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1"/>
  </p:notesMasterIdLst>
  <p:sldIdLst>
    <p:sldId id="256" r:id="rId2"/>
    <p:sldId id="260" r:id="rId3"/>
    <p:sldId id="261" r:id="rId4"/>
    <p:sldId id="268" r:id="rId5"/>
    <p:sldId id="269" r:id="rId6"/>
    <p:sldId id="271" r:id="rId7"/>
    <p:sldId id="272" r:id="rId8"/>
    <p:sldId id="273" r:id="rId9"/>
    <p:sldId id="286" r:id="rId10"/>
    <p:sldId id="297" r:id="rId11"/>
    <p:sldId id="296" r:id="rId12"/>
    <p:sldId id="298" r:id="rId13"/>
    <p:sldId id="299" r:id="rId14"/>
    <p:sldId id="300" r:id="rId15"/>
    <p:sldId id="301" r:id="rId16"/>
    <p:sldId id="302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2" r:id="rId25"/>
    <p:sldId id="311" r:id="rId26"/>
    <p:sldId id="313" r:id="rId27"/>
    <p:sldId id="314" r:id="rId28"/>
    <p:sldId id="316" r:id="rId29"/>
    <p:sldId id="317" r:id="rId30"/>
    <p:sldId id="318" r:id="rId31"/>
    <p:sldId id="319" r:id="rId32"/>
    <p:sldId id="320" r:id="rId33"/>
    <p:sldId id="322" r:id="rId34"/>
    <p:sldId id="323" r:id="rId35"/>
    <p:sldId id="324" r:id="rId36"/>
    <p:sldId id="325" r:id="rId37"/>
    <p:sldId id="326" r:id="rId38"/>
    <p:sldId id="327" r:id="rId39"/>
    <p:sldId id="329" r:id="rId40"/>
    <p:sldId id="330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46" r:id="rId56"/>
    <p:sldId id="347" r:id="rId57"/>
    <p:sldId id="349" r:id="rId58"/>
    <p:sldId id="350" r:id="rId59"/>
    <p:sldId id="35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995" autoAdjust="0"/>
    <p:restoredTop sz="94660"/>
  </p:normalViewPr>
  <p:slideViewPr>
    <p:cSldViewPr>
      <p:cViewPr>
        <p:scale>
          <a:sx n="75" d="100"/>
          <a:sy n="75" d="100"/>
        </p:scale>
        <p:origin x="-6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DBC04-C166-4EA4-877D-EC12FD341BDD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E9F3F-01A1-49B2-91AF-9BA87B002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E9F3F-01A1-49B2-91AF-9BA87B002A4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11/12/2010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22.png"/><Relationship Id="rId9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Model-Based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Systems Design with MATLAB/SIMULINK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5305864"/>
            <a:ext cx="3892296" cy="485336"/>
          </a:xfrm>
        </p:spPr>
        <p:txBody>
          <a:bodyPr>
            <a:noAutofit/>
          </a:bodyPr>
          <a:lstStyle/>
          <a:p>
            <a:r>
              <a:rPr lang="hr-BA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Slobodan Lubura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Model-Based Design Solution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543800" cy="5410200"/>
          </a:xfrm>
        </p:spPr>
        <p:txBody>
          <a:bodyPr>
            <a:normAutofit/>
          </a:bodyPr>
          <a:lstStyle/>
          <a:p>
            <a:pPr indent="395288" algn="l">
              <a:lnSpc>
                <a:spcPct val="114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Create Plant and Controller Models</a:t>
            </a:r>
          </a:p>
          <a:p>
            <a:pPr lvl="1"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</a:rPr>
              <a:t>Motor and Generator Models</a:t>
            </a:r>
          </a:p>
          <a:p>
            <a:pPr lvl="1"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</a:rPr>
              <a:t> P and PI Controllers</a:t>
            </a:r>
          </a:p>
          <a:p>
            <a:pPr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Simulate with </a:t>
            </a:r>
            <a:r>
              <a:rPr lang="en-US" sz="3000" dirty="0" err="1" smtClean="0">
                <a:solidFill>
                  <a:srgbClr val="FF0000"/>
                </a:solidFill>
              </a:rPr>
              <a:t>Simulink</a:t>
            </a:r>
            <a:endParaRPr lang="en-US" sz="3000" dirty="0" smtClean="0">
              <a:solidFill>
                <a:srgbClr val="FF0000"/>
              </a:solidFill>
            </a:endParaRPr>
          </a:p>
          <a:p>
            <a:pPr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Real-Time Simulations with </a:t>
            </a:r>
            <a:r>
              <a:rPr lang="en-US" sz="2800" dirty="0" err="1" smtClean="0">
                <a:solidFill>
                  <a:srgbClr val="FF0000"/>
                </a:solidFill>
              </a:rPr>
              <a:t>xPC</a:t>
            </a:r>
            <a:r>
              <a:rPr lang="en-US" sz="2800" dirty="0" smtClean="0">
                <a:solidFill>
                  <a:srgbClr val="FF0000"/>
                </a:solidFill>
              </a:rPr>
              <a:t> target</a:t>
            </a:r>
          </a:p>
          <a:p>
            <a:pPr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Implement Controller on Microchip </a:t>
            </a:r>
            <a:r>
              <a:rPr lang="en-US" sz="2800" dirty="0" err="1" smtClean="0">
                <a:solidFill>
                  <a:srgbClr val="FF0000"/>
                </a:solidFill>
              </a:rPr>
              <a:t>dsPIC</a:t>
            </a:r>
            <a:r>
              <a:rPr lang="en-US" sz="2800" dirty="0" smtClean="0">
                <a:solidFill>
                  <a:srgbClr val="FF0000"/>
                </a:solidFill>
              </a:rPr>
              <a:t> Real-Time </a:t>
            </a:r>
            <a:r>
              <a:rPr lang="en-US" sz="2800" dirty="0" smtClean="0">
                <a:solidFill>
                  <a:srgbClr val="FF0000"/>
                </a:solidFill>
              </a:rPr>
              <a:t>Target or ….</a:t>
            </a:r>
            <a:endParaRPr lang="en-US" sz="2800" dirty="0" smtClean="0">
              <a:solidFill>
                <a:srgbClr val="FF0000"/>
              </a:solidFill>
            </a:endParaRPr>
          </a:p>
          <a:p>
            <a:pPr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Test</a:t>
            </a:r>
          </a:p>
          <a:p>
            <a:pPr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Improve Model and Controller</a:t>
            </a:r>
          </a:p>
          <a:p>
            <a:pPr indent="395288" algn="l">
              <a:lnSpc>
                <a:spcPct val="114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Repeat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Model-Based Design Solution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543800" cy="5638800"/>
          </a:xfrm>
        </p:spPr>
        <p:txBody>
          <a:bodyPr>
            <a:normAutofit lnSpcReduction="10000"/>
          </a:bodyPr>
          <a:lstStyle/>
          <a:p>
            <a:pPr indent="395288" algn="l">
              <a:lnSpc>
                <a:spcPct val="114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schemeClr val="bg1"/>
                </a:solidFill>
              </a:rPr>
              <a:t>Simulation Fallacy!!!!</a:t>
            </a:r>
          </a:p>
          <a:p>
            <a:pPr indent="395288" algn="l">
              <a:lnSpc>
                <a:spcPct val="114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Simple system models are worthless</a:t>
            </a:r>
          </a:p>
          <a:p>
            <a:pPr indent="395288" algn="l">
              <a:lnSpc>
                <a:spcPct val="114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must </a:t>
            </a:r>
            <a:r>
              <a:rPr lang="en-US" sz="2800" dirty="0" smtClean="0">
                <a:solidFill>
                  <a:schemeClr val="bg1"/>
                </a:solidFill>
              </a:rPr>
              <a:t>include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All component nonlinearities and limitations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Every function the model will perform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The first time we run a simulation of this type the following </a:t>
            </a:r>
            <a:r>
              <a:rPr lang="en-US" sz="3000" i="1" dirty="0" smtClean="0">
                <a:solidFill>
                  <a:srgbClr val="FF0000"/>
                </a:solidFill>
              </a:rPr>
              <a:t>will</a:t>
            </a:r>
            <a:r>
              <a:rPr lang="en-US" sz="3000" i="1" dirty="0" smtClean="0"/>
              <a:t> </a:t>
            </a:r>
            <a:r>
              <a:rPr lang="en-US" sz="3000" i="1" dirty="0" smtClean="0">
                <a:solidFill>
                  <a:schemeClr val="bg1"/>
                </a:solidFill>
              </a:rPr>
              <a:t>occur:</a:t>
            </a: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It does not work</a:t>
            </a: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It has convergence errors, logic errors, or improper component behavior</a:t>
            </a: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It runs but the output is obviously wrong</a:t>
            </a:r>
          </a:p>
          <a:p>
            <a:pPr indent="395288" algn="l"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Modeling Building Philosophy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543800" cy="3962400"/>
          </a:xfrm>
        </p:spPr>
        <p:txBody>
          <a:bodyPr>
            <a:normAutofit/>
          </a:bodyPr>
          <a:lstStyle/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Start with simple component models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Understand simple component operation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Develop a simple controller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Anticipate expected system output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Verify that output matches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Modeling Building Philosophy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543800" cy="4343400"/>
          </a:xfrm>
        </p:spPr>
        <p:txBody>
          <a:bodyPr>
            <a:normAutofit/>
          </a:bodyPr>
          <a:lstStyle/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Add a single function to the model and:</a:t>
            </a: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Understand the effect on the:</a:t>
            </a:r>
          </a:p>
          <a:p>
            <a:pPr lvl="2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/>
              <a:t>Component</a:t>
            </a:r>
          </a:p>
          <a:p>
            <a:pPr lvl="2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/>
              <a:t>System</a:t>
            </a:r>
          </a:p>
          <a:p>
            <a:pPr lvl="2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/>
              <a:t>Controller</a:t>
            </a: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Anticipate the expected system output</a:t>
            </a:r>
          </a:p>
          <a:p>
            <a:pPr lvl="1" indent="395288" algn="l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C3300"/>
                </a:solidFill>
              </a:rPr>
              <a:t>Verify that output matches expectation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Repeat as needed…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- High Level System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543800" cy="43434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Using the </a:t>
            </a:r>
            <a:r>
              <a:rPr lang="en-US" sz="2800" dirty="0" err="1" smtClean="0">
                <a:solidFill>
                  <a:schemeClr val="bg1"/>
                </a:solidFill>
              </a:rPr>
              <a:t>Simulink</a:t>
            </a:r>
            <a:r>
              <a:rPr lang="en-US" sz="2800" dirty="0" smtClean="0">
                <a:solidFill>
                  <a:schemeClr val="bg1"/>
                </a:solidFill>
              </a:rPr>
              <a:t> to build a model of the plant and controller:</a:t>
            </a:r>
          </a:p>
          <a:p>
            <a:pPr lvl="1" indent="395288" algn="l"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Plant : Motor, Generator, Shaft Encoder</a:t>
            </a:r>
          </a:p>
          <a:p>
            <a:pPr lvl="1" indent="395288" algn="l"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Controller: P or PI</a:t>
            </a:r>
          </a:p>
          <a:p>
            <a:pPr lvl="1" indent="395288" algn="l"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Plant Input : Light bulb load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Controller Input : Generator speed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First build a very simple plant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are aiming for the following system: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- High Level System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grpSp>
        <p:nvGrpSpPr>
          <p:cNvPr id="97283" name="Group 3"/>
          <p:cNvGrpSpPr>
            <a:grpSpLocks noChangeAspect="1"/>
          </p:cNvGrpSpPr>
          <p:nvPr/>
        </p:nvGrpSpPr>
        <p:grpSpPr bwMode="auto">
          <a:xfrm>
            <a:off x="461963" y="2733675"/>
            <a:ext cx="8220075" cy="2828925"/>
            <a:chOff x="291" y="1578"/>
            <a:chExt cx="5178" cy="1782"/>
          </a:xfrm>
        </p:grpSpPr>
        <p:sp>
          <p:nvSpPr>
            <p:cNvPr id="97282" name="AutoShape 2"/>
            <p:cNvSpPr>
              <a:spLocks noChangeAspect="1" noChangeArrowheads="1" noTextEdit="1"/>
            </p:cNvSpPr>
            <p:nvPr/>
          </p:nvSpPr>
          <p:spPr bwMode="auto">
            <a:xfrm>
              <a:off x="291" y="1578"/>
              <a:ext cx="5178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291" y="1578"/>
              <a:ext cx="5166" cy="1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auto">
            <a:xfrm>
              <a:off x="4905" y="1764"/>
              <a:ext cx="240" cy="114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60" y="114"/>
                </a:cxn>
                <a:cxn ang="0">
                  <a:pos x="186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54"/>
                </a:cxn>
                <a:cxn ang="0">
                  <a:pos x="240" y="54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6" y="0"/>
                </a:cxn>
                <a:cxn ang="0">
                  <a:pos x="60" y="0"/>
                </a:cxn>
              </a:cxnLst>
              <a:rect l="0" t="0" r="r" b="b"/>
              <a:pathLst>
                <a:path w="240" h="114">
                  <a:moveTo>
                    <a:pt x="60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60" y="114"/>
                  </a:lnTo>
                  <a:lnTo>
                    <a:pt x="186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54"/>
                  </a:lnTo>
                  <a:lnTo>
                    <a:pt x="240" y="54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6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auto">
            <a:xfrm>
              <a:off x="4905" y="1764"/>
              <a:ext cx="240" cy="114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60" y="114"/>
                </a:cxn>
                <a:cxn ang="0">
                  <a:pos x="186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54"/>
                </a:cxn>
                <a:cxn ang="0">
                  <a:pos x="240" y="54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6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240" h="114">
                  <a:moveTo>
                    <a:pt x="60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60" y="114"/>
                  </a:lnTo>
                  <a:lnTo>
                    <a:pt x="186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54"/>
                  </a:lnTo>
                  <a:lnTo>
                    <a:pt x="240" y="54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6" y="0"/>
                  </a:lnTo>
                  <a:lnTo>
                    <a:pt x="60" y="0"/>
                  </a:lnTo>
                  <a:lnTo>
                    <a:pt x="6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>
              <a:off x="4893" y="1902"/>
              <a:ext cx="30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0" name="Rectangle 10"/>
            <p:cNvSpPr>
              <a:spLocks noChangeArrowheads="1"/>
            </p:cNvSpPr>
            <p:nvPr/>
          </p:nvSpPr>
          <p:spPr bwMode="auto">
            <a:xfrm>
              <a:off x="4923" y="2022"/>
              <a:ext cx="25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1" name="Rectangle 11"/>
            <p:cNvSpPr>
              <a:spLocks noChangeArrowheads="1"/>
            </p:cNvSpPr>
            <p:nvPr/>
          </p:nvSpPr>
          <p:spPr bwMode="auto">
            <a:xfrm>
              <a:off x="4995" y="1776"/>
              <a:ext cx="9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auto">
            <a:xfrm>
              <a:off x="2985" y="1626"/>
              <a:ext cx="1362" cy="3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3345" y="2040"/>
              <a:ext cx="67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Encoder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4" name="Rectangle 14"/>
            <p:cNvSpPr>
              <a:spLocks noChangeArrowheads="1"/>
            </p:cNvSpPr>
            <p:nvPr/>
          </p:nvSpPr>
          <p:spPr bwMode="auto">
            <a:xfrm>
              <a:off x="3741" y="1776"/>
              <a:ext cx="564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5" name="Rectangle 15"/>
            <p:cNvSpPr>
              <a:spLocks noChangeArrowheads="1"/>
            </p:cNvSpPr>
            <p:nvPr/>
          </p:nvSpPr>
          <p:spPr bwMode="auto">
            <a:xfrm>
              <a:off x="3009" y="1782"/>
              <a:ext cx="408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6" name="Freeform 16"/>
            <p:cNvSpPr>
              <a:spLocks/>
            </p:cNvSpPr>
            <p:nvPr/>
          </p:nvSpPr>
          <p:spPr bwMode="auto">
            <a:xfrm>
              <a:off x="2985" y="1626"/>
              <a:ext cx="136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2" y="0"/>
                </a:cxn>
                <a:cxn ang="0">
                  <a:pos x="1362" y="384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62" h="384">
                  <a:moveTo>
                    <a:pt x="0" y="0"/>
                  </a:moveTo>
                  <a:lnTo>
                    <a:pt x="1362" y="0"/>
                  </a:lnTo>
                  <a:lnTo>
                    <a:pt x="1362" y="384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7" name="Rectangle 17"/>
            <p:cNvSpPr>
              <a:spLocks noChangeArrowheads="1"/>
            </p:cNvSpPr>
            <p:nvPr/>
          </p:nvSpPr>
          <p:spPr bwMode="auto">
            <a:xfrm>
              <a:off x="1107" y="2070"/>
              <a:ext cx="1362" cy="3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8" name="Rectangle 18"/>
            <p:cNvSpPr>
              <a:spLocks noChangeArrowheads="1"/>
            </p:cNvSpPr>
            <p:nvPr/>
          </p:nvSpPr>
          <p:spPr bwMode="auto">
            <a:xfrm>
              <a:off x="1665" y="2478"/>
              <a:ext cx="2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299" name="Rectangle 19"/>
            <p:cNvSpPr>
              <a:spLocks noChangeArrowheads="1"/>
            </p:cNvSpPr>
            <p:nvPr/>
          </p:nvSpPr>
          <p:spPr bwMode="auto">
            <a:xfrm>
              <a:off x="1131" y="2220"/>
              <a:ext cx="564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00" name="Rectangle 20"/>
            <p:cNvSpPr>
              <a:spLocks noChangeArrowheads="1"/>
            </p:cNvSpPr>
            <p:nvPr/>
          </p:nvSpPr>
          <p:spPr bwMode="auto">
            <a:xfrm>
              <a:off x="1911" y="2214"/>
              <a:ext cx="474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01" name="Rectangle 21"/>
            <p:cNvSpPr>
              <a:spLocks noChangeArrowheads="1"/>
            </p:cNvSpPr>
            <p:nvPr/>
          </p:nvSpPr>
          <p:spPr bwMode="auto">
            <a:xfrm>
              <a:off x="2391" y="2214"/>
              <a:ext cx="78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02" name="Freeform 22"/>
            <p:cNvSpPr>
              <a:spLocks/>
            </p:cNvSpPr>
            <p:nvPr/>
          </p:nvSpPr>
          <p:spPr bwMode="auto">
            <a:xfrm>
              <a:off x="1107" y="2070"/>
              <a:ext cx="136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2" y="0"/>
                </a:cxn>
                <a:cxn ang="0">
                  <a:pos x="1362" y="384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62" h="384">
                  <a:moveTo>
                    <a:pt x="0" y="0"/>
                  </a:moveTo>
                  <a:lnTo>
                    <a:pt x="1362" y="0"/>
                  </a:lnTo>
                  <a:lnTo>
                    <a:pt x="1362" y="384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3" name="Rectangle 23"/>
            <p:cNvSpPr>
              <a:spLocks noChangeArrowheads="1"/>
            </p:cNvSpPr>
            <p:nvPr/>
          </p:nvSpPr>
          <p:spPr bwMode="auto">
            <a:xfrm>
              <a:off x="1989" y="2778"/>
              <a:ext cx="396" cy="4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4" name="Rectangle 24"/>
            <p:cNvSpPr>
              <a:spLocks noChangeArrowheads="1"/>
            </p:cNvSpPr>
            <p:nvPr/>
          </p:nvSpPr>
          <p:spPr bwMode="auto">
            <a:xfrm>
              <a:off x="1827" y="3204"/>
              <a:ext cx="81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Initial Condition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7305" name="Picture 2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1" y="2826"/>
              <a:ext cx="318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06" name="Freeform 26"/>
            <p:cNvSpPr>
              <a:spLocks/>
            </p:cNvSpPr>
            <p:nvPr/>
          </p:nvSpPr>
          <p:spPr bwMode="auto">
            <a:xfrm>
              <a:off x="1989" y="2778"/>
              <a:ext cx="396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6" y="0"/>
                </a:cxn>
                <a:cxn ang="0">
                  <a:pos x="396" y="402"/>
                </a:cxn>
                <a:cxn ang="0">
                  <a:pos x="0" y="40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6" h="402">
                  <a:moveTo>
                    <a:pt x="0" y="0"/>
                  </a:moveTo>
                  <a:lnTo>
                    <a:pt x="396" y="0"/>
                  </a:lnTo>
                  <a:lnTo>
                    <a:pt x="396" y="402"/>
                  </a:lnTo>
                  <a:lnTo>
                    <a:pt x="0" y="40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7" name="Rectangle 27"/>
            <p:cNvSpPr>
              <a:spLocks noChangeArrowheads="1"/>
            </p:cNvSpPr>
            <p:nvPr/>
          </p:nvSpPr>
          <p:spPr bwMode="auto">
            <a:xfrm>
              <a:off x="2985" y="2406"/>
              <a:ext cx="1482" cy="5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8" name="Rectangle 28"/>
            <p:cNvSpPr>
              <a:spLocks noChangeArrowheads="1"/>
            </p:cNvSpPr>
            <p:nvPr/>
          </p:nvSpPr>
          <p:spPr bwMode="auto">
            <a:xfrm>
              <a:off x="3501" y="2940"/>
              <a:ext cx="47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Generator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09" name="Rectangle 29"/>
            <p:cNvSpPr>
              <a:spLocks noChangeArrowheads="1"/>
            </p:cNvSpPr>
            <p:nvPr/>
          </p:nvSpPr>
          <p:spPr bwMode="auto">
            <a:xfrm>
              <a:off x="3825" y="2616"/>
              <a:ext cx="606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 of bulbs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10" name="Rectangle 30"/>
            <p:cNvSpPr>
              <a:spLocks noChangeArrowheads="1"/>
            </p:cNvSpPr>
            <p:nvPr/>
          </p:nvSpPr>
          <p:spPr bwMode="auto">
            <a:xfrm>
              <a:off x="3009" y="2622"/>
              <a:ext cx="666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Mechanical output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11" name="Freeform 31"/>
            <p:cNvSpPr>
              <a:spLocks/>
            </p:cNvSpPr>
            <p:nvPr/>
          </p:nvSpPr>
          <p:spPr bwMode="auto">
            <a:xfrm>
              <a:off x="2985" y="2406"/>
              <a:ext cx="1482" cy="5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2" y="0"/>
                </a:cxn>
                <a:cxn ang="0">
                  <a:pos x="1482" y="510"/>
                </a:cxn>
                <a:cxn ang="0">
                  <a:pos x="0" y="5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82" h="510">
                  <a:moveTo>
                    <a:pt x="0" y="0"/>
                  </a:moveTo>
                  <a:lnTo>
                    <a:pt x="1482" y="0"/>
                  </a:lnTo>
                  <a:lnTo>
                    <a:pt x="1482" y="510"/>
                  </a:lnTo>
                  <a:lnTo>
                    <a:pt x="0" y="51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2" name="Rectangle 32"/>
            <p:cNvSpPr>
              <a:spLocks noChangeArrowheads="1"/>
            </p:cNvSpPr>
            <p:nvPr/>
          </p:nvSpPr>
          <p:spPr bwMode="auto">
            <a:xfrm>
              <a:off x="1905" y="1620"/>
              <a:ext cx="324" cy="1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3" name="Rectangle 33"/>
            <p:cNvSpPr>
              <a:spLocks noChangeArrowheads="1"/>
            </p:cNvSpPr>
            <p:nvPr/>
          </p:nvSpPr>
          <p:spPr bwMode="auto">
            <a:xfrm>
              <a:off x="1863" y="1806"/>
              <a:ext cx="47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Driveline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14" name="Rectangle 34"/>
            <p:cNvSpPr>
              <a:spLocks noChangeArrowheads="1"/>
            </p:cNvSpPr>
            <p:nvPr/>
          </p:nvSpPr>
          <p:spPr bwMode="auto">
            <a:xfrm>
              <a:off x="1779" y="1908"/>
              <a:ext cx="66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Environment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15" name="Rectangle 35"/>
            <p:cNvSpPr>
              <a:spLocks noChangeArrowheads="1"/>
            </p:cNvSpPr>
            <p:nvPr/>
          </p:nvSpPr>
          <p:spPr bwMode="auto">
            <a:xfrm>
              <a:off x="1977" y="1662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16" name="Freeform 36"/>
            <p:cNvSpPr>
              <a:spLocks/>
            </p:cNvSpPr>
            <p:nvPr/>
          </p:nvSpPr>
          <p:spPr bwMode="auto">
            <a:xfrm>
              <a:off x="1905" y="1620"/>
              <a:ext cx="324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4" y="0"/>
                </a:cxn>
                <a:cxn ang="0">
                  <a:pos x="324" y="162"/>
                </a:cxn>
                <a:cxn ang="0">
                  <a:pos x="0" y="1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4" h="162">
                  <a:moveTo>
                    <a:pt x="0" y="0"/>
                  </a:moveTo>
                  <a:lnTo>
                    <a:pt x="324" y="0"/>
                  </a:lnTo>
                  <a:lnTo>
                    <a:pt x="324" y="162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7" name="Freeform 37"/>
            <p:cNvSpPr>
              <a:spLocks/>
            </p:cNvSpPr>
            <p:nvPr/>
          </p:nvSpPr>
          <p:spPr bwMode="auto">
            <a:xfrm>
              <a:off x="4905" y="2604"/>
              <a:ext cx="240" cy="114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60" y="114"/>
                </a:cxn>
                <a:cxn ang="0">
                  <a:pos x="186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54"/>
                </a:cxn>
                <a:cxn ang="0">
                  <a:pos x="240" y="54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6" y="0"/>
                </a:cxn>
                <a:cxn ang="0">
                  <a:pos x="60" y="0"/>
                </a:cxn>
              </a:cxnLst>
              <a:rect l="0" t="0" r="r" b="b"/>
              <a:pathLst>
                <a:path w="240" h="114">
                  <a:moveTo>
                    <a:pt x="60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60" y="114"/>
                  </a:lnTo>
                  <a:lnTo>
                    <a:pt x="186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54"/>
                  </a:lnTo>
                  <a:lnTo>
                    <a:pt x="240" y="54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6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8" name="Freeform 38"/>
            <p:cNvSpPr>
              <a:spLocks/>
            </p:cNvSpPr>
            <p:nvPr/>
          </p:nvSpPr>
          <p:spPr bwMode="auto">
            <a:xfrm>
              <a:off x="4905" y="2604"/>
              <a:ext cx="240" cy="114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60" y="114"/>
                </a:cxn>
                <a:cxn ang="0">
                  <a:pos x="186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54"/>
                </a:cxn>
                <a:cxn ang="0">
                  <a:pos x="240" y="54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6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240" h="114">
                  <a:moveTo>
                    <a:pt x="60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60" y="114"/>
                  </a:lnTo>
                  <a:lnTo>
                    <a:pt x="186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54"/>
                  </a:lnTo>
                  <a:lnTo>
                    <a:pt x="240" y="54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6" y="0"/>
                  </a:lnTo>
                  <a:lnTo>
                    <a:pt x="60" y="0"/>
                  </a:lnTo>
                  <a:lnTo>
                    <a:pt x="6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9" name="Rectangle 39"/>
            <p:cNvSpPr>
              <a:spLocks noChangeArrowheads="1"/>
            </p:cNvSpPr>
            <p:nvPr/>
          </p:nvSpPr>
          <p:spPr bwMode="auto">
            <a:xfrm>
              <a:off x="4659" y="2742"/>
              <a:ext cx="75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 of bulbs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20" name="Rectangle 40"/>
            <p:cNvSpPr>
              <a:spLocks noChangeArrowheads="1"/>
            </p:cNvSpPr>
            <p:nvPr/>
          </p:nvSpPr>
          <p:spPr bwMode="auto">
            <a:xfrm>
              <a:off x="4995" y="2616"/>
              <a:ext cx="9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21" name="Freeform 41"/>
            <p:cNvSpPr>
              <a:spLocks/>
            </p:cNvSpPr>
            <p:nvPr/>
          </p:nvSpPr>
          <p:spPr bwMode="auto">
            <a:xfrm>
              <a:off x="387" y="2202"/>
              <a:ext cx="240" cy="114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54" y="114"/>
                </a:cxn>
                <a:cxn ang="0">
                  <a:pos x="180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60"/>
                </a:cxn>
                <a:cxn ang="0">
                  <a:pos x="240" y="60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0" y="0"/>
                </a:cxn>
                <a:cxn ang="0">
                  <a:pos x="54" y="0"/>
                </a:cxn>
              </a:cxnLst>
              <a:rect l="0" t="0" r="r" b="b"/>
              <a:pathLst>
                <a:path w="240" h="114">
                  <a:moveTo>
                    <a:pt x="54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54" y="114"/>
                  </a:lnTo>
                  <a:lnTo>
                    <a:pt x="180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60"/>
                  </a:lnTo>
                  <a:lnTo>
                    <a:pt x="240" y="60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2" name="Freeform 42"/>
            <p:cNvSpPr>
              <a:spLocks/>
            </p:cNvSpPr>
            <p:nvPr/>
          </p:nvSpPr>
          <p:spPr bwMode="auto">
            <a:xfrm>
              <a:off x="387" y="2202"/>
              <a:ext cx="240" cy="114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54" y="114"/>
                </a:cxn>
                <a:cxn ang="0">
                  <a:pos x="180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60"/>
                </a:cxn>
                <a:cxn ang="0">
                  <a:pos x="240" y="60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240" h="114">
                  <a:moveTo>
                    <a:pt x="54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54" y="114"/>
                  </a:lnTo>
                  <a:lnTo>
                    <a:pt x="180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60"/>
                  </a:lnTo>
                  <a:lnTo>
                    <a:pt x="240" y="60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0" y="0"/>
                  </a:lnTo>
                  <a:lnTo>
                    <a:pt x="54" y="0"/>
                  </a:lnTo>
                  <a:lnTo>
                    <a:pt x="5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3" name="Rectangle 43"/>
            <p:cNvSpPr>
              <a:spLocks noChangeArrowheads="1"/>
            </p:cNvSpPr>
            <p:nvPr/>
          </p:nvSpPr>
          <p:spPr bwMode="auto">
            <a:xfrm>
              <a:off x="357" y="2340"/>
              <a:ext cx="34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24" name="Rectangle 44"/>
            <p:cNvSpPr>
              <a:spLocks noChangeArrowheads="1"/>
            </p:cNvSpPr>
            <p:nvPr/>
          </p:nvSpPr>
          <p:spPr bwMode="auto">
            <a:xfrm>
              <a:off x="339" y="2460"/>
              <a:ext cx="36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25" name="Rectangle 45"/>
            <p:cNvSpPr>
              <a:spLocks noChangeArrowheads="1"/>
            </p:cNvSpPr>
            <p:nvPr/>
          </p:nvSpPr>
          <p:spPr bwMode="auto">
            <a:xfrm>
              <a:off x="477" y="2220"/>
              <a:ext cx="9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7326" name="Line 46"/>
            <p:cNvSpPr>
              <a:spLocks noChangeShapeType="1"/>
            </p:cNvSpPr>
            <p:nvPr/>
          </p:nvSpPr>
          <p:spPr bwMode="auto">
            <a:xfrm flipV="1">
              <a:off x="2745" y="1818"/>
              <a:ext cx="1" cy="4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7" name="Rectangle 47"/>
            <p:cNvSpPr>
              <a:spLocks noChangeArrowheads="1"/>
            </p:cNvSpPr>
            <p:nvPr/>
          </p:nvSpPr>
          <p:spPr bwMode="auto">
            <a:xfrm>
              <a:off x="2739" y="1812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8" name="Freeform 48"/>
            <p:cNvSpPr>
              <a:spLocks/>
            </p:cNvSpPr>
            <p:nvPr/>
          </p:nvSpPr>
          <p:spPr bwMode="auto">
            <a:xfrm>
              <a:off x="2739" y="1812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9" name="Rectangle 49"/>
            <p:cNvSpPr>
              <a:spLocks noChangeArrowheads="1"/>
            </p:cNvSpPr>
            <p:nvPr/>
          </p:nvSpPr>
          <p:spPr bwMode="auto">
            <a:xfrm>
              <a:off x="2739" y="2250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0" name="Freeform 50"/>
            <p:cNvSpPr>
              <a:spLocks/>
            </p:cNvSpPr>
            <p:nvPr/>
          </p:nvSpPr>
          <p:spPr bwMode="auto">
            <a:xfrm>
              <a:off x="2739" y="2250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1" name="Line 51"/>
            <p:cNvSpPr>
              <a:spLocks noChangeShapeType="1"/>
            </p:cNvSpPr>
            <p:nvPr/>
          </p:nvSpPr>
          <p:spPr bwMode="auto">
            <a:xfrm>
              <a:off x="2745" y="1818"/>
              <a:ext cx="1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2" name="Rectangle 52"/>
            <p:cNvSpPr>
              <a:spLocks noChangeArrowheads="1"/>
            </p:cNvSpPr>
            <p:nvPr/>
          </p:nvSpPr>
          <p:spPr bwMode="auto">
            <a:xfrm>
              <a:off x="2739" y="1812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7333" name="Picture 5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13" y="1788"/>
              <a:ext cx="7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34" name="Line 54"/>
            <p:cNvSpPr>
              <a:spLocks noChangeShapeType="1"/>
            </p:cNvSpPr>
            <p:nvPr/>
          </p:nvSpPr>
          <p:spPr bwMode="auto">
            <a:xfrm flipH="1">
              <a:off x="2865" y="1818"/>
              <a:ext cx="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5" name="Freeform 55"/>
            <p:cNvSpPr>
              <a:spLocks/>
            </p:cNvSpPr>
            <p:nvPr/>
          </p:nvSpPr>
          <p:spPr bwMode="auto">
            <a:xfrm>
              <a:off x="2349" y="1698"/>
              <a:ext cx="396" cy="120"/>
            </a:xfrm>
            <a:custGeom>
              <a:avLst/>
              <a:gdLst/>
              <a:ahLst/>
              <a:cxnLst>
                <a:cxn ang="0">
                  <a:pos x="396" y="120"/>
                </a:cxn>
                <a:cxn ang="0">
                  <a:pos x="396" y="0"/>
                </a:cxn>
                <a:cxn ang="0">
                  <a:pos x="0" y="0"/>
                </a:cxn>
              </a:cxnLst>
              <a:rect l="0" t="0" r="r" b="b"/>
              <a:pathLst>
                <a:path w="396" h="120">
                  <a:moveTo>
                    <a:pt x="396" y="120"/>
                  </a:moveTo>
                  <a:lnTo>
                    <a:pt x="39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6" name="Rectangle 56"/>
            <p:cNvSpPr>
              <a:spLocks noChangeArrowheads="1"/>
            </p:cNvSpPr>
            <p:nvPr/>
          </p:nvSpPr>
          <p:spPr bwMode="auto">
            <a:xfrm>
              <a:off x="2739" y="1812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7" name="Freeform 57"/>
            <p:cNvSpPr>
              <a:spLocks/>
            </p:cNvSpPr>
            <p:nvPr/>
          </p:nvSpPr>
          <p:spPr bwMode="auto">
            <a:xfrm>
              <a:off x="2739" y="1812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7338" name="Picture 5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35" y="1668"/>
              <a:ext cx="7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39" name="Line 59"/>
            <p:cNvSpPr>
              <a:spLocks noChangeShapeType="1"/>
            </p:cNvSpPr>
            <p:nvPr/>
          </p:nvSpPr>
          <p:spPr bwMode="auto">
            <a:xfrm>
              <a:off x="2253" y="1698"/>
              <a:ext cx="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40" name="Line 60"/>
            <p:cNvSpPr>
              <a:spLocks noChangeShapeType="1"/>
            </p:cNvSpPr>
            <p:nvPr/>
          </p:nvSpPr>
          <p:spPr bwMode="auto">
            <a:xfrm flipH="1">
              <a:off x="2589" y="2262"/>
              <a:ext cx="15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41" name="Rectangle 61"/>
            <p:cNvSpPr>
              <a:spLocks noChangeArrowheads="1"/>
            </p:cNvSpPr>
            <p:nvPr/>
          </p:nvSpPr>
          <p:spPr bwMode="auto">
            <a:xfrm>
              <a:off x="2739" y="2250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42" name="Freeform 62"/>
            <p:cNvSpPr>
              <a:spLocks/>
            </p:cNvSpPr>
            <p:nvPr/>
          </p:nvSpPr>
          <p:spPr bwMode="auto">
            <a:xfrm>
              <a:off x="2739" y="2250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7343" name="Picture 6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75" y="2226"/>
              <a:ext cx="7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44" name="Line 64"/>
            <p:cNvSpPr>
              <a:spLocks noChangeShapeType="1"/>
            </p:cNvSpPr>
            <p:nvPr/>
          </p:nvSpPr>
          <p:spPr bwMode="auto">
            <a:xfrm>
              <a:off x="2493" y="2262"/>
              <a:ext cx="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45" name="Freeform 65"/>
            <p:cNvSpPr>
              <a:spLocks/>
            </p:cNvSpPr>
            <p:nvPr/>
          </p:nvSpPr>
          <p:spPr bwMode="auto">
            <a:xfrm>
              <a:off x="2505" y="2658"/>
              <a:ext cx="240" cy="324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240" y="324"/>
                </a:cxn>
                <a:cxn ang="0">
                  <a:pos x="240" y="0"/>
                </a:cxn>
              </a:cxnLst>
              <a:rect l="0" t="0" r="r" b="b"/>
              <a:pathLst>
                <a:path w="240" h="324">
                  <a:moveTo>
                    <a:pt x="0" y="324"/>
                  </a:moveTo>
                  <a:lnTo>
                    <a:pt x="240" y="324"/>
                  </a:lnTo>
                  <a:lnTo>
                    <a:pt x="24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46" name="Rectangle 66"/>
            <p:cNvSpPr>
              <a:spLocks noChangeArrowheads="1"/>
            </p:cNvSpPr>
            <p:nvPr/>
          </p:nvSpPr>
          <p:spPr bwMode="auto">
            <a:xfrm>
              <a:off x="2739" y="2652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47" name="Freeform 67"/>
            <p:cNvSpPr>
              <a:spLocks/>
            </p:cNvSpPr>
            <p:nvPr/>
          </p:nvSpPr>
          <p:spPr bwMode="auto">
            <a:xfrm>
              <a:off x="2739" y="2652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7348" name="Picture 6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91" y="2946"/>
              <a:ext cx="8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49" name="Line 69"/>
            <p:cNvSpPr>
              <a:spLocks noChangeShapeType="1"/>
            </p:cNvSpPr>
            <p:nvPr/>
          </p:nvSpPr>
          <p:spPr bwMode="auto">
            <a:xfrm>
              <a:off x="2409" y="2982"/>
              <a:ext cx="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0" name="Line 70"/>
            <p:cNvSpPr>
              <a:spLocks noChangeShapeType="1"/>
            </p:cNvSpPr>
            <p:nvPr/>
          </p:nvSpPr>
          <p:spPr bwMode="auto">
            <a:xfrm flipV="1">
              <a:off x="2745" y="2262"/>
              <a:ext cx="1" cy="3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1" name="Rectangle 71"/>
            <p:cNvSpPr>
              <a:spLocks noChangeArrowheads="1"/>
            </p:cNvSpPr>
            <p:nvPr/>
          </p:nvSpPr>
          <p:spPr bwMode="auto">
            <a:xfrm>
              <a:off x="2739" y="2250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2" name="Freeform 72"/>
            <p:cNvSpPr>
              <a:spLocks/>
            </p:cNvSpPr>
            <p:nvPr/>
          </p:nvSpPr>
          <p:spPr bwMode="auto">
            <a:xfrm>
              <a:off x="2739" y="2250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3" name="Rectangle 73"/>
            <p:cNvSpPr>
              <a:spLocks noChangeArrowheads="1"/>
            </p:cNvSpPr>
            <p:nvPr/>
          </p:nvSpPr>
          <p:spPr bwMode="auto">
            <a:xfrm>
              <a:off x="2739" y="2652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4" name="Line 74"/>
            <p:cNvSpPr>
              <a:spLocks noChangeShapeType="1"/>
            </p:cNvSpPr>
            <p:nvPr/>
          </p:nvSpPr>
          <p:spPr bwMode="auto">
            <a:xfrm flipH="1">
              <a:off x="2745" y="2658"/>
              <a:ext cx="1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5" name="Rectangle 75"/>
            <p:cNvSpPr>
              <a:spLocks noChangeArrowheads="1"/>
            </p:cNvSpPr>
            <p:nvPr/>
          </p:nvSpPr>
          <p:spPr bwMode="auto">
            <a:xfrm>
              <a:off x="2739" y="2652"/>
              <a:ext cx="1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6" name="Freeform 76"/>
            <p:cNvSpPr>
              <a:spLocks/>
            </p:cNvSpPr>
            <p:nvPr/>
          </p:nvSpPr>
          <p:spPr bwMode="auto">
            <a:xfrm>
              <a:off x="2739" y="2652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7357" name="Picture 7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13" y="2628"/>
              <a:ext cx="78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358" name="Line 78"/>
            <p:cNvSpPr>
              <a:spLocks noChangeShapeType="1"/>
            </p:cNvSpPr>
            <p:nvPr/>
          </p:nvSpPr>
          <p:spPr bwMode="auto">
            <a:xfrm flipH="1">
              <a:off x="2865" y="2658"/>
              <a:ext cx="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59" name="Line 79"/>
            <p:cNvSpPr>
              <a:spLocks noChangeShapeType="1"/>
            </p:cNvSpPr>
            <p:nvPr/>
          </p:nvSpPr>
          <p:spPr bwMode="auto">
            <a:xfrm>
              <a:off x="627" y="2262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0" name="Line 80"/>
            <p:cNvSpPr>
              <a:spLocks noChangeShapeType="1"/>
            </p:cNvSpPr>
            <p:nvPr/>
          </p:nvSpPr>
          <p:spPr bwMode="auto">
            <a:xfrm flipH="1">
              <a:off x="987" y="2262"/>
              <a:ext cx="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1" name="Freeform 81"/>
            <p:cNvSpPr>
              <a:spLocks/>
            </p:cNvSpPr>
            <p:nvPr/>
          </p:nvSpPr>
          <p:spPr bwMode="auto">
            <a:xfrm>
              <a:off x="1029" y="2220"/>
              <a:ext cx="7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78" y="42"/>
                </a:cxn>
                <a:cxn ang="0">
                  <a:pos x="0" y="0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0" y="78"/>
                  </a:lnTo>
                  <a:lnTo>
                    <a:pt x="78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2" name="Freeform 82"/>
            <p:cNvSpPr>
              <a:spLocks/>
            </p:cNvSpPr>
            <p:nvPr/>
          </p:nvSpPr>
          <p:spPr bwMode="auto">
            <a:xfrm>
              <a:off x="651" y="2262"/>
              <a:ext cx="35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336" y="0"/>
                </a:cxn>
                <a:cxn ang="0">
                  <a:pos x="354" y="0"/>
                </a:cxn>
              </a:cxnLst>
              <a:rect l="0" t="0" r="r" b="b"/>
              <a:pathLst>
                <a:path w="354">
                  <a:moveTo>
                    <a:pt x="0" y="0"/>
                  </a:moveTo>
                  <a:lnTo>
                    <a:pt x="18" y="0"/>
                  </a:lnTo>
                  <a:lnTo>
                    <a:pt x="336" y="0"/>
                  </a:lnTo>
                  <a:lnTo>
                    <a:pt x="35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3" name="Line 83"/>
            <p:cNvSpPr>
              <a:spLocks noChangeShapeType="1"/>
            </p:cNvSpPr>
            <p:nvPr/>
          </p:nvSpPr>
          <p:spPr bwMode="auto">
            <a:xfrm>
              <a:off x="4347" y="1818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4" name="Line 84"/>
            <p:cNvSpPr>
              <a:spLocks noChangeShapeType="1"/>
            </p:cNvSpPr>
            <p:nvPr/>
          </p:nvSpPr>
          <p:spPr bwMode="auto">
            <a:xfrm flipH="1">
              <a:off x="4785" y="1818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5" name="Freeform 85"/>
            <p:cNvSpPr>
              <a:spLocks/>
            </p:cNvSpPr>
            <p:nvPr/>
          </p:nvSpPr>
          <p:spPr bwMode="auto">
            <a:xfrm>
              <a:off x="4827" y="1782"/>
              <a:ext cx="7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78" y="36"/>
                </a:cxn>
                <a:cxn ang="0">
                  <a:pos x="0" y="0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0" y="78"/>
                  </a:lnTo>
                  <a:lnTo>
                    <a:pt x="7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6" name="Freeform 86"/>
            <p:cNvSpPr>
              <a:spLocks/>
            </p:cNvSpPr>
            <p:nvPr/>
          </p:nvSpPr>
          <p:spPr bwMode="auto">
            <a:xfrm>
              <a:off x="4371" y="1818"/>
              <a:ext cx="43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414" y="0"/>
                </a:cxn>
                <a:cxn ang="0">
                  <a:pos x="432" y="0"/>
                </a:cxn>
              </a:cxnLst>
              <a:rect l="0" t="0" r="r" b="b"/>
              <a:pathLst>
                <a:path w="432">
                  <a:moveTo>
                    <a:pt x="0" y="0"/>
                  </a:moveTo>
                  <a:lnTo>
                    <a:pt x="18" y="0"/>
                  </a:lnTo>
                  <a:lnTo>
                    <a:pt x="414" y="0"/>
                  </a:lnTo>
                  <a:lnTo>
                    <a:pt x="43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7" name="Line 87"/>
            <p:cNvSpPr>
              <a:spLocks noChangeShapeType="1"/>
            </p:cNvSpPr>
            <p:nvPr/>
          </p:nvSpPr>
          <p:spPr bwMode="auto">
            <a:xfrm flipH="1">
              <a:off x="4869" y="2658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8" name="Line 88"/>
            <p:cNvSpPr>
              <a:spLocks noChangeShapeType="1"/>
            </p:cNvSpPr>
            <p:nvPr/>
          </p:nvSpPr>
          <p:spPr bwMode="auto">
            <a:xfrm>
              <a:off x="4509" y="2658"/>
              <a:ext cx="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69" name="Freeform 89"/>
            <p:cNvSpPr>
              <a:spLocks/>
            </p:cNvSpPr>
            <p:nvPr/>
          </p:nvSpPr>
          <p:spPr bwMode="auto">
            <a:xfrm>
              <a:off x="4467" y="2622"/>
              <a:ext cx="78" cy="78"/>
            </a:xfrm>
            <a:custGeom>
              <a:avLst/>
              <a:gdLst/>
              <a:ahLst/>
              <a:cxnLst>
                <a:cxn ang="0">
                  <a:pos x="78" y="78"/>
                </a:cxn>
                <a:cxn ang="0">
                  <a:pos x="78" y="0"/>
                </a:cxn>
                <a:cxn ang="0">
                  <a:pos x="0" y="36"/>
                </a:cxn>
                <a:cxn ang="0">
                  <a:pos x="78" y="78"/>
                </a:cxn>
              </a:cxnLst>
              <a:rect l="0" t="0" r="r" b="b"/>
              <a:pathLst>
                <a:path w="78" h="78">
                  <a:moveTo>
                    <a:pt x="78" y="78"/>
                  </a:moveTo>
                  <a:lnTo>
                    <a:pt x="78" y="0"/>
                  </a:lnTo>
                  <a:lnTo>
                    <a:pt x="0" y="36"/>
                  </a:lnTo>
                  <a:lnTo>
                    <a:pt x="7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70" name="Freeform 90"/>
            <p:cNvSpPr>
              <a:spLocks/>
            </p:cNvSpPr>
            <p:nvPr/>
          </p:nvSpPr>
          <p:spPr bwMode="auto">
            <a:xfrm>
              <a:off x="4569" y="2658"/>
              <a:ext cx="312" cy="1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300" y="0"/>
                </a:cxn>
                <a:cxn ang="0">
                  <a:pos x="18" y="0"/>
                </a:cxn>
                <a:cxn ang="0">
                  <a:pos x="0" y="0"/>
                </a:cxn>
              </a:cxnLst>
              <a:rect l="0" t="0" r="r" b="b"/>
              <a:pathLst>
                <a:path w="312">
                  <a:moveTo>
                    <a:pt x="312" y="0"/>
                  </a:moveTo>
                  <a:lnTo>
                    <a:pt x="300" y="0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228600" y="1676400"/>
            <a:ext cx="5857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Desired model </a:t>
            </a:r>
            <a:r>
              <a:rPr lang="en-US" sz="2400" dirty="0" smtClean="0">
                <a:solidFill>
                  <a:schemeClr val="bg1"/>
                </a:solidFill>
              </a:rPr>
              <a:t>of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92500"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build plant (and controller), we will use MBSD: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Start with simple component models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Anticipate the appropriate system responses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Verify the model works correctly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Make ONE improvement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Understand effect on model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Make ONE improvement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Understand effect on model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CC3300"/>
                </a:solidFill>
              </a:rPr>
              <a:t>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plant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first is created simple a model of ideal DC motor :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rgbClr val="CC3300"/>
                </a:solidFill>
              </a:rPr>
              <a:t>Variable torque from 0 to max rated value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rgbClr val="CC3300"/>
                </a:solidFill>
              </a:rPr>
              <a:t>No rpm limits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rgbClr val="CC3300"/>
                </a:solidFill>
              </a:rPr>
              <a:t>No energy conversion inefficiencies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rgbClr val="CC3300"/>
                </a:solidFill>
              </a:rPr>
              <a:t>No frictional losses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rgbClr val="CC3300"/>
                </a:solidFill>
              </a:rPr>
              <a:t>Torque is independent of rpm</a:t>
            </a:r>
          </a:p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This is a terribly inaccurate model, but it is an easy to understand first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motor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Use </a:t>
            </a:r>
            <a:r>
              <a:rPr lang="en-US" sz="2800" dirty="0" err="1" smtClean="0">
                <a:solidFill>
                  <a:schemeClr val="bg1"/>
                </a:solidFill>
              </a:rPr>
              <a:t>SimDriveline</a:t>
            </a:r>
            <a:r>
              <a:rPr lang="en-US" sz="2800" dirty="0" smtClean="0">
                <a:solidFill>
                  <a:schemeClr val="bg1"/>
                </a:solidFill>
              </a:rPr>
              <a:t> to deploy a simplify motor model</a:t>
            </a:r>
          </a:p>
        </p:txBody>
      </p:sp>
      <p:grpSp>
        <p:nvGrpSpPr>
          <p:cNvPr id="104452" name="Group 4"/>
          <p:cNvGrpSpPr>
            <a:grpSpLocks noChangeAspect="1"/>
          </p:cNvGrpSpPr>
          <p:nvPr/>
        </p:nvGrpSpPr>
        <p:grpSpPr bwMode="auto">
          <a:xfrm>
            <a:off x="1055687" y="3098799"/>
            <a:ext cx="7326313" cy="2616201"/>
            <a:chOff x="480" y="1536"/>
            <a:chExt cx="4615" cy="1648"/>
          </a:xfrm>
          <a:solidFill>
            <a:srgbClr val="FF0000">
              <a:alpha val="0"/>
            </a:srgbClr>
          </a:solidFill>
        </p:grpSpPr>
        <p:sp>
          <p:nvSpPr>
            <p:cNvPr id="1044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0" y="1536"/>
              <a:ext cx="4608" cy="16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480" y="1536"/>
              <a:ext cx="4615" cy="16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6" name="Freeform 8"/>
            <p:cNvSpPr>
              <a:spLocks/>
            </p:cNvSpPr>
            <p:nvPr/>
          </p:nvSpPr>
          <p:spPr bwMode="auto">
            <a:xfrm>
              <a:off x="4483" y="1733"/>
              <a:ext cx="328" cy="182"/>
            </a:xfrm>
            <a:custGeom>
              <a:avLst/>
              <a:gdLst/>
              <a:ahLst/>
              <a:cxnLst>
                <a:cxn ang="0">
                  <a:pos x="255" y="182"/>
                </a:cxn>
                <a:cxn ang="0">
                  <a:pos x="80" y="182"/>
                </a:cxn>
                <a:cxn ang="0">
                  <a:pos x="0" y="95"/>
                </a:cxn>
                <a:cxn ang="0">
                  <a:pos x="80" y="0"/>
                </a:cxn>
                <a:cxn ang="0">
                  <a:pos x="255" y="0"/>
                </a:cxn>
                <a:cxn ang="0">
                  <a:pos x="328" y="95"/>
                </a:cxn>
                <a:cxn ang="0">
                  <a:pos x="255" y="182"/>
                </a:cxn>
              </a:cxnLst>
              <a:rect l="0" t="0" r="r" b="b"/>
              <a:pathLst>
                <a:path w="328" h="182">
                  <a:moveTo>
                    <a:pt x="255" y="182"/>
                  </a:moveTo>
                  <a:lnTo>
                    <a:pt x="80" y="182"/>
                  </a:lnTo>
                  <a:lnTo>
                    <a:pt x="0" y="95"/>
                  </a:lnTo>
                  <a:lnTo>
                    <a:pt x="80" y="0"/>
                  </a:lnTo>
                  <a:lnTo>
                    <a:pt x="255" y="0"/>
                  </a:lnTo>
                  <a:lnTo>
                    <a:pt x="328" y="95"/>
                  </a:lnTo>
                  <a:lnTo>
                    <a:pt x="255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7" name="Freeform 9"/>
            <p:cNvSpPr>
              <a:spLocks/>
            </p:cNvSpPr>
            <p:nvPr/>
          </p:nvSpPr>
          <p:spPr bwMode="auto">
            <a:xfrm>
              <a:off x="4483" y="1733"/>
              <a:ext cx="328" cy="182"/>
            </a:xfrm>
            <a:custGeom>
              <a:avLst/>
              <a:gdLst/>
              <a:ahLst/>
              <a:cxnLst>
                <a:cxn ang="0">
                  <a:pos x="255" y="182"/>
                </a:cxn>
                <a:cxn ang="0">
                  <a:pos x="80" y="182"/>
                </a:cxn>
                <a:cxn ang="0">
                  <a:pos x="0" y="95"/>
                </a:cxn>
                <a:cxn ang="0">
                  <a:pos x="80" y="0"/>
                </a:cxn>
                <a:cxn ang="0">
                  <a:pos x="255" y="0"/>
                </a:cxn>
                <a:cxn ang="0">
                  <a:pos x="328" y="95"/>
                </a:cxn>
                <a:cxn ang="0">
                  <a:pos x="255" y="182"/>
                </a:cxn>
              </a:cxnLst>
              <a:rect l="0" t="0" r="r" b="b"/>
              <a:pathLst>
                <a:path w="328" h="182">
                  <a:moveTo>
                    <a:pt x="255" y="182"/>
                  </a:moveTo>
                  <a:lnTo>
                    <a:pt x="80" y="182"/>
                  </a:lnTo>
                  <a:lnTo>
                    <a:pt x="0" y="95"/>
                  </a:lnTo>
                  <a:lnTo>
                    <a:pt x="80" y="0"/>
                  </a:lnTo>
                  <a:lnTo>
                    <a:pt x="255" y="0"/>
                  </a:lnTo>
                  <a:lnTo>
                    <a:pt x="328" y="95"/>
                  </a:lnTo>
                  <a:lnTo>
                    <a:pt x="255" y="182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4300" y="1959"/>
              <a:ext cx="766" cy="1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Motor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4614" y="1784"/>
              <a:ext cx="124" cy="1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3170" y="1587"/>
              <a:ext cx="489" cy="4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3010" y="2105"/>
              <a:ext cx="889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Actuator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4462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5" y="1682"/>
              <a:ext cx="314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4463" name="Rectangle 15"/>
            <p:cNvSpPr>
              <a:spLocks noChangeArrowheads="1"/>
            </p:cNvSpPr>
            <p:nvPr/>
          </p:nvSpPr>
          <p:spPr bwMode="auto">
            <a:xfrm>
              <a:off x="3199" y="1777"/>
              <a:ext cx="124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4" name="Freeform 16"/>
            <p:cNvSpPr>
              <a:spLocks/>
            </p:cNvSpPr>
            <p:nvPr/>
          </p:nvSpPr>
          <p:spPr bwMode="auto">
            <a:xfrm>
              <a:off x="3170" y="1587"/>
              <a:ext cx="489" cy="4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9" y="0"/>
                </a:cxn>
                <a:cxn ang="0">
                  <a:pos x="489" y="489"/>
                </a:cxn>
                <a:cxn ang="0">
                  <a:pos x="0" y="48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" h="489">
                  <a:moveTo>
                    <a:pt x="0" y="0"/>
                  </a:moveTo>
                  <a:lnTo>
                    <a:pt x="489" y="0"/>
                  </a:lnTo>
                  <a:lnTo>
                    <a:pt x="489" y="489"/>
                  </a:lnTo>
                  <a:lnTo>
                    <a:pt x="0" y="48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5" name="Freeform 17"/>
            <p:cNvSpPr>
              <a:spLocks/>
            </p:cNvSpPr>
            <p:nvPr/>
          </p:nvSpPr>
          <p:spPr bwMode="auto">
            <a:xfrm>
              <a:off x="1326" y="1609"/>
              <a:ext cx="481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1" y="219"/>
                </a:cxn>
                <a:cxn ang="0">
                  <a:pos x="481" y="219"/>
                </a:cxn>
                <a:cxn ang="0">
                  <a:pos x="0" y="445"/>
                </a:cxn>
                <a:cxn ang="0">
                  <a:pos x="0" y="0"/>
                </a:cxn>
              </a:cxnLst>
              <a:rect l="0" t="0" r="r" b="b"/>
              <a:pathLst>
                <a:path w="481" h="445">
                  <a:moveTo>
                    <a:pt x="0" y="0"/>
                  </a:moveTo>
                  <a:lnTo>
                    <a:pt x="481" y="219"/>
                  </a:lnTo>
                  <a:lnTo>
                    <a:pt x="481" y="219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6" name="Freeform 18"/>
            <p:cNvSpPr>
              <a:spLocks/>
            </p:cNvSpPr>
            <p:nvPr/>
          </p:nvSpPr>
          <p:spPr bwMode="auto">
            <a:xfrm>
              <a:off x="1326" y="1609"/>
              <a:ext cx="481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1" y="219"/>
                </a:cxn>
                <a:cxn ang="0">
                  <a:pos x="0" y="445"/>
                </a:cxn>
                <a:cxn ang="0">
                  <a:pos x="0" y="0"/>
                </a:cxn>
              </a:cxnLst>
              <a:rect l="0" t="0" r="r" b="b"/>
              <a:pathLst>
                <a:path w="481" h="445">
                  <a:moveTo>
                    <a:pt x="0" y="0"/>
                  </a:moveTo>
                  <a:lnTo>
                    <a:pt x="481" y="219"/>
                  </a:lnTo>
                  <a:lnTo>
                    <a:pt x="0" y="445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7" name="Rectangle 19"/>
            <p:cNvSpPr>
              <a:spLocks noChangeArrowheads="1"/>
            </p:cNvSpPr>
            <p:nvPr/>
          </p:nvSpPr>
          <p:spPr bwMode="auto">
            <a:xfrm>
              <a:off x="1238" y="2083"/>
              <a:ext cx="715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Motor torque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8" name="Rectangle 20"/>
            <p:cNvSpPr>
              <a:spLocks noChangeArrowheads="1"/>
            </p:cNvSpPr>
            <p:nvPr/>
          </p:nvSpPr>
          <p:spPr bwMode="auto">
            <a:xfrm>
              <a:off x="1340" y="2229"/>
              <a:ext cx="496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constant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9" name="Rectangle 21"/>
            <p:cNvSpPr>
              <a:spLocks noChangeArrowheads="1"/>
            </p:cNvSpPr>
            <p:nvPr/>
          </p:nvSpPr>
          <p:spPr bwMode="auto">
            <a:xfrm>
              <a:off x="1318" y="1784"/>
              <a:ext cx="117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0" name="Rectangle 22"/>
            <p:cNvSpPr>
              <a:spLocks noChangeArrowheads="1"/>
            </p:cNvSpPr>
            <p:nvPr/>
          </p:nvSpPr>
          <p:spPr bwMode="auto">
            <a:xfrm>
              <a:off x="1384" y="1784"/>
              <a:ext cx="87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1" name="Rectangle 23"/>
            <p:cNvSpPr>
              <a:spLocks noChangeArrowheads="1"/>
            </p:cNvSpPr>
            <p:nvPr/>
          </p:nvSpPr>
          <p:spPr bwMode="auto">
            <a:xfrm>
              <a:off x="1413" y="1784"/>
              <a:ext cx="248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167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2" name="Freeform 24"/>
            <p:cNvSpPr>
              <a:spLocks/>
            </p:cNvSpPr>
            <p:nvPr/>
          </p:nvSpPr>
          <p:spPr bwMode="auto">
            <a:xfrm>
              <a:off x="2244" y="1609"/>
              <a:ext cx="394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4" y="219"/>
                </a:cxn>
                <a:cxn ang="0">
                  <a:pos x="394" y="219"/>
                </a:cxn>
                <a:cxn ang="0">
                  <a:pos x="0" y="445"/>
                </a:cxn>
                <a:cxn ang="0">
                  <a:pos x="0" y="0"/>
                </a:cxn>
              </a:cxnLst>
              <a:rect l="0" t="0" r="r" b="b"/>
              <a:pathLst>
                <a:path w="394" h="445">
                  <a:moveTo>
                    <a:pt x="0" y="0"/>
                  </a:moveTo>
                  <a:lnTo>
                    <a:pt x="394" y="219"/>
                  </a:lnTo>
                  <a:lnTo>
                    <a:pt x="394" y="219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3" name="Freeform 25"/>
            <p:cNvSpPr>
              <a:spLocks/>
            </p:cNvSpPr>
            <p:nvPr/>
          </p:nvSpPr>
          <p:spPr bwMode="auto">
            <a:xfrm>
              <a:off x="2244" y="1609"/>
              <a:ext cx="394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4" y="219"/>
                </a:cxn>
                <a:cxn ang="0">
                  <a:pos x="0" y="445"/>
                </a:cxn>
                <a:cxn ang="0">
                  <a:pos x="0" y="0"/>
                </a:cxn>
              </a:cxnLst>
              <a:rect l="0" t="0" r="r" b="b"/>
              <a:pathLst>
                <a:path w="394" h="445">
                  <a:moveTo>
                    <a:pt x="0" y="0"/>
                  </a:moveTo>
                  <a:lnTo>
                    <a:pt x="394" y="219"/>
                  </a:lnTo>
                  <a:lnTo>
                    <a:pt x="0" y="445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2295" y="2083"/>
              <a:ext cx="350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Motor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2259" y="2229"/>
              <a:ext cx="416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current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6" name="Rectangle 28"/>
            <p:cNvSpPr>
              <a:spLocks noChangeArrowheads="1"/>
            </p:cNvSpPr>
            <p:nvPr/>
          </p:nvSpPr>
          <p:spPr bwMode="auto">
            <a:xfrm>
              <a:off x="2281" y="1784"/>
              <a:ext cx="117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7" name="Rectangle 29"/>
            <p:cNvSpPr>
              <a:spLocks noChangeArrowheads="1"/>
            </p:cNvSpPr>
            <p:nvPr/>
          </p:nvSpPr>
          <p:spPr bwMode="auto">
            <a:xfrm>
              <a:off x="2346" y="1784"/>
              <a:ext cx="87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8" name="Rectangle 30"/>
            <p:cNvSpPr>
              <a:spLocks noChangeArrowheads="1"/>
            </p:cNvSpPr>
            <p:nvPr/>
          </p:nvSpPr>
          <p:spPr bwMode="auto">
            <a:xfrm>
              <a:off x="2376" y="1784"/>
              <a:ext cx="117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9" name="Rectangle 31"/>
            <p:cNvSpPr>
              <a:spLocks noChangeArrowheads="1"/>
            </p:cNvSpPr>
            <p:nvPr/>
          </p:nvSpPr>
          <p:spPr bwMode="auto">
            <a:xfrm>
              <a:off x="3170" y="2462"/>
              <a:ext cx="489" cy="4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0" name="Rectangle 32"/>
            <p:cNvSpPr>
              <a:spLocks noChangeArrowheads="1"/>
            </p:cNvSpPr>
            <p:nvPr/>
          </p:nvSpPr>
          <p:spPr bwMode="auto">
            <a:xfrm>
              <a:off x="3251" y="2980"/>
              <a:ext cx="379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Inertia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V="1">
              <a:off x="3236" y="2681"/>
              <a:ext cx="1" cy="6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>
              <a:off x="3236" y="2681"/>
              <a:ext cx="6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3" name="Line 35"/>
            <p:cNvSpPr>
              <a:spLocks noChangeShapeType="1"/>
            </p:cNvSpPr>
            <p:nvPr/>
          </p:nvSpPr>
          <p:spPr bwMode="auto">
            <a:xfrm>
              <a:off x="3302" y="2681"/>
              <a:ext cx="1" cy="6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4" name="Line 36"/>
            <p:cNvSpPr>
              <a:spLocks noChangeShapeType="1"/>
            </p:cNvSpPr>
            <p:nvPr/>
          </p:nvSpPr>
          <p:spPr bwMode="auto">
            <a:xfrm>
              <a:off x="3302" y="2747"/>
              <a:ext cx="2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5" name="Line 37"/>
            <p:cNvSpPr>
              <a:spLocks noChangeShapeType="1"/>
            </p:cNvSpPr>
            <p:nvPr/>
          </p:nvSpPr>
          <p:spPr bwMode="auto">
            <a:xfrm flipH="1">
              <a:off x="3207" y="2747"/>
              <a:ext cx="1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6" name="Line 38"/>
            <p:cNvSpPr>
              <a:spLocks noChangeShapeType="1"/>
            </p:cNvSpPr>
            <p:nvPr/>
          </p:nvSpPr>
          <p:spPr bwMode="auto">
            <a:xfrm>
              <a:off x="3229" y="2761"/>
              <a:ext cx="8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7" name="Line 39"/>
            <p:cNvSpPr>
              <a:spLocks noChangeShapeType="1"/>
            </p:cNvSpPr>
            <p:nvPr/>
          </p:nvSpPr>
          <p:spPr bwMode="auto">
            <a:xfrm>
              <a:off x="3258" y="2776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8" name="Line 40"/>
            <p:cNvSpPr>
              <a:spLocks noChangeShapeType="1"/>
            </p:cNvSpPr>
            <p:nvPr/>
          </p:nvSpPr>
          <p:spPr bwMode="auto">
            <a:xfrm flipV="1">
              <a:off x="3520" y="2681"/>
              <a:ext cx="1" cy="6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>
              <a:off x="3520" y="2681"/>
              <a:ext cx="6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>
              <a:off x="3586" y="2681"/>
              <a:ext cx="1" cy="6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1" name="Line 43"/>
            <p:cNvSpPr>
              <a:spLocks noChangeShapeType="1"/>
            </p:cNvSpPr>
            <p:nvPr/>
          </p:nvSpPr>
          <p:spPr bwMode="auto">
            <a:xfrm>
              <a:off x="3586" y="2747"/>
              <a:ext cx="2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2" name="Line 44"/>
            <p:cNvSpPr>
              <a:spLocks noChangeShapeType="1"/>
            </p:cNvSpPr>
            <p:nvPr/>
          </p:nvSpPr>
          <p:spPr bwMode="auto">
            <a:xfrm flipH="1">
              <a:off x="3491" y="2747"/>
              <a:ext cx="1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3" name="Line 45"/>
            <p:cNvSpPr>
              <a:spLocks noChangeShapeType="1"/>
            </p:cNvSpPr>
            <p:nvPr/>
          </p:nvSpPr>
          <p:spPr bwMode="auto">
            <a:xfrm>
              <a:off x="3506" y="2761"/>
              <a:ext cx="8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4" name="Line 46"/>
            <p:cNvSpPr>
              <a:spLocks noChangeShapeType="1"/>
            </p:cNvSpPr>
            <p:nvPr/>
          </p:nvSpPr>
          <p:spPr bwMode="auto">
            <a:xfrm>
              <a:off x="3528" y="2776"/>
              <a:ext cx="5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5" name="Line 47"/>
            <p:cNvSpPr>
              <a:spLocks noChangeShapeType="1"/>
            </p:cNvSpPr>
            <p:nvPr/>
          </p:nvSpPr>
          <p:spPr bwMode="auto">
            <a:xfrm>
              <a:off x="3199" y="2710"/>
              <a:ext cx="3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6" name="Line 48"/>
            <p:cNvSpPr>
              <a:spLocks noChangeShapeType="1"/>
            </p:cNvSpPr>
            <p:nvPr/>
          </p:nvSpPr>
          <p:spPr bwMode="auto">
            <a:xfrm>
              <a:off x="3302" y="2710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 flipH="1">
              <a:off x="3586" y="2710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flipH="1">
              <a:off x="3447" y="2710"/>
              <a:ext cx="7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 flipV="1">
              <a:off x="3374" y="2601"/>
              <a:ext cx="1" cy="21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0" name="Line 52"/>
            <p:cNvSpPr>
              <a:spLocks noChangeShapeType="1"/>
            </p:cNvSpPr>
            <p:nvPr/>
          </p:nvSpPr>
          <p:spPr bwMode="auto">
            <a:xfrm>
              <a:off x="3374" y="2601"/>
              <a:ext cx="7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1" name="Line 53"/>
            <p:cNvSpPr>
              <a:spLocks noChangeShapeType="1"/>
            </p:cNvSpPr>
            <p:nvPr/>
          </p:nvSpPr>
          <p:spPr bwMode="auto">
            <a:xfrm>
              <a:off x="3447" y="2601"/>
              <a:ext cx="1" cy="21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2" name="Line 54"/>
            <p:cNvSpPr>
              <a:spLocks noChangeShapeType="1"/>
            </p:cNvSpPr>
            <p:nvPr/>
          </p:nvSpPr>
          <p:spPr bwMode="auto">
            <a:xfrm flipH="1">
              <a:off x="3374" y="2812"/>
              <a:ext cx="7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3" name="Freeform 55"/>
            <p:cNvSpPr>
              <a:spLocks/>
            </p:cNvSpPr>
            <p:nvPr/>
          </p:nvSpPr>
          <p:spPr bwMode="auto">
            <a:xfrm>
              <a:off x="3170" y="2462"/>
              <a:ext cx="489" cy="4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9" y="0"/>
                </a:cxn>
                <a:cxn ang="0">
                  <a:pos x="489" y="489"/>
                </a:cxn>
                <a:cxn ang="0">
                  <a:pos x="0" y="48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" h="489">
                  <a:moveTo>
                    <a:pt x="0" y="0"/>
                  </a:moveTo>
                  <a:lnTo>
                    <a:pt x="489" y="0"/>
                  </a:lnTo>
                  <a:lnTo>
                    <a:pt x="489" y="489"/>
                  </a:lnTo>
                  <a:lnTo>
                    <a:pt x="0" y="48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4" name="Freeform 56"/>
            <p:cNvSpPr>
              <a:spLocks/>
            </p:cNvSpPr>
            <p:nvPr/>
          </p:nvSpPr>
          <p:spPr bwMode="auto">
            <a:xfrm>
              <a:off x="597" y="1762"/>
              <a:ext cx="291" cy="139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43" y="7"/>
                </a:cxn>
                <a:cxn ang="0">
                  <a:pos x="22" y="22"/>
                </a:cxn>
                <a:cxn ang="0">
                  <a:pos x="7" y="44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7" y="95"/>
                </a:cxn>
                <a:cxn ang="0">
                  <a:pos x="22" y="117"/>
                </a:cxn>
                <a:cxn ang="0">
                  <a:pos x="43" y="131"/>
                </a:cxn>
                <a:cxn ang="0">
                  <a:pos x="65" y="139"/>
                </a:cxn>
                <a:cxn ang="0">
                  <a:pos x="218" y="139"/>
                </a:cxn>
                <a:cxn ang="0">
                  <a:pos x="248" y="131"/>
                </a:cxn>
                <a:cxn ang="0">
                  <a:pos x="269" y="117"/>
                </a:cxn>
                <a:cxn ang="0">
                  <a:pos x="284" y="95"/>
                </a:cxn>
                <a:cxn ang="0">
                  <a:pos x="291" y="66"/>
                </a:cxn>
                <a:cxn ang="0">
                  <a:pos x="291" y="66"/>
                </a:cxn>
                <a:cxn ang="0">
                  <a:pos x="284" y="44"/>
                </a:cxn>
                <a:cxn ang="0">
                  <a:pos x="269" y="22"/>
                </a:cxn>
                <a:cxn ang="0">
                  <a:pos x="248" y="7"/>
                </a:cxn>
                <a:cxn ang="0">
                  <a:pos x="218" y="0"/>
                </a:cxn>
                <a:cxn ang="0">
                  <a:pos x="65" y="0"/>
                </a:cxn>
              </a:cxnLst>
              <a:rect l="0" t="0" r="r" b="b"/>
              <a:pathLst>
                <a:path w="291" h="139">
                  <a:moveTo>
                    <a:pt x="65" y="0"/>
                  </a:moveTo>
                  <a:lnTo>
                    <a:pt x="43" y="7"/>
                  </a:lnTo>
                  <a:lnTo>
                    <a:pt x="22" y="22"/>
                  </a:lnTo>
                  <a:lnTo>
                    <a:pt x="7" y="44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7" y="95"/>
                  </a:lnTo>
                  <a:lnTo>
                    <a:pt x="22" y="117"/>
                  </a:lnTo>
                  <a:lnTo>
                    <a:pt x="43" y="131"/>
                  </a:lnTo>
                  <a:lnTo>
                    <a:pt x="65" y="139"/>
                  </a:lnTo>
                  <a:lnTo>
                    <a:pt x="218" y="139"/>
                  </a:lnTo>
                  <a:lnTo>
                    <a:pt x="248" y="131"/>
                  </a:lnTo>
                  <a:lnTo>
                    <a:pt x="269" y="117"/>
                  </a:lnTo>
                  <a:lnTo>
                    <a:pt x="284" y="95"/>
                  </a:lnTo>
                  <a:lnTo>
                    <a:pt x="291" y="66"/>
                  </a:lnTo>
                  <a:lnTo>
                    <a:pt x="291" y="66"/>
                  </a:lnTo>
                  <a:lnTo>
                    <a:pt x="284" y="44"/>
                  </a:lnTo>
                  <a:lnTo>
                    <a:pt x="269" y="22"/>
                  </a:lnTo>
                  <a:lnTo>
                    <a:pt x="248" y="7"/>
                  </a:lnTo>
                  <a:lnTo>
                    <a:pt x="218" y="0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5" name="Freeform 57"/>
            <p:cNvSpPr>
              <a:spLocks/>
            </p:cNvSpPr>
            <p:nvPr/>
          </p:nvSpPr>
          <p:spPr bwMode="auto">
            <a:xfrm>
              <a:off x="597" y="1762"/>
              <a:ext cx="291" cy="139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43" y="7"/>
                </a:cxn>
                <a:cxn ang="0">
                  <a:pos x="22" y="22"/>
                </a:cxn>
                <a:cxn ang="0">
                  <a:pos x="7" y="44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7" y="95"/>
                </a:cxn>
                <a:cxn ang="0">
                  <a:pos x="22" y="117"/>
                </a:cxn>
                <a:cxn ang="0">
                  <a:pos x="43" y="131"/>
                </a:cxn>
                <a:cxn ang="0">
                  <a:pos x="65" y="139"/>
                </a:cxn>
                <a:cxn ang="0">
                  <a:pos x="218" y="139"/>
                </a:cxn>
                <a:cxn ang="0">
                  <a:pos x="248" y="131"/>
                </a:cxn>
                <a:cxn ang="0">
                  <a:pos x="269" y="117"/>
                </a:cxn>
                <a:cxn ang="0">
                  <a:pos x="284" y="95"/>
                </a:cxn>
                <a:cxn ang="0">
                  <a:pos x="291" y="66"/>
                </a:cxn>
                <a:cxn ang="0">
                  <a:pos x="291" y="66"/>
                </a:cxn>
                <a:cxn ang="0">
                  <a:pos x="284" y="44"/>
                </a:cxn>
                <a:cxn ang="0">
                  <a:pos x="269" y="22"/>
                </a:cxn>
                <a:cxn ang="0">
                  <a:pos x="248" y="7"/>
                </a:cxn>
                <a:cxn ang="0">
                  <a:pos x="218" y="0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291" h="139">
                  <a:moveTo>
                    <a:pt x="65" y="0"/>
                  </a:moveTo>
                  <a:lnTo>
                    <a:pt x="43" y="7"/>
                  </a:lnTo>
                  <a:lnTo>
                    <a:pt x="22" y="22"/>
                  </a:lnTo>
                  <a:lnTo>
                    <a:pt x="7" y="44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7" y="95"/>
                  </a:lnTo>
                  <a:lnTo>
                    <a:pt x="22" y="117"/>
                  </a:lnTo>
                  <a:lnTo>
                    <a:pt x="43" y="131"/>
                  </a:lnTo>
                  <a:lnTo>
                    <a:pt x="65" y="139"/>
                  </a:lnTo>
                  <a:lnTo>
                    <a:pt x="218" y="139"/>
                  </a:lnTo>
                  <a:lnTo>
                    <a:pt x="248" y="131"/>
                  </a:lnTo>
                  <a:lnTo>
                    <a:pt x="269" y="117"/>
                  </a:lnTo>
                  <a:lnTo>
                    <a:pt x="284" y="95"/>
                  </a:lnTo>
                  <a:lnTo>
                    <a:pt x="291" y="66"/>
                  </a:lnTo>
                  <a:lnTo>
                    <a:pt x="291" y="66"/>
                  </a:lnTo>
                  <a:lnTo>
                    <a:pt x="284" y="44"/>
                  </a:lnTo>
                  <a:lnTo>
                    <a:pt x="269" y="22"/>
                  </a:lnTo>
                  <a:lnTo>
                    <a:pt x="248" y="7"/>
                  </a:lnTo>
                  <a:lnTo>
                    <a:pt x="218" y="0"/>
                  </a:lnTo>
                  <a:lnTo>
                    <a:pt x="65" y="0"/>
                  </a:lnTo>
                  <a:lnTo>
                    <a:pt x="6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6" name="Rectangle 58"/>
            <p:cNvSpPr>
              <a:spLocks noChangeArrowheads="1"/>
            </p:cNvSpPr>
            <p:nvPr/>
          </p:nvSpPr>
          <p:spPr bwMode="auto">
            <a:xfrm>
              <a:off x="560" y="1930"/>
              <a:ext cx="423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07" name="Rectangle 59"/>
            <p:cNvSpPr>
              <a:spLocks noChangeArrowheads="1"/>
            </p:cNvSpPr>
            <p:nvPr/>
          </p:nvSpPr>
          <p:spPr bwMode="auto">
            <a:xfrm>
              <a:off x="538" y="2076"/>
              <a:ext cx="445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08" name="Rectangle 60"/>
            <p:cNvSpPr>
              <a:spLocks noChangeArrowheads="1"/>
            </p:cNvSpPr>
            <p:nvPr/>
          </p:nvSpPr>
          <p:spPr bwMode="auto">
            <a:xfrm>
              <a:off x="706" y="1777"/>
              <a:ext cx="117" cy="1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09" name="Line 61"/>
            <p:cNvSpPr>
              <a:spLocks noChangeShapeType="1"/>
            </p:cNvSpPr>
            <p:nvPr/>
          </p:nvSpPr>
          <p:spPr bwMode="auto">
            <a:xfrm>
              <a:off x="888" y="1828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0" name="Line 62"/>
            <p:cNvSpPr>
              <a:spLocks noChangeShapeType="1"/>
            </p:cNvSpPr>
            <p:nvPr/>
          </p:nvSpPr>
          <p:spPr bwMode="auto">
            <a:xfrm flipH="1">
              <a:off x="1180" y="1828"/>
              <a:ext cx="9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1" name="Freeform 63"/>
            <p:cNvSpPr>
              <a:spLocks/>
            </p:cNvSpPr>
            <p:nvPr/>
          </p:nvSpPr>
          <p:spPr bwMode="auto">
            <a:xfrm>
              <a:off x="1224" y="1784"/>
              <a:ext cx="102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"/>
                </a:cxn>
                <a:cxn ang="0">
                  <a:pos x="102" y="44"/>
                </a:cxn>
                <a:cxn ang="0">
                  <a:pos x="0" y="0"/>
                </a:cxn>
              </a:cxnLst>
              <a:rect l="0" t="0" r="r" b="b"/>
              <a:pathLst>
                <a:path w="102" h="95">
                  <a:moveTo>
                    <a:pt x="0" y="0"/>
                  </a:moveTo>
                  <a:lnTo>
                    <a:pt x="0" y="95"/>
                  </a:lnTo>
                  <a:lnTo>
                    <a:pt x="102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2" name="Freeform 64"/>
            <p:cNvSpPr>
              <a:spLocks/>
            </p:cNvSpPr>
            <p:nvPr/>
          </p:nvSpPr>
          <p:spPr bwMode="auto">
            <a:xfrm>
              <a:off x="917" y="1828"/>
              <a:ext cx="27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263" y="0"/>
                </a:cxn>
                <a:cxn ang="0">
                  <a:pos x="278" y="0"/>
                </a:cxn>
              </a:cxnLst>
              <a:rect l="0" t="0" r="r" b="b"/>
              <a:pathLst>
                <a:path w="278">
                  <a:moveTo>
                    <a:pt x="0" y="0"/>
                  </a:moveTo>
                  <a:lnTo>
                    <a:pt x="15" y="0"/>
                  </a:lnTo>
                  <a:lnTo>
                    <a:pt x="263" y="0"/>
                  </a:lnTo>
                  <a:lnTo>
                    <a:pt x="27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3" name="Line 65"/>
            <p:cNvSpPr>
              <a:spLocks noChangeShapeType="1"/>
            </p:cNvSpPr>
            <p:nvPr/>
          </p:nvSpPr>
          <p:spPr bwMode="auto">
            <a:xfrm>
              <a:off x="1807" y="1828"/>
              <a:ext cx="5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4" name="Line 66"/>
            <p:cNvSpPr>
              <a:spLocks noChangeShapeType="1"/>
            </p:cNvSpPr>
            <p:nvPr/>
          </p:nvSpPr>
          <p:spPr bwMode="auto">
            <a:xfrm flipH="1">
              <a:off x="2099" y="1828"/>
              <a:ext cx="10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5" name="Freeform 67"/>
            <p:cNvSpPr>
              <a:spLocks/>
            </p:cNvSpPr>
            <p:nvPr/>
          </p:nvSpPr>
          <p:spPr bwMode="auto">
            <a:xfrm>
              <a:off x="2150" y="1784"/>
              <a:ext cx="94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"/>
                </a:cxn>
                <a:cxn ang="0">
                  <a:pos x="94" y="44"/>
                </a:cxn>
                <a:cxn ang="0">
                  <a:pos x="0" y="0"/>
                </a:cxn>
              </a:cxnLst>
              <a:rect l="0" t="0" r="r" b="b"/>
              <a:pathLst>
                <a:path w="94" h="95">
                  <a:moveTo>
                    <a:pt x="0" y="0"/>
                  </a:moveTo>
                  <a:lnTo>
                    <a:pt x="0" y="95"/>
                  </a:lnTo>
                  <a:lnTo>
                    <a:pt x="9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6" name="Freeform 68"/>
            <p:cNvSpPr>
              <a:spLocks/>
            </p:cNvSpPr>
            <p:nvPr/>
          </p:nvSpPr>
          <p:spPr bwMode="auto">
            <a:xfrm>
              <a:off x="1836" y="1828"/>
              <a:ext cx="2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0"/>
                </a:cxn>
                <a:cxn ang="0">
                  <a:pos x="263" y="0"/>
                </a:cxn>
                <a:cxn ang="0">
                  <a:pos x="284" y="0"/>
                </a:cxn>
              </a:cxnLst>
              <a:rect l="0" t="0" r="r" b="b"/>
              <a:pathLst>
                <a:path w="284">
                  <a:moveTo>
                    <a:pt x="0" y="0"/>
                  </a:moveTo>
                  <a:lnTo>
                    <a:pt x="22" y="0"/>
                  </a:lnTo>
                  <a:lnTo>
                    <a:pt x="263" y="0"/>
                  </a:lnTo>
                  <a:lnTo>
                    <a:pt x="28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7" name="Line 69"/>
            <p:cNvSpPr>
              <a:spLocks noChangeShapeType="1"/>
            </p:cNvSpPr>
            <p:nvPr/>
          </p:nvSpPr>
          <p:spPr bwMode="auto">
            <a:xfrm>
              <a:off x="2638" y="1828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8" name="Line 70"/>
            <p:cNvSpPr>
              <a:spLocks noChangeShapeType="1"/>
            </p:cNvSpPr>
            <p:nvPr/>
          </p:nvSpPr>
          <p:spPr bwMode="auto">
            <a:xfrm flipH="1">
              <a:off x="3025" y="1828"/>
              <a:ext cx="9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19" name="Freeform 71"/>
            <p:cNvSpPr>
              <a:spLocks/>
            </p:cNvSpPr>
            <p:nvPr/>
          </p:nvSpPr>
          <p:spPr bwMode="auto">
            <a:xfrm>
              <a:off x="3076" y="1784"/>
              <a:ext cx="94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"/>
                </a:cxn>
                <a:cxn ang="0">
                  <a:pos x="94" y="44"/>
                </a:cxn>
                <a:cxn ang="0">
                  <a:pos x="0" y="0"/>
                </a:cxn>
              </a:cxnLst>
              <a:rect l="0" t="0" r="r" b="b"/>
              <a:pathLst>
                <a:path w="94" h="95">
                  <a:moveTo>
                    <a:pt x="0" y="0"/>
                  </a:moveTo>
                  <a:lnTo>
                    <a:pt x="0" y="95"/>
                  </a:lnTo>
                  <a:lnTo>
                    <a:pt x="9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0" name="Freeform 72"/>
            <p:cNvSpPr>
              <a:spLocks/>
            </p:cNvSpPr>
            <p:nvPr/>
          </p:nvSpPr>
          <p:spPr bwMode="auto">
            <a:xfrm>
              <a:off x="2667" y="1828"/>
              <a:ext cx="37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358" y="0"/>
                </a:cxn>
                <a:cxn ang="0">
                  <a:pos x="379" y="0"/>
                </a:cxn>
              </a:cxnLst>
              <a:rect l="0" t="0" r="r" b="b"/>
              <a:pathLst>
                <a:path w="379">
                  <a:moveTo>
                    <a:pt x="0" y="0"/>
                  </a:moveTo>
                  <a:lnTo>
                    <a:pt x="15" y="0"/>
                  </a:lnTo>
                  <a:lnTo>
                    <a:pt x="358" y="0"/>
                  </a:lnTo>
                  <a:lnTo>
                    <a:pt x="37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1" name="Line 73"/>
            <p:cNvSpPr>
              <a:spLocks noChangeShapeType="1"/>
            </p:cNvSpPr>
            <p:nvPr/>
          </p:nvSpPr>
          <p:spPr bwMode="auto">
            <a:xfrm flipH="1">
              <a:off x="4045" y="1828"/>
              <a:ext cx="29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2" name="Rectangle 74"/>
            <p:cNvSpPr>
              <a:spLocks noChangeArrowheads="1"/>
            </p:cNvSpPr>
            <p:nvPr/>
          </p:nvSpPr>
          <p:spPr bwMode="auto">
            <a:xfrm>
              <a:off x="4038" y="1820"/>
              <a:ext cx="15" cy="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3" name="Freeform 75"/>
            <p:cNvSpPr>
              <a:spLocks/>
            </p:cNvSpPr>
            <p:nvPr/>
          </p:nvSpPr>
          <p:spPr bwMode="auto">
            <a:xfrm>
              <a:off x="4402" y="1791"/>
              <a:ext cx="81" cy="80"/>
            </a:xfrm>
            <a:custGeom>
              <a:avLst/>
              <a:gdLst/>
              <a:ahLst/>
              <a:cxnLst>
                <a:cxn ang="0">
                  <a:pos x="81" y="37"/>
                </a:cxn>
                <a:cxn ang="0">
                  <a:pos x="73" y="51"/>
                </a:cxn>
                <a:cxn ang="0">
                  <a:pos x="66" y="66"/>
                </a:cxn>
                <a:cxn ang="0">
                  <a:pos x="59" y="73"/>
                </a:cxn>
                <a:cxn ang="0">
                  <a:pos x="44" y="80"/>
                </a:cxn>
                <a:cxn ang="0">
                  <a:pos x="22" y="73"/>
                </a:cxn>
                <a:cxn ang="0">
                  <a:pos x="15" y="66"/>
                </a:cxn>
                <a:cxn ang="0">
                  <a:pos x="8" y="51"/>
                </a:cxn>
                <a:cxn ang="0">
                  <a:pos x="0" y="37"/>
                </a:cxn>
                <a:cxn ang="0">
                  <a:pos x="8" y="22"/>
                </a:cxn>
                <a:cxn ang="0">
                  <a:pos x="15" y="8"/>
                </a:cxn>
                <a:cxn ang="0">
                  <a:pos x="22" y="0"/>
                </a:cxn>
                <a:cxn ang="0">
                  <a:pos x="44" y="0"/>
                </a:cxn>
                <a:cxn ang="0">
                  <a:pos x="59" y="0"/>
                </a:cxn>
                <a:cxn ang="0">
                  <a:pos x="66" y="8"/>
                </a:cxn>
                <a:cxn ang="0">
                  <a:pos x="73" y="22"/>
                </a:cxn>
                <a:cxn ang="0">
                  <a:pos x="81" y="37"/>
                </a:cxn>
              </a:cxnLst>
              <a:rect l="0" t="0" r="r" b="b"/>
              <a:pathLst>
                <a:path w="81" h="80">
                  <a:moveTo>
                    <a:pt x="81" y="37"/>
                  </a:moveTo>
                  <a:lnTo>
                    <a:pt x="73" y="51"/>
                  </a:lnTo>
                  <a:lnTo>
                    <a:pt x="66" y="66"/>
                  </a:lnTo>
                  <a:lnTo>
                    <a:pt x="59" y="73"/>
                  </a:lnTo>
                  <a:lnTo>
                    <a:pt x="44" y="80"/>
                  </a:lnTo>
                  <a:lnTo>
                    <a:pt x="22" y="73"/>
                  </a:lnTo>
                  <a:lnTo>
                    <a:pt x="15" y="66"/>
                  </a:lnTo>
                  <a:lnTo>
                    <a:pt x="8" y="51"/>
                  </a:lnTo>
                  <a:lnTo>
                    <a:pt x="0" y="37"/>
                  </a:lnTo>
                  <a:lnTo>
                    <a:pt x="8" y="22"/>
                  </a:lnTo>
                  <a:lnTo>
                    <a:pt x="15" y="8"/>
                  </a:lnTo>
                  <a:lnTo>
                    <a:pt x="22" y="0"/>
                  </a:lnTo>
                  <a:lnTo>
                    <a:pt x="44" y="0"/>
                  </a:lnTo>
                  <a:lnTo>
                    <a:pt x="59" y="0"/>
                  </a:lnTo>
                  <a:lnTo>
                    <a:pt x="66" y="8"/>
                  </a:lnTo>
                  <a:lnTo>
                    <a:pt x="73" y="22"/>
                  </a:lnTo>
                  <a:lnTo>
                    <a:pt x="81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4" name="Line 76"/>
            <p:cNvSpPr>
              <a:spLocks noChangeShapeType="1"/>
            </p:cNvSpPr>
            <p:nvPr/>
          </p:nvSpPr>
          <p:spPr bwMode="auto">
            <a:xfrm flipH="1">
              <a:off x="4337" y="1828"/>
              <a:ext cx="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5" name="Line 77"/>
            <p:cNvSpPr>
              <a:spLocks noChangeShapeType="1"/>
            </p:cNvSpPr>
            <p:nvPr/>
          </p:nvSpPr>
          <p:spPr bwMode="auto">
            <a:xfrm flipH="1">
              <a:off x="3805" y="1828"/>
              <a:ext cx="24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6" name="Rectangle 78"/>
            <p:cNvSpPr>
              <a:spLocks noChangeArrowheads="1"/>
            </p:cNvSpPr>
            <p:nvPr/>
          </p:nvSpPr>
          <p:spPr bwMode="auto">
            <a:xfrm>
              <a:off x="4038" y="1820"/>
              <a:ext cx="15" cy="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27" name="Freeform 79"/>
            <p:cNvSpPr>
              <a:spLocks/>
            </p:cNvSpPr>
            <p:nvPr/>
          </p:nvSpPr>
          <p:spPr bwMode="auto">
            <a:xfrm>
              <a:off x="4038" y="1820"/>
              <a:ext cx="15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22"/>
                </a:cxn>
                <a:cxn ang="0">
                  <a:pos x="0" y="2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22">
                  <a:moveTo>
                    <a:pt x="0" y="0"/>
                  </a:moveTo>
                  <a:lnTo>
                    <a:pt x="15" y="0"/>
                  </a:lnTo>
                  <a:lnTo>
                    <a:pt x="15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4528" name="Picture 8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66" y="1791"/>
              <a:ext cx="95" cy="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4529" name="Line 81"/>
            <p:cNvSpPr>
              <a:spLocks noChangeShapeType="1"/>
            </p:cNvSpPr>
            <p:nvPr/>
          </p:nvSpPr>
          <p:spPr bwMode="auto">
            <a:xfrm>
              <a:off x="3688" y="1828"/>
              <a:ext cx="11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30" name="Freeform 82"/>
            <p:cNvSpPr>
              <a:spLocks/>
            </p:cNvSpPr>
            <p:nvPr/>
          </p:nvSpPr>
          <p:spPr bwMode="auto">
            <a:xfrm>
              <a:off x="3805" y="1828"/>
              <a:ext cx="240" cy="875"/>
            </a:xfrm>
            <a:custGeom>
              <a:avLst/>
              <a:gdLst/>
              <a:ahLst/>
              <a:cxnLst>
                <a:cxn ang="0">
                  <a:pos x="0" y="875"/>
                </a:cxn>
                <a:cxn ang="0">
                  <a:pos x="240" y="875"/>
                </a:cxn>
                <a:cxn ang="0">
                  <a:pos x="240" y="0"/>
                </a:cxn>
              </a:cxnLst>
              <a:rect l="0" t="0" r="r" b="b"/>
              <a:pathLst>
                <a:path w="240" h="875">
                  <a:moveTo>
                    <a:pt x="0" y="875"/>
                  </a:moveTo>
                  <a:lnTo>
                    <a:pt x="240" y="875"/>
                  </a:lnTo>
                  <a:lnTo>
                    <a:pt x="24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31" name="Rectangle 83"/>
            <p:cNvSpPr>
              <a:spLocks noChangeArrowheads="1"/>
            </p:cNvSpPr>
            <p:nvPr/>
          </p:nvSpPr>
          <p:spPr bwMode="auto">
            <a:xfrm>
              <a:off x="4038" y="1820"/>
              <a:ext cx="15" cy="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4532" name="Picture 8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66" y="2666"/>
              <a:ext cx="95" cy="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4533" name="Line 85"/>
            <p:cNvSpPr>
              <a:spLocks noChangeShapeType="1"/>
            </p:cNvSpPr>
            <p:nvPr/>
          </p:nvSpPr>
          <p:spPr bwMode="auto">
            <a:xfrm>
              <a:off x="3688" y="2703"/>
              <a:ext cx="11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improved motor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improve the motor model by making the motor torque a function of motor rpm</a:t>
            </a:r>
          </a:p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Use a lookup table to implement the rpm dependence of the motor</a:t>
            </a:r>
          </a:p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Obtain a lookup table from the manufacturer data</a:t>
            </a:r>
          </a:p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Later on we will design an experiment and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measure the actual torque curve of the 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778496" cy="4800600"/>
          </a:xfrm>
        </p:spPr>
        <p:txBody>
          <a:bodyPr>
            <a:normAutofit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Model-Based-System Design </a:t>
            </a:r>
            <a:r>
              <a:rPr lang="en-US" sz="2800" dirty="0" smtClean="0">
                <a:solidFill>
                  <a:schemeClr val="bg1"/>
                </a:solidFill>
              </a:rPr>
              <a:t>use the </a:t>
            </a:r>
            <a:r>
              <a:rPr lang="en-US" sz="2800" dirty="0" smtClean="0">
                <a:solidFill>
                  <a:schemeClr val="bg1"/>
                </a:solidFill>
              </a:rPr>
              <a:t>models to describe the specifications, operation, performance of a component or a system of components</a:t>
            </a:r>
          </a:p>
          <a:p>
            <a:pPr indent="395288" algn="l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Instead of listing specification in a text document, a model is used that implements the specifications, operation, and performance of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improved motor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057400" y="1676400"/>
            <a:ext cx="3429000" cy="685800"/>
          </a:xfrm>
          <a:prstGeom prst="wedgeRectCallout">
            <a:avLst>
              <a:gd name="adj1" fmla="val -59154"/>
              <a:gd name="adj2" fmla="val 29107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Torque vs. RPM dependence of the motor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05582" name="Group 110"/>
          <p:cNvGrpSpPr>
            <a:grpSpLocks noChangeAspect="1"/>
          </p:cNvGrpSpPr>
          <p:nvPr/>
        </p:nvGrpSpPr>
        <p:grpSpPr bwMode="auto">
          <a:xfrm>
            <a:off x="762000" y="2743200"/>
            <a:ext cx="7715250" cy="3790950"/>
            <a:chOff x="480" y="1728"/>
            <a:chExt cx="4860" cy="2388"/>
          </a:xfrm>
          <a:solidFill>
            <a:srgbClr val="FFFFFF">
              <a:alpha val="0"/>
            </a:srgbClr>
          </a:solidFill>
        </p:grpSpPr>
        <p:sp>
          <p:nvSpPr>
            <p:cNvPr id="105581" name="AutoShape 109"/>
            <p:cNvSpPr>
              <a:spLocks noChangeAspect="1" noChangeArrowheads="1" noTextEdit="1"/>
            </p:cNvSpPr>
            <p:nvPr/>
          </p:nvSpPr>
          <p:spPr bwMode="auto">
            <a:xfrm>
              <a:off x="480" y="1728"/>
              <a:ext cx="4848" cy="238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83" name="Rectangle 111"/>
            <p:cNvSpPr>
              <a:spLocks noChangeArrowheads="1"/>
            </p:cNvSpPr>
            <p:nvPr/>
          </p:nvSpPr>
          <p:spPr bwMode="auto">
            <a:xfrm>
              <a:off x="480" y="1728"/>
              <a:ext cx="4854" cy="23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86" name="Freeform 114"/>
            <p:cNvSpPr>
              <a:spLocks/>
            </p:cNvSpPr>
            <p:nvPr/>
          </p:nvSpPr>
          <p:spPr bwMode="auto">
            <a:xfrm>
              <a:off x="4800" y="2250"/>
              <a:ext cx="276" cy="150"/>
            </a:xfrm>
            <a:custGeom>
              <a:avLst/>
              <a:gdLst/>
              <a:ahLst/>
              <a:cxnLst>
                <a:cxn ang="0">
                  <a:pos x="210" y="150"/>
                </a:cxn>
                <a:cxn ang="0">
                  <a:pos x="66" y="150"/>
                </a:cxn>
                <a:cxn ang="0">
                  <a:pos x="0" y="78"/>
                </a:cxn>
                <a:cxn ang="0">
                  <a:pos x="66" y="0"/>
                </a:cxn>
                <a:cxn ang="0">
                  <a:pos x="210" y="0"/>
                </a:cxn>
                <a:cxn ang="0">
                  <a:pos x="276" y="78"/>
                </a:cxn>
                <a:cxn ang="0">
                  <a:pos x="210" y="150"/>
                </a:cxn>
              </a:cxnLst>
              <a:rect l="0" t="0" r="r" b="b"/>
              <a:pathLst>
                <a:path w="276" h="150">
                  <a:moveTo>
                    <a:pt x="210" y="150"/>
                  </a:moveTo>
                  <a:lnTo>
                    <a:pt x="66" y="150"/>
                  </a:lnTo>
                  <a:lnTo>
                    <a:pt x="0" y="78"/>
                  </a:lnTo>
                  <a:lnTo>
                    <a:pt x="66" y="0"/>
                  </a:lnTo>
                  <a:lnTo>
                    <a:pt x="210" y="0"/>
                  </a:lnTo>
                  <a:lnTo>
                    <a:pt x="276" y="78"/>
                  </a:lnTo>
                  <a:lnTo>
                    <a:pt x="210" y="1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87" name="Freeform 115"/>
            <p:cNvSpPr>
              <a:spLocks/>
            </p:cNvSpPr>
            <p:nvPr/>
          </p:nvSpPr>
          <p:spPr bwMode="auto">
            <a:xfrm>
              <a:off x="4800" y="2250"/>
              <a:ext cx="276" cy="150"/>
            </a:xfrm>
            <a:custGeom>
              <a:avLst/>
              <a:gdLst/>
              <a:ahLst/>
              <a:cxnLst>
                <a:cxn ang="0">
                  <a:pos x="210" y="150"/>
                </a:cxn>
                <a:cxn ang="0">
                  <a:pos x="66" y="150"/>
                </a:cxn>
                <a:cxn ang="0">
                  <a:pos x="0" y="78"/>
                </a:cxn>
                <a:cxn ang="0">
                  <a:pos x="66" y="0"/>
                </a:cxn>
                <a:cxn ang="0">
                  <a:pos x="210" y="0"/>
                </a:cxn>
                <a:cxn ang="0">
                  <a:pos x="276" y="78"/>
                </a:cxn>
                <a:cxn ang="0">
                  <a:pos x="210" y="150"/>
                </a:cxn>
              </a:cxnLst>
              <a:rect l="0" t="0" r="r" b="b"/>
              <a:pathLst>
                <a:path w="276" h="150">
                  <a:moveTo>
                    <a:pt x="210" y="150"/>
                  </a:moveTo>
                  <a:lnTo>
                    <a:pt x="66" y="150"/>
                  </a:lnTo>
                  <a:lnTo>
                    <a:pt x="0" y="78"/>
                  </a:lnTo>
                  <a:lnTo>
                    <a:pt x="66" y="0"/>
                  </a:lnTo>
                  <a:lnTo>
                    <a:pt x="210" y="0"/>
                  </a:lnTo>
                  <a:lnTo>
                    <a:pt x="276" y="78"/>
                  </a:lnTo>
                  <a:lnTo>
                    <a:pt x="210" y="15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88" name="Rectangle 116"/>
            <p:cNvSpPr>
              <a:spLocks noChangeArrowheads="1"/>
            </p:cNvSpPr>
            <p:nvPr/>
          </p:nvSpPr>
          <p:spPr bwMode="auto">
            <a:xfrm>
              <a:off x="4644" y="2436"/>
              <a:ext cx="58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89" name="Rectangle 117"/>
            <p:cNvSpPr>
              <a:spLocks noChangeArrowheads="1"/>
            </p:cNvSpPr>
            <p:nvPr/>
          </p:nvSpPr>
          <p:spPr bwMode="auto">
            <a:xfrm>
              <a:off x="5178" y="2436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90" name="Rectangle 118"/>
            <p:cNvSpPr>
              <a:spLocks noChangeArrowheads="1"/>
            </p:cNvSpPr>
            <p:nvPr/>
          </p:nvSpPr>
          <p:spPr bwMode="auto">
            <a:xfrm>
              <a:off x="4908" y="2286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91" name="Rectangle 119"/>
            <p:cNvSpPr>
              <a:spLocks noChangeArrowheads="1"/>
            </p:cNvSpPr>
            <p:nvPr/>
          </p:nvSpPr>
          <p:spPr bwMode="auto">
            <a:xfrm>
              <a:off x="3522" y="2016"/>
              <a:ext cx="402" cy="4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92" name="Rectangle 120"/>
            <p:cNvSpPr>
              <a:spLocks noChangeArrowheads="1"/>
            </p:cNvSpPr>
            <p:nvPr/>
          </p:nvSpPr>
          <p:spPr bwMode="auto">
            <a:xfrm>
              <a:off x="3390" y="2466"/>
              <a:ext cx="75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Torque Sensor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5593" name="Picture 1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0" y="2106"/>
              <a:ext cx="258" cy="2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594" name="Rectangle 122"/>
            <p:cNvSpPr>
              <a:spLocks noChangeArrowheads="1"/>
            </p:cNvSpPr>
            <p:nvPr/>
          </p:nvSpPr>
          <p:spPr bwMode="auto">
            <a:xfrm>
              <a:off x="3840" y="2094"/>
              <a:ext cx="10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95" name="Rectangle 123"/>
            <p:cNvSpPr>
              <a:spLocks noChangeArrowheads="1"/>
            </p:cNvSpPr>
            <p:nvPr/>
          </p:nvSpPr>
          <p:spPr bwMode="auto">
            <a:xfrm>
              <a:off x="3546" y="2202"/>
              <a:ext cx="114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42D1"/>
                  </a:solidFill>
                  <a:effectLst/>
                  <a:latin typeface="Verdana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96" name="Rectangle 124"/>
            <p:cNvSpPr>
              <a:spLocks noChangeArrowheads="1"/>
            </p:cNvSpPr>
            <p:nvPr/>
          </p:nvSpPr>
          <p:spPr bwMode="auto">
            <a:xfrm>
              <a:off x="3846" y="2292"/>
              <a:ext cx="10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42D1"/>
                  </a:solidFill>
                  <a:effectLst/>
                  <a:latin typeface="Verdana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97" name="Freeform 125"/>
            <p:cNvSpPr>
              <a:spLocks/>
            </p:cNvSpPr>
            <p:nvPr/>
          </p:nvSpPr>
          <p:spPr bwMode="auto">
            <a:xfrm>
              <a:off x="3522" y="2016"/>
              <a:ext cx="402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0"/>
                </a:cxn>
                <a:cxn ang="0">
                  <a:pos x="402" y="426"/>
                </a:cxn>
                <a:cxn ang="0">
                  <a:pos x="0" y="42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2" h="426">
                  <a:moveTo>
                    <a:pt x="0" y="0"/>
                  </a:moveTo>
                  <a:lnTo>
                    <a:pt x="402" y="0"/>
                  </a:lnTo>
                  <a:lnTo>
                    <a:pt x="402" y="426"/>
                  </a:lnTo>
                  <a:lnTo>
                    <a:pt x="0" y="42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98" name="Rectangle 126"/>
            <p:cNvSpPr>
              <a:spLocks noChangeArrowheads="1"/>
            </p:cNvSpPr>
            <p:nvPr/>
          </p:nvSpPr>
          <p:spPr bwMode="auto">
            <a:xfrm>
              <a:off x="2724" y="2052"/>
              <a:ext cx="396" cy="3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99" name="Rectangle 127"/>
            <p:cNvSpPr>
              <a:spLocks noChangeArrowheads="1"/>
            </p:cNvSpPr>
            <p:nvPr/>
          </p:nvSpPr>
          <p:spPr bwMode="auto">
            <a:xfrm>
              <a:off x="2562" y="2478"/>
              <a:ext cx="73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Actuator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00" name="Rectangle 128"/>
            <p:cNvSpPr>
              <a:spLocks noChangeArrowheads="1"/>
            </p:cNvSpPr>
            <p:nvPr/>
          </p:nvSpPr>
          <p:spPr bwMode="auto">
            <a:xfrm>
              <a:off x="3228" y="2478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5601" name="Picture 12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02" y="2130"/>
              <a:ext cx="258" cy="2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602" name="Rectangle 130"/>
            <p:cNvSpPr>
              <a:spLocks noChangeArrowheads="1"/>
            </p:cNvSpPr>
            <p:nvPr/>
          </p:nvSpPr>
          <p:spPr bwMode="auto">
            <a:xfrm>
              <a:off x="2748" y="2202"/>
              <a:ext cx="10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03" name="Freeform 131"/>
            <p:cNvSpPr>
              <a:spLocks/>
            </p:cNvSpPr>
            <p:nvPr/>
          </p:nvSpPr>
          <p:spPr bwMode="auto">
            <a:xfrm>
              <a:off x="2724" y="2052"/>
              <a:ext cx="396" cy="3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6" y="0"/>
                </a:cxn>
                <a:cxn ang="0">
                  <a:pos x="396" y="396"/>
                </a:cxn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6" h="396">
                  <a:moveTo>
                    <a:pt x="0" y="0"/>
                  </a:moveTo>
                  <a:lnTo>
                    <a:pt x="396" y="0"/>
                  </a:lnTo>
                  <a:lnTo>
                    <a:pt x="396" y="396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04" name="Rectangle 132"/>
            <p:cNvSpPr>
              <a:spLocks noChangeArrowheads="1"/>
            </p:cNvSpPr>
            <p:nvPr/>
          </p:nvSpPr>
          <p:spPr bwMode="auto">
            <a:xfrm>
              <a:off x="1200" y="3378"/>
              <a:ext cx="1320" cy="5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05" name="Rectangle 133"/>
            <p:cNvSpPr>
              <a:spLocks noChangeArrowheads="1"/>
            </p:cNvSpPr>
            <p:nvPr/>
          </p:nvSpPr>
          <p:spPr bwMode="auto">
            <a:xfrm>
              <a:off x="1536" y="3948"/>
              <a:ext cx="67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Encoder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06" name="Rectangle 134"/>
            <p:cNvSpPr>
              <a:spLocks noChangeArrowheads="1"/>
            </p:cNvSpPr>
            <p:nvPr/>
          </p:nvSpPr>
          <p:spPr bwMode="auto">
            <a:xfrm>
              <a:off x="1230" y="3606"/>
              <a:ext cx="564" cy="1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07" name="Rectangle 135"/>
            <p:cNvSpPr>
              <a:spLocks noChangeArrowheads="1"/>
            </p:cNvSpPr>
            <p:nvPr/>
          </p:nvSpPr>
          <p:spPr bwMode="auto">
            <a:xfrm>
              <a:off x="2082" y="3606"/>
              <a:ext cx="408" cy="1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08" name="Freeform 136"/>
            <p:cNvSpPr>
              <a:spLocks/>
            </p:cNvSpPr>
            <p:nvPr/>
          </p:nvSpPr>
          <p:spPr bwMode="auto">
            <a:xfrm>
              <a:off x="1200" y="3378"/>
              <a:ext cx="1320" cy="5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0" y="0"/>
                </a:cxn>
                <a:cxn ang="0">
                  <a:pos x="1320" y="546"/>
                </a:cxn>
                <a:cxn ang="0">
                  <a:pos x="0" y="5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20" h="546">
                  <a:moveTo>
                    <a:pt x="0" y="0"/>
                  </a:moveTo>
                  <a:lnTo>
                    <a:pt x="1320" y="0"/>
                  </a:lnTo>
                  <a:lnTo>
                    <a:pt x="1320" y="546"/>
                  </a:lnTo>
                  <a:lnTo>
                    <a:pt x="0" y="54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09" name="Rectangle 137"/>
            <p:cNvSpPr>
              <a:spLocks noChangeArrowheads="1"/>
            </p:cNvSpPr>
            <p:nvPr/>
          </p:nvSpPr>
          <p:spPr bwMode="auto">
            <a:xfrm>
              <a:off x="2160" y="2130"/>
              <a:ext cx="240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0" name="Rectangle 138"/>
            <p:cNvSpPr>
              <a:spLocks noChangeArrowheads="1"/>
            </p:cNvSpPr>
            <p:nvPr/>
          </p:nvSpPr>
          <p:spPr bwMode="auto">
            <a:xfrm>
              <a:off x="2058" y="2394"/>
              <a:ext cx="48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11" name="Line 139"/>
            <p:cNvSpPr>
              <a:spLocks noChangeShapeType="1"/>
            </p:cNvSpPr>
            <p:nvPr/>
          </p:nvSpPr>
          <p:spPr bwMode="auto">
            <a:xfrm>
              <a:off x="2172" y="2256"/>
              <a:ext cx="22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2" name="Line 140"/>
            <p:cNvSpPr>
              <a:spLocks noChangeShapeType="1"/>
            </p:cNvSpPr>
            <p:nvPr/>
          </p:nvSpPr>
          <p:spPr bwMode="auto">
            <a:xfrm flipV="1">
              <a:off x="2286" y="2142"/>
              <a:ext cx="1" cy="22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3" name="Line 141"/>
            <p:cNvSpPr>
              <a:spLocks noChangeShapeType="1"/>
            </p:cNvSpPr>
            <p:nvPr/>
          </p:nvSpPr>
          <p:spPr bwMode="auto">
            <a:xfrm>
              <a:off x="2178" y="2316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4" name="Line 142"/>
            <p:cNvSpPr>
              <a:spLocks noChangeShapeType="1"/>
            </p:cNvSpPr>
            <p:nvPr/>
          </p:nvSpPr>
          <p:spPr bwMode="auto">
            <a:xfrm flipV="1">
              <a:off x="2220" y="2190"/>
              <a:ext cx="126" cy="12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5" name="Line 143"/>
            <p:cNvSpPr>
              <a:spLocks noChangeShapeType="1"/>
            </p:cNvSpPr>
            <p:nvPr/>
          </p:nvSpPr>
          <p:spPr bwMode="auto">
            <a:xfrm>
              <a:off x="2346" y="2190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6" name="Freeform 144"/>
            <p:cNvSpPr>
              <a:spLocks/>
            </p:cNvSpPr>
            <p:nvPr/>
          </p:nvSpPr>
          <p:spPr bwMode="auto">
            <a:xfrm>
              <a:off x="2160" y="2130"/>
              <a:ext cx="24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240"/>
                </a:cxn>
                <a:cxn ang="0">
                  <a:pos x="0" y="2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7" name="Rectangle 145"/>
            <p:cNvSpPr>
              <a:spLocks noChangeArrowheads="1"/>
            </p:cNvSpPr>
            <p:nvPr/>
          </p:nvSpPr>
          <p:spPr bwMode="auto">
            <a:xfrm>
              <a:off x="1644" y="2106"/>
              <a:ext cx="240" cy="2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18" name="Rectangle 146"/>
            <p:cNvSpPr>
              <a:spLocks noChangeArrowheads="1"/>
            </p:cNvSpPr>
            <p:nvPr/>
          </p:nvSpPr>
          <p:spPr bwMode="auto">
            <a:xfrm>
              <a:off x="1596" y="2382"/>
              <a:ext cx="37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Product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19" name="Line 147"/>
            <p:cNvSpPr>
              <a:spLocks noChangeShapeType="1"/>
            </p:cNvSpPr>
            <p:nvPr/>
          </p:nvSpPr>
          <p:spPr bwMode="auto">
            <a:xfrm flipH="1" flipV="1">
              <a:off x="1740" y="2202"/>
              <a:ext cx="48" cy="4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0" name="Line 148"/>
            <p:cNvSpPr>
              <a:spLocks noChangeShapeType="1"/>
            </p:cNvSpPr>
            <p:nvPr/>
          </p:nvSpPr>
          <p:spPr bwMode="auto">
            <a:xfrm flipH="1">
              <a:off x="1740" y="2202"/>
              <a:ext cx="48" cy="4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1" name="Freeform 149"/>
            <p:cNvSpPr>
              <a:spLocks/>
            </p:cNvSpPr>
            <p:nvPr/>
          </p:nvSpPr>
          <p:spPr bwMode="auto">
            <a:xfrm>
              <a:off x="1644" y="2106"/>
              <a:ext cx="240" cy="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246"/>
                </a:cxn>
                <a:cxn ang="0">
                  <a:pos x="0" y="2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0" h="246">
                  <a:moveTo>
                    <a:pt x="0" y="0"/>
                  </a:moveTo>
                  <a:lnTo>
                    <a:pt x="240" y="0"/>
                  </a:lnTo>
                  <a:lnTo>
                    <a:pt x="240" y="246"/>
                  </a:lnTo>
                  <a:lnTo>
                    <a:pt x="0" y="24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2" name="Rectangle 150"/>
            <p:cNvSpPr>
              <a:spLocks noChangeArrowheads="1"/>
            </p:cNvSpPr>
            <p:nvPr/>
          </p:nvSpPr>
          <p:spPr bwMode="auto">
            <a:xfrm>
              <a:off x="4884" y="1770"/>
              <a:ext cx="156" cy="1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3" name="Rectangle 151"/>
            <p:cNvSpPr>
              <a:spLocks noChangeArrowheads="1"/>
            </p:cNvSpPr>
            <p:nvPr/>
          </p:nvSpPr>
          <p:spPr bwMode="auto">
            <a:xfrm>
              <a:off x="4692" y="1956"/>
              <a:ext cx="58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24" name="Line 152"/>
            <p:cNvSpPr>
              <a:spLocks noChangeShapeType="1"/>
            </p:cNvSpPr>
            <p:nvPr/>
          </p:nvSpPr>
          <p:spPr bwMode="auto">
            <a:xfrm>
              <a:off x="4932" y="1890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5" name="Line 153"/>
            <p:cNvSpPr>
              <a:spLocks noChangeShapeType="1"/>
            </p:cNvSpPr>
            <p:nvPr/>
          </p:nvSpPr>
          <p:spPr bwMode="auto">
            <a:xfrm flipV="1">
              <a:off x="5010" y="1812"/>
              <a:ext cx="1" cy="7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6" name="Line 154"/>
            <p:cNvSpPr>
              <a:spLocks noChangeShapeType="1"/>
            </p:cNvSpPr>
            <p:nvPr/>
          </p:nvSpPr>
          <p:spPr bwMode="auto">
            <a:xfrm flipH="1">
              <a:off x="4932" y="181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7" name="Line 155"/>
            <p:cNvSpPr>
              <a:spLocks noChangeShapeType="1"/>
            </p:cNvSpPr>
            <p:nvPr/>
          </p:nvSpPr>
          <p:spPr bwMode="auto">
            <a:xfrm>
              <a:off x="4896" y="1854"/>
              <a:ext cx="11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8" name="Freeform 156"/>
            <p:cNvSpPr>
              <a:spLocks/>
            </p:cNvSpPr>
            <p:nvPr/>
          </p:nvSpPr>
          <p:spPr bwMode="auto">
            <a:xfrm>
              <a:off x="4884" y="1770"/>
              <a:ext cx="156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" y="0"/>
                </a:cxn>
                <a:cxn ang="0">
                  <a:pos x="156" y="162"/>
                </a:cxn>
                <a:cxn ang="0">
                  <a:pos x="0" y="1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6" h="162">
                  <a:moveTo>
                    <a:pt x="0" y="0"/>
                  </a:moveTo>
                  <a:lnTo>
                    <a:pt x="156" y="0"/>
                  </a:lnTo>
                  <a:lnTo>
                    <a:pt x="156" y="162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29" name="Rectangle 157"/>
            <p:cNvSpPr>
              <a:spLocks noChangeArrowheads="1"/>
            </p:cNvSpPr>
            <p:nvPr/>
          </p:nvSpPr>
          <p:spPr bwMode="auto">
            <a:xfrm>
              <a:off x="924" y="2568"/>
              <a:ext cx="396" cy="4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0" name="Rectangle 158"/>
            <p:cNvSpPr>
              <a:spLocks noChangeArrowheads="1"/>
            </p:cNvSpPr>
            <p:nvPr/>
          </p:nvSpPr>
          <p:spPr bwMode="auto">
            <a:xfrm>
              <a:off x="804" y="2994"/>
              <a:ext cx="624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Lookup Table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31" name="Rectangle 159"/>
            <p:cNvSpPr>
              <a:spLocks noChangeArrowheads="1"/>
            </p:cNvSpPr>
            <p:nvPr/>
          </p:nvSpPr>
          <p:spPr bwMode="auto">
            <a:xfrm>
              <a:off x="1386" y="2994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32" name="Line 160"/>
            <p:cNvSpPr>
              <a:spLocks noChangeShapeType="1"/>
            </p:cNvSpPr>
            <p:nvPr/>
          </p:nvSpPr>
          <p:spPr bwMode="auto">
            <a:xfrm>
              <a:off x="948" y="2598"/>
              <a:ext cx="8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3" name="Line 161"/>
            <p:cNvSpPr>
              <a:spLocks noChangeShapeType="1"/>
            </p:cNvSpPr>
            <p:nvPr/>
          </p:nvSpPr>
          <p:spPr bwMode="auto">
            <a:xfrm>
              <a:off x="1032" y="2598"/>
              <a:ext cx="90" cy="8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4" name="Line 162"/>
            <p:cNvSpPr>
              <a:spLocks noChangeShapeType="1"/>
            </p:cNvSpPr>
            <p:nvPr/>
          </p:nvSpPr>
          <p:spPr bwMode="auto">
            <a:xfrm>
              <a:off x="1122" y="2682"/>
              <a:ext cx="90" cy="9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5" name="Line 163"/>
            <p:cNvSpPr>
              <a:spLocks noChangeShapeType="1"/>
            </p:cNvSpPr>
            <p:nvPr/>
          </p:nvSpPr>
          <p:spPr bwMode="auto">
            <a:xfrm>
              <a:off x="1212" y="2772"/>
              <a:ext cx="84" cy="17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6" name="Freeform 164"/>
            <p:cNvSpPr>
              <a:spLocks/>
            </p:cNvSpPr>
            <p:nvPr/>
          </p:nvSpPr>
          <p:spPr bwMode="auto">
            <a:xfrm>
              <a:off x="924" y="2568"/>
              <a:ext cx="396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6" y="0"/>
                </a:cxn>
                <a:cxn ang="0">
                  <a:pos x="396" y="402"/>
                </a:cxn>
                <a:cxn ang="0">
                  <a:pos x="0" y="40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6" h="402">
                  <a:moveTo>
                    <a:pt x="0" y="0"/>
                  </a:moveTo>
                  <a:lnTo>
                    <a:pt x="396" y="0"/>
                  </a:lnTo>
                  <a:lnTo>
                    <a:pt x="396" y="402"/>
                  </a:lnTo>
                  <a:lnTo>
                    <a:pt x="0" y="40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7" name="Rectangle 165"/>
            <p:cNvSpPr>
              <a:spLocks noChangeArrowheads="1"/>
            </p:cNvSpPr>
            <p:nvPr/>
          </p:nvSpPr>
          <p:spPr bwMode="auto">
            <a:xfrm>
              <a:off x="2640" y="2772"/>
              <a:ext cx="402" cy="3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38" name="Rectangle 166"/>
            <p:cNvSpPr>
              <a:spLocks noChangeArrowheads="1"/>
            </p:cNvSpPr>
            <p:nvPr/>
          </p:nvSpPr>
          <p:spPr bwMode="auto">
            <a:xfrm>
              <a:off x="2676" y="3198"/>
              <a:ext cx="30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Inertia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39" name="Rectangle 167"/>
            <p:cNvSpPr>
              <a:spLocks noChangeArrowheads="1"/>
            </p:cNvSpPr>
            <p:nvPr/>
          </p:nvSpPr>
          <p:spPr bwMode="auto">
            <a:xfrm>
              <a:off x="2952" y="3198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40" name="Line 168"/>
            <p:cNvSpPr>
              <a:spLocks noChangeShapeType="1"/>
            </p:cNvSpPr>
            <p:nvPr/>
          </p:nvSpPr>
          <p:spPr bwMode="auto">
            <a:xfrm flipV="1">
              <a:off x="2700" y="2946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1" name="Line 169"/>
            <p:cNvSpPr>
              <a:spLocks noChangeShapeType="1"/>
            </p:cNvSpPr>
            <p:nvPr/>
          </p:nvSpPr>
          <p:spPr bwMode="auto">
            <a:xfrm>
              <a:off x="2700" y="2946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2" name="Line 170"/>
            <p:cNvSpPr>
              <a:spLocks noChangeShapeType="1"/>
            </p:cNvSpPr>
            <p:nvPr/>
          </p:nvSpPr>
          <p:spPr bwMode="auto">
            <a:xfrm>
              <a:off x="2754" y="2946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3" name="Line 171"/>
            <p:cNvSpPr>
              <a:spLocks noChangeShapeType="1"/>
            </p:cNvSpPr>
            <p:nvPr/>
          </p:nvSpPr>
          <p:spPr bwMode="auto">
            <a:xfrm>
              <a:off x="2754" y="3000"/>
              <a:ext cx="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4" name="Line 172"/>
            <p:cNvSpPr>
              <a:spLocks noChangeShapeType="1"/>
            </p:cNvSpPr>
            <p:nvPr/>
          </p:nvSpPr>
          <p:spPr bwMode="auto">
            <a:xfrm flipH="1">
              <a:off x="2676" y="3000"/>
              <a:ext cx="10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5" name="Line 173"/>
            <p:cNvSpPr>
              <a:spLocks noChangeShapeType="1"/>
            </p:cNvSpPr>
            <p:nvPr/>
          </p:nvSpPr>
          <p:spPr bwMode="auto">
            <a:xfrm>
              <a:off x="2688" y="3018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6" name="Line 174"/>
            <p:cNvSpPr>
              <a:spLocks noChangeShapeType="1"/>
            </p:cNvSpPr>
            <p:nvPr/>
          </p:nvSpPr>
          <p:spPr bwMode="auto">
            <a:xfrm>
              <a:off x="2712" y="3024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7" name="Line 175"/>
            <p:cNvSpPr>
              <a:spLocks noChangeShapeType="1"/>
            </p:cNvSpPr>
            <p:nvPr/>
          </p:nvSpPr>
          <p:spPr bwMode="auto">
            <a:xfrm flipV="1">
              <a:off x="2928" y="2946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8" name="Line 176"/>
            <p:cNvSpPr>
              <a:spLocks noChangeShapeType="1"/>
            </p:cNvSpPr>
            <p:nvPr/>
          </p:nvSpPr>
          <p:spPr bwMode="auto">
            <a:xfrm>
              <a:off x="2928" y="2946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49" name="Line 177"/>
            <p:cNvSpPr>
              <a:spLocks noChangeShapeType="1"/>
            </p:cNvSpPr>
            <p:nvPr/>
          </p:nvSpPr>
          <p:spPr bwMode="auto">
            <a:xfrm>
              <a:off x="2982" y="2946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0" name="Line 178"/>
            <p:cNvSpPr>
              <a:spLocks noChangeShapeType="1"/>
            </p:cNvSpPr>
            <p:nvPr/>
          </p:nvSpPr>
          <p:spPr bwMode="auto">
            <a:xfrm>
              <a:off x="2982" y="3000"/>
              <a:ext cx="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1" name="Line 179"/>
            <p:cNvSpPr>
              <a:spLocks noChangeShapeType="1"/>
            </p:cNvSpPr>
            <p:nvPr/>
          </p:nvSpPr>
          <p:spPr bwMode="auto">
            <a:xfrm flipH="1">
              <a:off x="2904" y="3000"/>
              <a:ext cx="10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2" name="Line 180"/>
            <p:cNvSpPr>
              <a:spLocks noChangeShapeType="1"/>
            </p:cNvSpPr>
            <p:nvPr/>
          </p:nvSpPr>
          <p:spPr bwMode="auto">
            <a:xfrm>
              <a:off x="2922" y="3018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3" name="Line 181"/>
            <p:cNvSpPr>
              <a:spLocks noChangeShapeType="1"/>
            </p:cNvSpPr>
            <p:nvPr/>
          </p:nvSpPr>
          <p:spPr bwMode="auto">
            <a:xfrm>
              <a:off x="2934" y="3024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4" name="Line 182"/>
            <p:cNvSpPr>
              <a:spLocks noChangeShapeType="1"/>
            </p:cNvSpPr>
            <p:nvPr/>
          </p:nvSpPr>
          <p:spPr bwMode="auto">
            <a:xfrm>
              <a:off x="2664" y="2970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5" name="Line 183"/>
            <p:cNvSpPr>
              <a:spLocks noChangeShapeType="1"/>
            </p:cNvSpPr>
            <p:nvPr/>
          </p:nvSpPr>
          <p:spPr bwMode="auto">
            <a:xfrm>
              <a:off x="2754" y="2970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6" name="Line 184"/>
            <p:cNvSpPr>
              <a:spLocks noChangeShapeType="1"/>
            </p:cNvSpPr>
            <p:nvPr/>
          </p:nvSpPr>
          <p:spPr bwMode="auto">
            <a:xfrm flipH="1">
              <a:off x="2982" y="2970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7" name="Line 185"/>
            <p:cNvSpPr>
              <a:spLocks noChangeShapeType="1"/>
            </p:cNvSpPr>
            <p:nvPr/>
          </p:nvSpPr>
          <p:spPr bwMode="auto">
            <a:xfrm flipH="1">
              <a:off x="2874" y="2970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8" name="Line 186"/>
            <p:cNvSpPr>
              <a:spLocks noChangeShapeType="1"/>
            </p:cNvSpPr>
            <p:nvPr/>
          </p:nvSpPr>
          <p:spPr bwMode="auto">
            <a:xfrm flipV="1">
              <a:off x="2808" y="2880"/>
              <a:ext cx="1" cy="18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59" name="Line 187"/>
            <p:cNvSpPr>
              <a:spLocks noChangeShapeType="1"/>
            </p:cNvSpPr>
            <p:nvPr/>
          </p:nvSpPr>
          <p:spPr bwMode="auto">
            <a:xfrm>
              <a:off x="2808" y="2880"/>
              <a:ext cx="6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0" name="Line 188"/>
            <p:cNvSpPr>
              <a:spLocks noChangeShapeType="1"/>
            </p:cNvSpPr>
            <p:nvPr/>
          </p:nvSpPr>
          <p:spPr bwMode="auto">
            <a:xfrm>
              <a:off x="2874" y="2880"/>
              <a:ext cx="1" cy="18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1" name="Line 189"/>
            <p:cNvSpPr>
              <a:spLocks noChangeShapeType="1"/>
            </p:cNvSpPr>
            <p:nvPr/>
          </p:nvSpPr>
          <p:spPr bwMode="auto">
            <a:xfrm flipH="1">
              <a:off x="2808" y="3060"/>
              <a:ext cx="6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2" name="Freeform 190"/>
            <p:cNvSpPr>
              <a:spLocks/>
            </p:cNvSpPr>
            <p:nvPr/>
          </p:nvSpPr>
          <p:spPr bwMode="auto">
            <a:xfrm>
              <a:off x="2640" y="2772"/>
              <a:ext cx="402" cy="3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0"/>
                </a:cxn>
                <a:cxn ang="0">
                  <a:pos x="402" y="396"/>
                </a:cxn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2" h="396">
                  <a:moveTo>
                    <a:pt x="0" y="0"/>
                  </a:moveTo>
                  <a:lnTo>
                    <a:pt x="402" y="0"/>
                  </a:lnTo>
                  <a:lnTo>
                    <a:pt x="402" y="396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3" name="Rectangle 191"/>
            <p:cNvSpPr>
              <a:spLocks noChangeArrowheads="1"/>
            </p:cNvSpPr>
            <p:nvPr/>
          </p:nvSpPr>
          <p:spPr bwMode="auto">
            <a:xfrm>
              <a:off x="4800" y="3012"/>
              <a:ext cx="324" cy="1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4" name="Rectangle 192"/>
            <p:cNvSpPr>
              <a:spLocks noChangeArrowheads="1"/>
            </p:cNvSpPr>
            <p:nvPr/>
          </p:nvSpPr>
          <p:spPr bwMode="auto">
            <a:xfrm>
              <a:off x="4758" y="3198"/>
              <a:ext cx="474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Driveline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65" name="Rectangle 193"/>
            <p:cNvSpPr>
              <a:spLocks noChangeArrowheads="1"/>
            </p:cNvSpPr>
            <p:nvPr/>
          </p:nvSpPr>
          <p:spPr bwMode="auto">
            <a:xfrm>
              <a:off x="4674" y="3300"/>
              <a:ext cx="66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Environment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66" name="Rectangle 194"/>
            <p:cNvSpPr>
              <a:spLocks noChangeArrowheads="1"/>
            </p:cNvSpPr>
            <p:nvPr/>
          </p:nvSpPr>
          <p:spPr bwMode="auto">
            <a:xfrm>
              <a:off x="4878" y="3054"/>
              <a:ext cx="22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67" name="Freeform 195"/>
            <p:cNvSpPr>
              <a:spLocks/>
            </p:cNvSpPr>
            <p:nvPr/>
          </p:nvSpPr>
          <p:spPr bwMode="auto">
            <a:xfrm>
              <a:off x="4800" y="3012"/>
              <a:ext cx="324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4" y="0"/>
                </a:cxn>
                <a:cxn ang="0">
                  <a:pos x="324" y="156"/>
                </a:cxn>
                <a:cxn ang="0">
                  <a:pos x="0" y="15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4" h="156">
                  <a:moveTo>
                    <a:pt x="0" y="0"/>
                  </a:moveTo>
                  <a:lnTo>
                    <a:pt x="324" y="0"/>
                  </a:lnTo>
                  <a:lnTo>
                    <a:pt x="324" y="156"/>
                  </a:lnTo>
                  <a:lnTo>
                    <a:pt x="0" y="15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8" name="Freeform 196"/>
            <p:cNvSpPr>
              <a:spLocks/>
            </p:cNvSpPr>
            <p:nvPr/>
          </p:nvSpPr>
          <p:spPr bwMode="auto">
            <a:xfrm>
              <a:off x="600" y="2112"/>
              <a:ext cx="240" cy="114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54"/>
                </a:cxn>
                <a:cxn ang="0">
                  <a:pos x="0" y="60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60" y="114"/>
                </a:cxn>
                <a:cxn ang="0">
                  <a:pos x="186" y="114"/>
                </a:cxn>
                <a:cxn ang="0">
                  <a:pos x="210" y="108"/>
                </a:cxn>
                <a:cxn ang="0">
                  <a:pos x="228" y="96"/>
                </a:cxn>
                <a:cxn ang="0">
                  <a:pos x="240" y="78"/>
                </a:cxn>
                <a:cxn ang="0">
                  <a:pos x="240" y="60"/>
                </a:cxn>
                <a:cxn ang="0">
                  <a:pos x="240" y="54"/>
                </a:cxn>
                <a:cxn ang="0">
                  <a:pos x="240" y="36"/>
                </a:cxn>
                <a:cxn ang="0">
                  <a:pos x="228" y="18"/>
                </a:cxn>
                <a:cxn ang="0">
                  <a:pos x="210" y="6"/>
                </a:cxn>
                <a:cxn ang="0">
                  <a:pos x="186" y="0"/>
                </a:cxn>
                <a:cxn ang="0">
                  <a:pos x="60" y="0"/>
                </a:cxn>
              </a:cxnLst>
              <a:rect l="0" t="0" r="r" b="b"/>
              <a:pathLst>
                <a:path w="240" h="114">
                  <a:moveTo>
                    <a:pt x="60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60" y="114"/>
                  </a:lnTo>
                  <a:lnTo>
                    <a:pt x="186" y="114"/>
                  </a:lnTo>
                  <a:lnTo>
                    <a:pt x="210" y="108"/>
                  </a:lnTo>
                  <a:lnTo>
                    <a:pt x="228" y="96"/>
                  </a:lnTo>
                  <a:lnTo>
                    <a:pt x="240" y="78"/>
                  </a:lnTo>
                  <a:lnTo>
                    <a:pt x="240" y="60"/>
                  </a:lnTo>
                  <a:lnTo>
                    <a:pt x="240" y="54"/>
                  </a:lnTo>
                  <a:lnTo>
                    <a:pt x="240" y="36"/>
                  </a:lnTo>
                  <a:lnTo>
                    <a:pt x="228" y="18"/>
                  </a:lnTo>
                  <a:lnTo>
                    <a:pt x="210" y="6"/>
                  </a:lnTo>
                  <a:lnTo>
                    <a:pt x="186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69" name="Freeform 197"/>
            <p:cNvSpPr>
              <a:spLocks/>
            </p:cNvSpPr>
            <p:nvPr/>
          </p:nvSpPr>
          <p:spPr bwMode="auto">
            <a:xfrm>
              <a:off x="600" y="2112"/>
              <a:ext cx="240" cy="114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6" y="6"/>
                </a:cxn>
                <a:cxn ang="0">
                  <a:pos x="18" y="18"/>
                </a:cxn>
                <a:cxn ang="0">
                  <a:pos x="6" y="36"/>
                </a:cxn>
                <a:cxn ang="0">
                  <a:pos x="0" y="54"/>
                </a:cxn>
                <a:cxn ang="0">
                  <a:pos x="0" y="60"/>
                </a:cxn>
                <a:cxn ang="0">
                  <a:pos x="6" y="78"/>
                </a:cxn>
                <a:cxn ang="0">
                  <a:pos x="18" y="96"/>
                </a:cxn>
                <a:cxn ang="0">
                  <a:pos x="36" y="108"/>
                </a:cxn>
                <a:cxn ang="0">
                  <a:pos x="60" y="114"/>
                </a:cxn>
                <a:cxn ang="0">
                  <a:pos x="186" y="114"/>
                </a:cxn>
                <a:cxn ang="0">
                  <a:pos x="210" y="108"/>
                </a:cxn>
                <a:cxn ang="0">
                  <a:pos x="228" y="96"/>
                </a:cxn>
                <a:cxn ang="0">
                  <a:pos x="240" y="78"/>
                </a:cxn>
                <a:cxn ang="0">
                  <a:pos x="240" y="60"/>
                </a:cxn>
                <a:cxn ang="0">
                  <a:pos x="240" y="54"/>
                </a:cxn>
                <a:cxn ang="0">
                  <a:pos x="240" y="36"/>
                </a:cxn>
                <a:cxn ang="0">
                  <a:pos x="228" y="18"/>
                </a:cxn>
                <a:cxn ang="0">
                  <a:pos x="210" y="6"/>
                </a:cxn>
                <a:cxn ang="0">
                  <a:pos x="186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240" h="114">
                  <a:moveTo>
                    <a:pt x="60" y="0"/>
                  </a:moveTo>
                  <a:lnTo>
                    <a:pt x="36" y="6"/>
                  </a:lnTo>
                  <a:lnTo>
                    <a:pt x="18" y="18"/>
                  </a:lnTo>
                  <a:lnTo>
                    <a:pt x="6" y="36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78"/>
                  </a:lnTo>
                  <a:lnTo>
                    <a:pt x="18" y="96"/>
                  </a:lnTo>
                  <a:lnTo>
                    <a:pt x="36" y="108"/>
                  </a:lnTo>
                  <a:lnTo>
                    <a:pt x="60" y="114"/>
                  </a:lnTo>
                  <a:lnTo>
                    <a:pt x="186" y="114"/>
                  </a:lnTo>
                  <a:lnTo>
                    <a:pt x="210" y="108"/>
                  </a:lnTo>
                  <a:lnTo>
                    <a:pt x="228" y="96"/>
                  </a:lnTo>
                  <a:lnTo>
                    <a:pt x="240" y="78"/>
                  </a:lnTo>
                  <a:lnTo>
                    <a:pt x="240" y="60"/>
                  </a:lnTo>
                  <a:lnTo>
                    <a:pt x="240" y="54"/>
                  </a:lnTo>
                  <a:lnTo>
                    <a:pt x="240" y="36"/>
                  </a:lnTo>
                  <a:lnTo>
                    <a:pt x="228" y="18"/>
                  </a:lnTo>
                  <a:lnTo>
                    <a:pt x="210" y="6"/>
                  </a:lnTo>
                  <a:lnTo>
                    <a:pt x="186" y="0"/>
                  </a:lnTo>
                  <a:lnTo>
                    <a:pt x="60" y="0"/>
                  </a:lnTo>
                  <a:lnTo>
                    <a:pt x="6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70" name="Rectangle 198"/>
            <p:cNvSpPr>
              <a:spLocks noChangeArrowheads="1"/>
            </p:cNvSpPr>
            <p:nvPr/>
          </p:nvSpPr>
          <p:spPr bwMode="auto">
            <a:xfrm>
              <a:off x="576" y="2250"/>
              <a:ext cx="34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71" name="Rectangle 199"/>
            <p:cNvSpPr>
              <a:spLocks noChangeArrowheads="1"/>
            </p:cNvSpPr>
            <p:nvPr/>
          </p:nvSpPr>
          <p:spPr bwMode="auto">
            <a:xfrm>
              <a:off x="528" y="2370"/>
              <a:ext cx="36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72" name="Rectangle 200"/>
            <p:cNvSpPr>
              <a:spLocks noChangeArrowheads="1"/>
            </p:cNvSpPr>
            <p:nvPr/>
          </p:nvSpPr>
          <p:spPr bwMode="auto">
            <a:xfrm>
              <a:off x="864" y="2370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73" name="Rectangle 201"/>
            <p:cNvSpPr>
              <a:spLocks noChangeArrowheads="1"/>
            </p:cNvSpPr>
            <p:nvPr/>
          </p:nvSpPr>
          <p:spPr bwMode="auto">
            <a:xfrm>
              <a:off x="696" y="2130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74" name="Line 202"/>
            <p:cNvSpPr>
              <a:spLocks noChangeShapeType="1"/>
            </p:cNvSpPr>
            <p:nvPr/>
          </p:nvSpPr>
          <p:spPr bwMode="auto">
            <a:xfrm>
              <a:off x="1320" y="277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75" name="Line 203"/>
            <p:cNvSpPr>
              <a:spLocks noChangeShapeType="1"/>
            </p:cNvSpPr>
            <p:nvPr/>
          </p:nvSpPr>
          <p:spPr bwMode="auto">
            <a:xfrm flipH="1">
              <a:off x="1524" y="229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76" name="Freeform 204"/>
            <p:cNvSpPr>
              <a:spLocks/>
            </p:cNvSpPr>
            <p:nvPr/>
          </p:nvSpPr>
          <p:spPr bwMode="auto">
            <a:xfrm>
              <a:off x="1560" y="2250"/>
              <a:ext cx="84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84" y="42"/>
                </a:cxn>
                <a:cxn ang="0">
                  <a:pos x="0" y="0"/>
                </a:cxn>
              </a:cxnLst>
              <a:rect l="0" t="0" r="r" b="b"/>
              <a:pathLst>
                <a:path w="84" h="78">
                  <a:moveTo>
                    <a:pt x="0" y="0"/>
                  </a:moveTo>
                  <a:lnTo>
                    <a:pt x="0" y="78"/>
                  </a:lnTo>
                  <a:lnTo>
                    <a:pt x="84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77" name="Freeform 205"/>
            <p:cNvSpPr>
              <a:spLocks/>
            </p:cNvSpPr>
            <p:nvPr/>
          </p:nvSpPr>
          <p:spPr bwMode="auto">
            <a:xfrm>
              <a:off x="1344" y="2292"/>
              <a:ext cx="192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18" y="480"/>
                </a:cxn>
                <a:cxn ang="0">
                  <a:pos x="96" y="480"/>
                </a:cxn>
                <a:cxn ang="0">
                  <a:pos x="96" y="0"/>
                </a:cxn>
                <a:cxn ang="0">
                  <a:pos x="180" y="0"/>
                </a:cxn>
                <a:cxn ang="0">
                  <a:pos x="192" y="0"/>
                </a:cxn>
              </a:cxnLst>
              <a:rect l="0" t="0" r="r" b="b"/>
              <a:pathLst>
                <a:path w="192" h="480">
                  <a:moveTo>
                    <a:pt x="0" y="480"/>
                  </a:moveTo>
                  <a:lnTo>
                    <a:pt x="18" y="480"/>
                  </a:lnTo>
                  <a:lnTo>
                    <a:pt x="96" y="480"/>
                  </a:lnTo>
                  <a:lnTo>
                    <a:pt x="96" y="0"/>
                  </a:lnTo>
                  <a:lnTo>
                    <a:pt x="180" y="0"/>
                  </a:lnTo>
                  <a:lnTo>
                    <a:pt x="19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78" name="Line 206"/>
            <p:cNvSpPr>
              <a:spLocks noChangeShapeType="1"/>
            </p:cNvSpPr>
            <p:nvPr/>
          </p:nvSpPr>
          <p:spPr bwMode="auto">
            <a:xfrm flipH="1">
              <a:off x="1164" y="3648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79" name="Line 207"/>
            <p:cNvSpPr>
              <a:spLocks noChangeShapeType="1"/>
            </p:cNvSpPr>
            <p:nvPr/>
          </p:nvSpPr>
          <p:spPr bwMode="auto">
            <a:xfrm flipH="1">
              <a:off x="804" y="277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80" name="Freeform 208"/>
            <p:cNvSpPr>
              <a:spLocks/>
            </p:cNvSpPr>
            <p:nvPr/>
          </p:nvSpPr>
          <p:spPr bwMode="auto">
            <a:xfrm>
              <a:off x="840" y="2730"/>
              <a:ext cx="84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84" y="42"/>
                </a:cxn>
                <a:cxn ang="0">
                  <a:pos x="0" y="0"/>
                </a:cxn>
              </a:cxnLst>
              <a:rect l="0" t="0" r="r" b="b"/>
              <a:pathLst>
                <a:path w="84" h="78">
                  <a:moveTo>
                    <a:pt x="0" y="0"/>
                  </a:moveTo>
                  <a:lnTo>
                    <a:pt x="0" y="78"/>
                  </a:lnTo>
                  <a:lnTo>
                    <a:pt x="84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81" name="Freeform 209"/>
            <p:cNvSpPr>
              <a:spLocks/>
            </p:cNvSpPr>
            <p:nvPr/>
          </p:nvSpPr>
          <p:spPr bwMode="auto">
            <a:xfrm>
              <a:off x="600" y="2772"/>
              <a:ext cx="576" cy="876"/>
            </a:xfrm>
            <a:custGeom>
              <a:avLst/>
              <a:gdLst/>
              <a:ahLst/>
              <a:cxnLst>
                <a:cxn ang="0">
                  <a:pos x="576" y="876"/>
                </a:cxn>
                <a:cxn ang="0">
                  <a:pos x="564" y="876"/>
                </a:cxn>
                <a:cxn ang="0">
                  <a:pos x="0" y="876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16" y="0"/>
                </a:cxn>
              </a:cxnLst>
              <a:rect l="0" t="0" r="r" b="b"/>
              <a:pathLst>
                <a:path w="576" h="876">
                  <a:moveTo>
                    <a:pt x="576" y="876"/>
                  </a:moveTo>
                  <a:lnTo>
                    <a:pt x="564" y="876"/>
                  </a:lnTo>
                  <a:lnTo>
                    <a:pt x="0" y="876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1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82" name="Line 210"/>
            <p:cNvSpPr>
              <a:spLocks noChangeShapeType="1"/>
            </p:cNvSpPr>
            <p:nvPr/>
          </p:nvSpPr>
          <p:spPr bwMode="auto">
            <a:xfrm flipH="1">
              <a:off x="3240" y="2250"/>
              <a:ext cx="16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683" name="Picture 2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50" y="2214"/>
              <a:ext cx="78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684" name="Line 212"/>
            <p:cNvSpPr>
              <a:spLocks noChangeShapeType="1"/>
            </p:cNvSpPr>
            <p:nvPr/>
          </p:nvSpPr>
          <p:spPr bwMode="auto">
            <a:xfrm flipH="1">
              <a:off x="3402" y="2250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685" name="Picture 21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26" y="2214"/>
              <a:ext cx="84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686" name="Line 214"/>
            <p:cNvSpPr>
              <a:spLocks noChangeShapeType="1"/>
            </p:cNvSpPr>
            <p:nvPr/>
          </p:nvSpPr>
          <p:spPr bwMode="auto">
            <a:xfrm>
              <a:off x="3144" y="2250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87" name="Line 215"/>
            <p:cNvSpPr>
              <a:spLocks noChangeShapeType="1"/>
            </p:cNvSpPr>
            <p:nvPr/>
          </p:nvSpPr>
          <p:spPr bwMode="auto">
            <a:xfrm>
              <a:off x="4200" y="2328"/>
              <a:ext cx="1" cy="64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88" name="Rectangle 216"/>
            <p:cNvSpPr>
              <a:spLocks noChangeArrowheads="1"/>
            </p:cNvSpPr>
            <p:nvPr/>
          </p:nvSpPr>
          <p:spPr bwMode="auto">
            <a:xfrm>
              <a:off x="4194" y="2964"/>
              <a:ext cx="18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89" name="Freeform 217"/>
            <p:cNvSpPr>
              <a:spLocks/>
            </p:cNvSpPr>
            <p:nvPr/>
          </p:nvSpPr>
          <p:spPr bwMode="auto">
            <a:xfrm>
              <a:off x="4194" y="2964"/>
              <a:ext cx="1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0"/>
                  </a:lnTo>
                  <a:lnTo>
                    <a:pt x="18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0" name="Rectangle 218"/>
            <p:cNvSpPr>
              <a:spLocks noChangeArrowheads="1"/>
            </p:cNvSpPr>
            <p:nvPr/>
          </p:nvSpPr>
          <p:spPr bwMode="auto">
            <a:xfrm>
              <a:off x="4194" y="2322"/>
              <a:ext cx="18" cy="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1" name="Line 219"/>
            <p:cNvSpPr>
              <a:spLocks noChangeShapeType="1"/>
            </p:cNvSpPr>
            <p:nvPr/>
          </p:nvSpPr>
          <p:spPr bwMode="auto">
            <a:xfrm>
              <a:off x="4044" y="2328"/>
              <a:ext cx="15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2" name="Rectangle 220"/>
            <p:cNvSpPr>
              <a:spLocks noChangeArrowheads="1"/>
            </p:cNvSpPr>
            <p:nvPr/>
          </p:nvSpPr>
          <p:spPr bwMode="auto">
            <a:xfrm>
              <a:off x="4194" y="2322"/>
              <a:ext cx="18" cy="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3" name="Freeform 221"/>
            <p:cNvSpPr>
              <a:spLocks/>
            </p:cNvSpPr>
            <p:nvPr/>
          </p:nvSpPr>
          <p:spPr bwMode="auto">
            <a:xfrm>
              <a:off x="4194" y="2322"/>
              <a:ext cx="1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694" name="Picture 22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30" y="2298"/>
              <a:ext cx="78" cy="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695" name="Line 223"/>
            <p:cNvSpPr>
              <a:spLocks noChangeShapeType="1"/>
            </p:cNvSpPr>
            <p:nvPr/>
          </p:nvSpPr>
          <p:spPr bwMode="auto">
            <a:xfrm>
              <a:off x="3948" y="2328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6" name="Line 224"/>
            <p:cNvSpPr>
              <a:spLocks noChangeShapeType="1"/>
            </p:cNvSpPr>
            <p:nvPr/>
          </p:nvSpPr>
          <p:spPr bwMode="auto">
            <a:xfrm flipH="1">
              <a:off x="4200" y="2328"/>
              <a:ext cx="4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7" name="Rectangle 225"/>
            <p:cNvSpPr>
              <a:spLocks noChangeArrowheads="1"/>
            </p:cNvSpPr>
            <p:nvPr/>
          </p:nvSpPr>
          <p:spPr bwMode="auto">
            <a:xfrm>
              <a:off x="4194" y="2322"/>
              <a:ext cx="18" cy="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8" name="Freeform 226"/>
            <p:cNvSpPr>
              <a:spLocks/>
            </p:cNvSpPr>
            <p:nvPr/>
          </p:nvSpPr>
          <p:spPr bwMode="auto">
            <a:xfrm>
              <a:off x="4740" y="2298"/>
              <a:ext cx="60" cy="66"/>
            </a:xfrm>
            <a:custGeom>
              <a:avLst/>
              <a:gdLst/>
              <a:ahLst/>
              <a:cxnLst>
                <a:cxn ang="0">
                  <a:pos x="60" y="30"/>
                </a:cxn>
                <a:cxn ang="0">
                  <a:pos x="60" y="42"/>
                </a:cxn>
                <a:cxn ang="0">
                  <a:pos x="54" y="54"/>
                </a:cxn>
                <a:cxn ang="0">
                  <a:pos x="42" y="60"/>
                </a:cxn>
                <a:cxn ang="0">
                  <a:pos x="30" y="66"/>
                </a:cxn>
                <a:cxn ang="0">
                  <a:pos x="18" y="60"/>
                </a:cxn>
                <a:cxn ang="0">
                  <a:pos x="6" y="54"/>
                </a:cxn>
                <a:cxn ang="0">
                  <a:pos x="0" y="42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6"/>
                </a:cxn>
                <a:cxn ang="0">
                  <a:pos x="60" y="18"/>
                </a:cxn>
                <a:cxn ang="0">
                  <a:pos x="60" y="30"/>
                </a:cxn>
              </a:cxnLst>
              <a:rect l="0" t="0" r="r" b="b"/>
              <a:pathLst>
                <a:path w="60" h="66">
                  <a:moveTo>
                    <a:pt x="60" y="30"/>
                  </a:moveTo>
                  <a:lnTo>
                    <a:pt x="60" y="42"/>
                  </a:lnTo>
                  <a:lnTo>
                    <a:pt x="54" y="54"/>
                  </a:lnTo>
                  <a:lnTo>
                    <a:pt x="42" y="60"/>
                  </a:lnTo>
                  <a:lnTo>
                    <a:pt x="30" y="66"/>
                  </a:lnTo>
                  <a:lnTo>
                    <a:pt x="18" y="60"/>
                  </a:lnTo>
                  <a:lnTo>
                    <a:pt x="6" y="54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6"/>
                  </a:lnTo>
                  <a:lnTo>
                    <a:pt x="60" y="18"/>
                  </a:lnTo>
                  <a:lnTo>
                    <a:pt x="60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99" name="Line 227"/>
            <p:cNvSpPr>
              <a:spLocks noChangeShapeType="1"/>
            </p:cNvSpPr>
            <p:nvPr/>
          </p:nvSpPr>
          <p:spPr bwMode="auto">
            <a:xfrm flipH="1">
              <a:off x="4680" y="2328"/>
              <a:ext cx="6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00" name="Line 228"/>
            <p:cNvSpPr>
              <a:spLocks noChangeShapeType="1"/>
            </p:cNvSpPr>
            <p:nvPr/>
          </p:nvSpPr>
          <p:spPr bwMode="auto">
            <a:xfrm>
              <a:off x="3162" y="2970"/>
              <a:ext cx="103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01" name="Rectangle 229"/>
            <p:cNvSpPr>
              <a:spLocks noChangeArrowheads="1"/>
            </p:cNvSpPr>
            <p:nvPr/>
          </p:nvSpPr>
          <p:spPr bwMode="auto">
            <a:xfrm>
              <a:off x="4194" y="2964"/>
              <a:ext cx="18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02" name="Freeform 230"/>
            <p:cNvSpPr>
              <a:spLocks/>
            </p:cNvSpPr>
            <p:nvPr/>
          </p:nvSpPr>
          <p:spPr bwMode="auto">
            <a:xfrm>
              <a:off x="4194" y="2964"/>
              <a:ext cx="1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0"/>
                  </a:lnTo>
                  <a:lnTo>
                    <a:pt x="18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703" name="Picture 23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48" y="2940"/>
              <a:ext cx="78" cy="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704" name="Line 232"/>
            <p:cNvSpPr>
              <a:spLocks noChangeShapeType="1"/>
            </p:cNvSpPr>
            <p:nvPr/>
          </p:nvSpPr>
          <p:spPr bwMode="auto">
            <a:xfrm>
              <a:off x="3066" y="2970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05" name="Line 233"/>
            <p:cNvSpPr>
              <a:spLocks noChangeShapeType="1"/>
            </p:cNvSpPr>
            <p:nvPr/>
          </p:nvSpPr>
          <p:spPr bwMode="auto">
            <a:xfrm>
              <a:off x="4200" y="3090"/>
              <a:ext cx="4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06" name="Rectangle 234"/>
            <p:cNvSpPr>
              <a:spLocks noChangeArrowheads="1"/>
            </p:cNvSpPr>
            <p:nvPr/>
          </p:nvSpPr>
          <p:spPr bwMode="auto">
            <a:xfrm>
              <a:off x="4194" y="3084"/>
              <a:ext cx="18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707" name="Picture 23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28" y="3060"/>
              <a:ext cx="78" cy="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708" name="Line 236"/>
            <p:cNvSpPr>
              <a:spLocks noChangeShapeType="1"/>
            </p:cNvSpPr>
            <p:nvPr/>
          </p:nvSpPr>
          <p:spPr bwMode="auto">
            <a:xfrm flipH="1">
              <a:off x="4680" y="3090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09" name="Freeform 237"/>
            <p:cNvSpPr>
              <a:spLocks/>
            </p:cNvSpPr>
            <p:nvPr/>
          </p:nvSpPr>
          <p:spPr bwMode="auto">
            <a:xfrm>
              <a:off x="2640" y="3090"/>
              <a:ext cx="1560" cy="558"/>
            </a:xfrm>
            <a:custGeom>
              <a:avLst/>
              <a:gdLst/>
              <a:ahLst/>
              <a:cxnLst>
                <a:cxn ang="0">
                  <a:pos x="1560" y="0"/>
                </a:cxn>
                <a:cxn ang="0">
                  <a:pos x="1560" y="558"/>
                </a:cxn>
                <a:cxn ang="0">
                  <a:pos x="0" y="558"/>
                </a:cxn>
              </a:cxnLst>
              <a:rect l="0" t="0" r="r" b="b"/>
              <a:pathLst>
                <a:path w="1560" h="558">
                  <a:moveTo>
                    <a:pt x="1560" y="0"/>
                  </a:moveTo>
                  <a:lnTo>
                    <a:pt x="1560" y="558"/>
                  </a:lnTo>
                  <a:lnTo>
                    <a:pt x="0" y="558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0" name="Rectangle 238"/>
            <p:cNvSpPr>
              <a:spLocks noChangeArrowheads="1"/>
            </p:cNvSpPr>
            <p:nvPr/>
          </p:nvSpPr>
          <p:spPr bwMode="auto">
            <a:xfrm>
              <a:off x="4194" y="3084"/>
              <a:ext cx="18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1" name="Freeform 239"/>
            <p:cNvSpPr>
              <a:spLocks/>
            </p:cNvSpPr>
            <p:nvPr/>
          </p:nvSpPr>
          <p:spPr bwMode="auto">
            <a:xfrm>
              <a:off x="4194" y="3084"/>
              <a:ext cx="1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0"/>
                  </a:lnTo>
                  <a:lnTo>
                    <a:pt x="18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712" name="Picture 24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532" y="3618"/>
              <a:ext cx="78" cy="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5713" name="Line 241"/>
            <p:cNvSpPr>
              <a:spLocks noChangeShapeType="1"/>
            </p:cNvSpPr>
            <p:nvPr/>
          </p:nvSpPr>
          <p:spPr bwMode="auto">
            <a:xfrm>
              <a:off x="2544" y="3648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4" name="Line 242"/>
            <p:cNvSpPr>
              <a:spLocks noChangeShapeType="1"/>
            </p:cNvSpPr>
            <p:nvPr/>
          </p:nvSpPr>
          <p:spPr bwMode="auto">
            <a:xfrm>
              <a:off x="4200" y="2970"/>
              <a:ext cx="1" cy="12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5" name="Rectangle 243"/>
            <p:cNvSpPr>
              <a:spLocks noChangeArrowheads="1"/>
            </p:cNvSpPr>
            <p:nvPr/>
          </p:nvSpPr>
          <p:spPr bwMode="auto">
            <a:xfrm>
              <a:off x="4194" y="3084"/>
              <a:ext cx="18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6" name="Rectangle 244"/>
            <p:cNvSpPr>
              <a:spLocks noChangeArrowheads="1"/>
            </p:cNvSpPr>
            <p:nvPr/>
          </p:nvSpPr>
          <p:spPr bwMode="auto">
            <a:xfrm>
              <a:off x="4194" y="2964"/>
              <a:ext cx="18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7" name="Freeform 245"/>
            <p:cNvSpPr>
              <a:spLocks/>
            </p:cNvSpPr>
            <p:nvPr/>
          </p:nvSpPr>
          <p:spPr bwMode="auto">
            <a:xfrm>
              <a:off x="4194" y="2964"/>
              <a:ext cx="1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0"/>
                  </a:lnTo>
                  <a:lnTo>
                    <a:pt x="18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8" name="Line 246"/>
            <p:cNvSpPr>
              <a:spLocks noChangeShapeType="1"/>
            </p:cNvSpPr>
            <p:nvPr/>
          </p:nvSpPr>
          <p:spPr bwMode="auto">
            <a:xfrm>
              <a:off x="3924" y="2130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19" name="Freeform 247"/>
            <p:cNvSpPr>
              <a:spLocks/>
            </p:cNvSpPr>
            <p:nvPr/>
          </p:nvSpPr>
          <p:spPr bwMode="auto">
            <a:xfrm>
              <a:off x="3972" y="2076"/>
              <a:ext cx="30" cy="30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24" y="24"/>
                </a:cxn>
                <a:cxn ang="0">
                  <a:pos x="12" y="30"/>
                </a:cxn>
                <a:cxn ang="0">
                  <a:pos x="0" y="24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24" y="0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30" h="30">
                  <a:moveTo>
                    <a:pt x="30" y="12"/>
                  </a:moveTo>
                  <a:lnTo>
                    <a:pt x="24" y="24"/>
                  </a:lnTo>
                  <a:lnTo>
                    <a:pt x="12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0" y="12"/>
                  </a:lnTo>
                  <a:lnTo>
                    <a:pt x="30" y="12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0" name="Freeform 248"/>
            <p:cNvSpPr>
              <a:spLocks/>
            </p:cNvSpPr>
            <p:nvPr/>
          </p:nvSpPr>
          <p:spPr bwMode="auto">
            <a:xfrm>
              <a:off x="4008" y="2076"/>
              <a:ext cx="36" cy="30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0" y="24"/>
                </a:cxn>
                <a:cxn ang="0">
                  <a:pos x="18" y="30"/>
                </a:cxn>
                <a:cxn ang="0">
                  <a:pos x="6" y="24"/>
                </a:cxn>
                <a:cxn ang="0">
                  <a:pos x="0" y="12"/>
                </a:cxn>
                <a:cxn ang="0">
                  <a:pos x="6" y="0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36" y="12"/>
                </a:cxn>
                <a:cxn ang="0">
                  <a:pos x="36" y="12"/>
                </a:cxn>
              </a:cxnLst>
              <a:rect l="0" t="0" r="r" b="b"/>
              <a:pathLst>
                <a:path w="36" h="30">
                  <a:moveTo>
                    <a:pt x="36" y="12"/>
                  </a:moveTo>
                  <a:lnTo>
                    <a:pt x="30" y="24"/>
                  </a:lnTo>
                  <a:lnTo>
                    <a:pt x="18" y="30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12"/>
                  </a:lnTo>
                  <a:lnTo>
                    <a:pt x="36" y="12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1" name="Line 249"/>
            <p:cNvSpPr>
              <a:spLocks noChangeShapeType="1"/>
            </p:cNvSpPr>
            <p:nvPr/>
          </p:nvSpPr>
          <p:spPr bwMode="auto">
            <a:xfrm>
              <a:off x="4002" y="2082"/>
              <a:ext cx="6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2" name="Line 250"/>
            <p:cNvSpPr>
              <a:spLocks noChangeShapeType="1"/>
            </p:cNvSpPr>
            <p:nvPr/>
          </p:nvSpPr>
          <p:spPr bwMode="auto">
            <a:xfrm flipV="1">
              <a:off x="3972" y="2058"/>
              <a:ext cx="30" cy="30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3" name="Line 251"/>
            <p:cNvSpPr>
              <a:spLocks noChangeShapeType="1"/>
            </p:cNvSpPr>
            <p:nvPr/>
          </p:nvSpPr>
          <p:spPr bwMode="auto">
            <a:xfrm flipV="1">
              <a:off x="4044" y="2058"/>
              <a:ext cx="30" cy="30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4" name="Line 252"/>
            <p:cNvSpPr>
              <a:spLocks noChangeShapeType="1"/>
            </p:cNvSpPr>
            <p:nvPr/>
          </p:nvSpPr>
          <p:spPr bwMode="auto">
            <a:xfrm flipH="1">
              <a:off x="4764" y="1848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5" name="Freeform 253"/>
            <p:cNvSpPr>
              <a:spLocks/>
            </p:cNvSpPr>
            <p:nvPr/>
          </p:nvSpPr>
          <p:spPr bwMode="auto">
            <a:xfrm>
              <a:off x="4800" y="1812"/>
              <a:ext cx="84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84" y="36"/>
                </a:cxn>
                <a:cxn ang="0">
                  <a:pos x="0" y="0"/>
                </a:cxn>
              </a:cxnLst>
              <a:rect l="0" t="0" r="r" b="b"/>
              <a:pathLst>
                <a:path w="84" h="78">
                  <a:moveTo>
                    <a:pt x="0" y="0"/>
                  </a:moveTo>
                  <a:lnTo>
                    <a:pt x="0" y="78"/>
                  </a:lnTo>
                  <a:lnTo>
                    <a:pt x="84" y="3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6" name="Freeform 254"/>
            <p:cNvSpPr>
              <a:spLocks/>
            </p:cNvSpPr>
            <p:nvPr/>
          </p:nvSpPr>
          <p:spPr bwMode="auto">
            <a:xfrm>
              <a:off x="3948" y="1848"/>
              <a:ext cx="828" cy="282"/>
            </a:xfrm>
            <a:custGeom>
              <a:avLst/>
              <a:gdLst/>
              <a:ahLst/>
              <a:cxnLst>
                <a:cxn ang="0">
                  <a:pos x="0" y="282"/>
                </a:cxn>
                <a:cxn ang="0">
                  <a:pos x="12" y="282"/>
                </a:cxn>
                <a:cxn ang="0">
                  <a:pos x="372" y="282"/>
                </a:cxn>
                <a:cxn ang="0">
                  <a:pos x="372" y="0"/>
                </a:cxn>
                <a:cxn ang="0">
                  <a:pos x="816" y="0"/>
                </a:cxn>
                <a:cxn ang="0">
                  <a:pos x="828" y="0"/>
                </a:cxn>
              </a:cxnLst>
              <a:rect l="0" t="0" r="r" b="b"/>
              <a:pathLst>
                <a:path w="828" h="282">
                  <a:moveTo>
                    <a:pt x="0" y="282"/>
                  </a:moveTo>
                  <a:lnTo>
                    <a:pt x="12" y="282"/>
                  </a:lnTo>
                  <a:lnTo>
                    <a:pt x="372" y="282"/>
                  </a:lnTo>
                  <a:lnTo>
                    <a:pt x="372" y="0"/>
                  </a:lnTo>
                  <a:lnTo>
                    <a:pt x="816" y="0"/>
                  </a:lnTo>
                  <a:lnTo>
                    <a:pt x="82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7" name="Line 255"/>
            <p:cNvSpPr>
              <a:spLocks noChangeShapeType="1"/>
            </p:cNvSpPr>
            <p:nvPr/>
          </p:nvSpPr>
          <p:spPr bwMode="auto">
            <a:xfrm>
              <a:off x="2400" y="2250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8" name="Line 256"/>
            <p:cNvSpPr>
              <a:spLocks noChangeShapeType="1"/>
            </p:cNvSpPr>
            <p:nvPr/>
          </p:nvSpPr>
          <p:spPr bwMode="auto">
            <a:xfrm flipH="1">
              <a:off x="2604" y="2250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29" name="Freeform 257"/>
            <p:cNvSpPr>
              <a:spLocks/>
            </p:cNvSpPr>
            <p:nvPr/>
          </p:nvSpPr>
          <p:spPr bwMode="auto">
            <a:xfrm>
              <a:off x="2640" y="2208"/>
              <a:ext cx="84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84" y="42"/>
                </a:cxn>
                <a:cxn ang="0">
                  <a:pos x="0" y="0"/>
                </a:cxn>
              </a:cxnLst>
              <a:rect l="0" t="0" r="r" b="b"/>
              <a:pathLst>
                <a:path w="84" h="84">
                  <a:moveTo>
                    <a:pt x="0" y="0"/>
                  </a:moveTo>
                  <a:lnTo>
                    <a:pt x="0" y="84"/>
                  </a:lnTo>
                  <a:lnTo>
                    <a:pt x="84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0" name="Freeform 258"/>
            <p:cNvSpPr>
              <a:spLocks/>
            </p:cNvSpPr>
            <p:nvPr/>
          </p:nvSpPr>
          <p:spPr bwMode="auto">
            <a:xfrm>
              <a:off x="2424" y="2250"/>
              <a:ext cx="1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0" y="0"/>
                </a:cxn>
                <a:cxn ang="0">
                  <a:pos x="192" y="0"/>
                </a:cxn>
              </a:cxnLst>
              <a:rect l="0" t="0" r="r" b="b"/>
              <a:pathLst>
                <a:path w="192">
                  <a:moveTo>
                    <a:pt x="0" y="0"/>
                  </a:moveTo>
                  <a:lnTo>
                    <a:pt x="18" y="0"/>
                  </a:lnTo>
                  <a:lnTo>
                    <a:pt x="180" y="0"/>
                  </a:lnTo>
                  <a:lnTo>
                    <a:pt x="19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1" name="Line 259"/>
            <p:cNvSpPr>
              <a:spLocks noChangeShapeType="1"/>
            </p:cNvSpPr>
            <p:nvPr/>
          </p:nvSpPr>
          <p:spPr bwMode="auto">
            <a:xfrm>
              <a:off x="1884" y="2250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2" name="Line 260"/>
            <p:cNvSpPr>
              <a:spLocks noChangeShapeType="1"/>
            </p:cNvSpPr>
            <p:nvPr/>
          </p:nvSpPr>
          <p:spPr bwMode="auto">
            <a:xfrm flipH="1">
              <a:off x="2040" y="2250"/>
              <a:ext cx="8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3" name="Freeform 261"/>
            <p:cNvSpPr>
              <a:spLocks/>
            </p:cNvSpPr>
            <p:nvPr/>
          </p:nvSpPr>
          <p:spPr bwMode="auto">
            <a:xfrm>
              <a:off x="2082" y="2208"/>
              <a:ext cx="78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78" y="42"/>
                </a:cxn>
                <a:cxn ang="0">
                  <a:pos x="0" y="0"/>
                </a:cxn>
              </a:cxnLst>
              <a:rect l="0" t="0" r="r" b="b"/>
              <a:pathLst>
                <a:path w="78" h="84">
                  <a:moveTo>
                    <a:pt x="0" y="0"/>
                  </a:moveTo>
                  <a:lnTo>
                    <a:pt x="0" y="84"/>
                  </a:lnTo>
                  <a:lnTo>
                    <a:pt x="78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4" name="Freeform 262"/>
            <p:cNvSpPr>
              <a:spLocks/>
            </p:cNvSpPr>
            <p:nvPr/>
          </p:nvSpPr>
          <p:spPr bwMode="auto">
            <a:xfrm>
              <a:off x="1908" y="2250"/>
              <a:ext cx="15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32" y="0"/>
                </a:cxn>
                <a:cxn ang="0">
                  <a:pos x="150" y="0"/>
                </a:cxn>
              </a:cxnLst>
              <a:rect l="0" t="0" r="r" b="b"/>
              <a:pathLst>
                <a:path w="150">
                  <a:moveTo>
                    <a:pt x="0" y="0"/>
                  </a:moveTo>
                  <a:lnTo>
                    <a:pt x="12" y="0"/>
                  </a:lnTo>
                  <a:lnTo>
                    <a:pt x="132" y="0"/>
                  </a:lnTo>
                  <a:lnTo>
                    <a:pt x="15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5" name="Line 263"/>
            <p:cNvSpPr>
              <a:spLocks noChangeShapeType="1"/>
            </p:cNvSpPr>
            <p:nvPr/>
          </p:nvSpPr>
          <p:spPr bwMode="auto">
            <a:xfrm>
              <a:off x="840" y="217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6" name="Line 264"/>
            <p:cNvSpPr>
              <a:spLocks noChangeShapeType="1"/>
            </p:cNvSpPr>
            <p:nvPr/>
          </p:nvSpPr>
          <p:spPr bwMode="auto">
            <a:xfrm flipH="1">
              <a:off x="1524" y="217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7" name="Freeform 265"/>
            <p:cNvSpPr>
              <a:spLocks/>
            </p:cNvSpPr>
            <p:nvPr/>
          </p:nvSpPr>
          <p:spPr bwMode="auto">
            <a:xfrm>
              <a:off x="1560" y="2130"/>
              <a:ext cx="84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84" y="42"/>
                </a:cxn>
                <a:cxn ang="0">
                  <a:pos x="0" y="0"/>
                </a:cxn>
              </a:cxnLst>
              <a:rect l="0" t="0" r="r" b="b"/>
              <a:pathLst>
                <a:path w="84" h="78">
                  <a:moveTo>
                    <a:pt x="0" y="0"/>
                  </a:moveTo>
                  <a:lnTo>
                    <a:pt x="0" y="78"/>
                  </a:lnTo>
                  <a:lnTo>
                    <a:pt x="84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38" name="Freeform 266"/>
            <p:cNvSpPr>
              <a:spLocks/>
            </p:cNvSpPr>
            <p:nvPr/>
          </p:nvSpPr>
          <p:spPr bwMode="auto">
            <a:xfrm>
              <a:off x="864" y="2172"/>
              <a:ext cx="6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660" y="0"/>
                </a:cxn>
                <a:cxn ang="0">
                  <a:pos x="672" y="0"/>
                </a:cxn>
              </a:cxnLst>
              <a:rect l="0" t="0" r="r" b="b"/>
              <a:pathLst>
                <a:path w="672">
                  <a:moveTo>
                    <a:pt x="0" y="0"/>
                  </a:moveTo>
                  <a:lnTo>
                    <a:pt x="18" y="0"/>
                  </a:lnTo>
                  <a:lnTo>
                    <a:pt x="660" y="0"/>
                  </a:lnTo>
                  <a:lnTo>
                    <a:pt x="67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Generator Model 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Use </a:t>
            </a:r>
            <a:r>
              <a:rPr lang="en-US" sz="2800" dirty="0" err="1" smtClean="0">
                <a:solidFill>
                  <a:schemeClr val="bg1"/>
                </a:solidFill>
              </a:rPr>
              <a:t>SimDriveline</a:t>
            </a:r>
            <a:r>
              <a:rPr lang="en-US" sz="2800" dirty="0" smtClean="0">
                <a:solidFill>
                  <a:schemeClr val="bg1"/>
                </a:solidFill>
              </a:rPr>
              <a:t> to deploy a simplify generator model</a:t>
            </a:r>
          </a:p>
        </p:txBody>
      </p:sp>
      <p:grpSp>
        <p:nvGrpSpPr>
          <p:cNvPr id="106500" name="Group 4"/>
          <p:cNvGrpSpPr>
            <a:grpSpLocks noChangeAspect="1"/>
          </p:cNvGrpSpPr>
          <p:nvPr/>
        </p:nvGrpSpPr>
        <p:grpSpPr bwMode="auto">
          <a:xfrm>
            <a:off x="337643" y="2657475"/>
            <a:ext cx="8359439" cy="3475388"/>
            <a:chOff x="444" y="1674"/>
            <a:chExt cx="4878" cy="2028"/>
          </a:xfrm>
          <a:solidFill>
            <a:srgbClr val="FFFFFF">
              <a:alpha val="0"/>
            </a:srgbClr>
          </a:solidFill>
        </p:grpSpPr>
        <p:sp>
          <p:nvSpPr>
            <p:cNvPr id="10649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4" y="1674"/>
              <a:ext cx="4872" cy="20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01" name="Rectangle 5"/>
            <p:cNvSpPr>
              <a:spLocks noChangeArrowheads="1"/>
            </p:cNvSpPr>
            <p:nvPr/>
          </p:nvSpPr>
          <p:spPr bwMode="auto">
            <a:xfrm>
              <a:off x="444" y="1674"/>
              <a:ext cx="4878" cy="20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444" y="1674"/>
              <a:ext cx="4860" cy="20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04" name="Freeform 8"/>
            <p:cNvSpPr>
              <a:spLocks/>
            </p:cNvSpPr>
            <p:nvPr/>
          </p:nvSpPr>
          <p:spPr bwMode="auto">
            <a:xfrm>
              <a:off x="4812" y="1854"/>
              <a:ext cx="270" cy="150"/>
            </a:xfrm>
            <a:custGeom>
              <a:avLst/>
              <a:gdLst/>
              <a:ahLst/>
              <a:cxnLst>
                <a:cxn ang="0">
                  <a:pos x="204" y="150"/>
                </a:cxn>
                <a:cxn ang="0">
                  <a:pos x="60" y="150"/>
                </a:cxn>
                <a:cxn ang="0">
                  <a:pos x="0" y="78"/>
                </a:cxn>
                <a:cxn ang="0">
                  <a:pos x="60" y="0"/>
                </a:cxn>
                <a:cxn ang="0">
                  <a:pos x="204" y="0"/>
                </a:cxn>
                <a:cxn ang="0">
                  <a:pos x="270" y="78"/>
                </a:cxn>
                <a:cxn ang="0">
                  <a:pos x="204" y="150"/>
                </a:cxn>
              </a:cxnLst>
              <a:rect l="0" t="0" r="r" b="b"/>
              <a:pathLst>
                <a:path w="270" h="150">
                  <a:moveTo>
                    <a:pt x="204" y="150"/>
                  </a:moveTo>
                  <a:lnTo>
                    <a:pt x="60" y="150"/>
                  </a:lnTo>
                  <a:lnTo>
                    <a:pt x="0" y="78"/>
                  </a:lnTo>
                  <a:lnTo>
                    <a:pt x="60" y="0"/>
                  </a:lnTo>
                  <a:lnTo>
                    <a:pt x="204" y="0"/>
                  </a:lnTo>
                  <a:lnTo>
                    <a:pt x="270" y="78"/>
                  </a:lnTo>
                  <a:lnTo>
                    <a:pt x="204" y="1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05" name="Freeform 9"/>
            <p:cNvSpPr>
              <a:spLocks/>
            </p:cNvSpPr>
            <p:nvPr/>
          </p:nvSpPr>
          <p:spPr bwMode="auto">
            <a:xfrm>
              <a:off x="4812" y="1854"/>
              <a:ext cx="270" cy="150"/>
            </a:xfrm>
            <a:custGeom>
              <a:avLst/>
              <a:gdLst/>
              <a:ahLst/>
              <a:cxnLst>
                <a:cxn ang="0">
                  <a:pos x="204" y="150"/>
                </a:cxn>
                <a:cxn ang="0">
                  <a:pos x="60" y="150"/>
                </a:cxn>
                <a:cxn ang="0">
                  <a:pos x="0" y="78"/>
                </a:cxn>
                <a:cxn ang="0">
                  <a:pos x="60" y="0"/>
                </a:cxn>
                <a:cxn ang="0">
                  <a:pos x="204" y="0"/>
                </a:cxn>
                <a:cxn ang="0">
                  <a:pos x="270" y="78"/>
                </a:cxn>
                <a:cxn ang="0">
                  <a:pos x="204" y="150"/>
                </a:cxn>
              </a:cxnLst>
              <a:rect l="0" t="0" r="r" b="b"/>
              <a:pathLst>
                <a:path w="270" h="150">
                  <a:moveTo>
                    <a:pt x="204" y="150"/>
                  </a:moveTo>
                  <a:lnTo>
                    <a:pt x="60" y="150"/>
                  </a:lnTo>
                  <a:lnTo>
                    <a:pt x="0" y="78"/>
                  </a:lnTo>
                  <a:lnTo>
                    <a:pt x="60" y="0"/>
                  </a:lnTo>
                  <a:lnTo>
                    <a:pt x="204" y="0"/>
                  </a:lnTo>
                  <a:lnTo>
                    <a:pt x="270" y="78"/>
                  </a:lnTo>
                  <a:lnTo>
                    <a:pt x="204" y="15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06" name="Rectangle 10"/>
            <p:cNvSpPr>
              <a:spLocks noChangeArrowheads="1"/>
            </p:cNvSpPr>
            <p:nvPr/>
          </p:nvSpPr>
          <p:spPr bwMode="auto">
            <a:xfrm>
              <a:off x="4650" y="2040"/>
              <a:ext cx="58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5184" y="2040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4920" y="1890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09" name="Freeform 13"/>
            <p:cNvSpPr>
              <a:spLocks/>
            </p:cNvSpPr>
            <p:nvPr/>
          </p:nvSpPr>
          <p:spPr bwMode="auto">
            <a:xfrm>
              <a:off x="1932" y="3078"/>
              <a:ext cx="600" cy="43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600" y="0"/>
                </a:cxn>
                <a:cxn ang="0">
                  <a:pos x="600" y="432"/>
                </a:cxn>
                <a:cxn ang="0">
                  <a:pos x="0" y="216"/>
                </a:cxn>
                <a:cxn ang="0">
                  <a:pos x="0" y="216"/>
                </a:cxn>
              </a:cxnLst>
              <a:rect l="0" t="0" r="r" b="b"/>
              <a:pathLst>
                <a:path w="600" h="432">
                  <a:moveTo>
                    <a:pt x="0" y="216"/>
                  </a:moveTo>
                  <a:lnTo>
                    <a:pt x="600" y="0"/>
                  </a:lnTo>
                  <a:lnTo>
                    <a:pt x="600" y="432"/>
                  </a:lnTo>
                  <a:lnTo>
                    <a:pt x="0" y="216"/>
                  </a:lnTo>
                  <a:lnTo>
                    <a:pt x="0" y="2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0" name="Freeform 14"/>
            <p:cNvSpPr>
              <a:spLocks/>
            </p:cNvSpPr>
            <p:nvPr/>
          </p:nvSpPr>
          <p:spPr bwMode="auto">
            <a:xfrm>
              <a:off x="1932" y="3078"/>
              <a:ext cx="600" cy="43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600" y="0"/>
                </a:cxn>
                <a:cxn ang="0">
                  <a:pos x="600" y="432"/>
                </a:cxn>
                <a:cxn ang="0">
                  <a:pos x="0" y="216"/>
                </a:cxn>
              </a:cxnLst>
              <a:rect l="0" t="0" r="r" b="b"/>
              <a:pathLst>
                <a:path w="600" h="432">
                  <a:moveTo>
                    <a:pt x="0" y="216"/>
                  </a:moveTo>
                  <a:lnTo>
                    <a:pt x="600" y="0"/>
                  </a:lnTo>
                  <a:lnTo>
                    <a:pt x="600" y="432"/>
                  </a:lnTo>
                  <a:lnTo>
                    <a:pt x="0" y="216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2040" y="3534"/>
              <a:ext cx="18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rad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2" name="Rectangle 16"/>
            <p:cNvSpPr>
              <a:spLocks noChangeArrowheads="1"/>
            </p:cNvSpPr>
            <p:nvPr/>
          </p:nvSpPr>
          <p:spPr bwMode="auto">
            <a:xfrm>
              <a:off x="2184" y="3534"/>
              <a:ext cx="7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3" name="Rectangle 17"/>
            <p:cNvSpPr>
              <a:spLocks noChangeArrowheads="1"/>
            </p:cNvSpPr>
            <p:nvPr/>
          </p:nvSpPr>
          <p:spPr bwMode="auto">
            <a:xfrm>
              <a:off x="2208" y="3534"/>
              <a:ext cx="25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4" name="Rectangle 18"/>
            <p:cNvSpPr>
              <a:spLocks noChangeArrowheads="1"/>
            </p:cNvSpPr>
            <p:nvPr/>
          </p:nvSpPr>
          <p:spPr bwMode="auto">
            <a:xfrm>
              <a:off x="2136" y="3252"/>
              <a:ext cx="15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5" name="Rectangle 19"/>
            <p:cNvSpPr>
              <a:spLocks noChangeArrowheads="1"/>
            </p:cNvSpPr>
            <p:nvPr/>
          </p:nvSpPr>
          <p:spPr bwMode="auto">
            <a:xfrm>
              <a:off x="2244" y="3252"/>
              <a:ext cx="10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6" name="Rectangle 20"/>
            <p:cNvSpPr>
              <a:spLocks noChangeArrowheads="1"/>
            </p:cNvSpPr>
            <p:nvPr/>
          </p:nvSpPr>
          <p:spPr bwMode="auto">
            <a:xfrm>
              <a:off x="2304" y="3252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2358" y="3252"/>
              <a:ext cx="7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8" name="Rectangle 22"/>
            <p:cNvSpPr>
              <a:spLocks noChangeArrowheads="1"/>
            </p:cNvSpPr>
            <p:nvPr/>
          </p:nvSpPr>
          <p:spPr bwMode="auto">
            <a:xfrm>
              <a:off x="2400" y="3252"/>
              <a:ext cx="114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19" name="Rectangle 23"/>
            <p:cNvSpPr>
              <a:spLocks noChangeArrowheads="1"/>
            </p:cNvSpPr>
            <p:nvPr/>
          </p:nvSpPr>
          <p:spPr bwMode="auto">
            <a:xfrm>
              <a:off x="2478" y="3252"/>
              <a:ext cx="7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20" name="Rectangle 24"/>
            <p:cNvSpPr>
              <a:spLocks noChangeArrowheads="1"/>
            </p:cNvSpPr>
            <p:nvPr/>
          </p:nvSpPr>
          <p:spPr bwMode="auto">
            <a:xfrm>
              <a:off x="3690" y="1734"/>
              <a:ext cx="402" cy="3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1" name="Rectangle 25"/>
            <p:cNvSpPr>
              <a:spLocks noChangeArrowheads="1"/>
            </p:cNvSpPr>
            <p:nvPr/>
          </p:nvSpPr>
          <p:spPr bwMode="auto">
            <a:xfrm>
              <a:off x="3528" y="2160"/>
              <a:ext cx="73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Actuator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22" name="Rectangle 26"/>
            <p:cNvSpPr>
              <a:spLocks noChangeArrowheads="1"/>
            </p:cNvSpPr>
            <p:nvPr/>
          </p:nvSpPr>
          <p:spPr bwMode="auto">
            <a:xfrm>
              <a:off x="4194" y="2160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6523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68" y="1812"/>
              <a:ext cx="258" cy="2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6524" name="Rectangle 28"/>
            <p:cNvSpPr>
              <a:spLocks noChangeArrowheads="1"/>
            </p:cNvSpPr>
            <p:nvPr/>
          </p:nvSpPr>
          <p:spPr bwMode="auto">
            <a:xfrm>
              <a:off x="3714" y="1884"/>
              <a:ext cx="10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25" name="Freeform 29"/>
            <p:cNvSpPr>
              <a:spLocks/>
            </p:cNvSpPr>
            <p:nvPr/>
          </p:nvSpPr>
          <p:spPr bwMode="auto">
            <a:xfrm>
              <a:off x="3690" y="1734"/>
              <a:ext cx="402" cy="3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0"/>
                </a:cxn>
                <a:cxn ang="0">
                  <a:pos x="402" y="396"/>
                </a:cxn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2" h="396">
                  <a:moveTo>
                    <a:pt x="0" y="0"/>
                  </a:moveTo>
                  <a:lnTo>
                    <a:pt x="402" y="0"/>
                  </a:lnTo>
                  <a:lnTo>
                    <a:pt x="402" y="396"/>
                  </a:lnTo>
                  <a:lnTo>
                    <a:pt x="0" y="39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6" name="Freeform 30"/>
            <p:cNvSpPr>
              <a:spLocks/>
            </p:cNvSpPr>
            <p:nvPr/>
          </p:nvSpPr>
          <p:spPr bwMode="auto">
            <a:xfrm>
              <a:off x="2892" y="1716"/>
              <a:ext cx="43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8" y="216"/>
                </a:cxn>
                <a:cxn ang="0">
                  <a:pos x="438" y="216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438" h="432">
                  <a:moveTo>
                    <a:pt x="0" y="0"/>
                  </a:moveTo>
                  <a:lnTo>
                    <a:pt x="438" y="216"/>
                  </a:lnTo>
                  <a:lnTo>
                    <a:pt x="438" y="216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7" name="Freeform 31"/>
            <p:cNvSpPr>
              <a:spLocks/>
            </p:cNvSpPr>
            <p:nvPr/>
          </p:nvSpPr>
          <p:spPr bwMode="auto">
            <a:xfrm>
              <a:off x="2892" y="1716"/>
              <a:ext cx="438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8" y="216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438" h="432">
                  <a:moveTo>
                    <a:pt x="0" y="0"/>
                  </a:moveTo>
                  <a:lnTo>
                    <a:pt x="438" y="216"/>
                  </a:lnTo>
                  <a:lnTo>
                    <a:pt x="0" y="432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8" name="Rectangle 32"/>
            <p:cNvSpPr>
              <a:spLocks noChangeArrowheads="1"/>
            </p:cNvSpPr>
            <p:nvPr/>
          </p:nvSpPr>
          <p:spPr bwMode="auto">
            <a:xfrm>
              <a:off x="2958" y="2172"/>
              <a:ext cx="34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29" name="Rectangle 33"/>
            <p:cNvSpPr>
              <a:spLocks noChangeArrowheads="1"/>
            </p:cNvSpPr>
            <p:nvPr/>
          </p:nvSpPr>
          <p:spPr bwMode="auto">
            <a:xfrm>
              <a:off x="2904" y="2292"/>
              <a:ext cx="43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constant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30" name="Rectangle 34"/>
            <p:cNvSpPr>
              <a:spLocks noChangeArrowheads="1"/>
            </p:cNvSpPr>
            <p:nvPr/>
          </p:nvSpPr>
          <p:spPr bwMode="auto">
            <a:xfrm>
              <a:off x="2988" y="1896"/>
              <a:ext cx="7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31" name="Rectangle 35"/>
            <p:cNvSpPr>
              <a:spLocks noChangeArrowheads="1"/>
            </p:cNvSpPr>
            <p:nvPr/>
          </p:nvSpPr>
          <p:spPr bwMode="auto">
            <a:xfrm>
              <a:off x="3018" y="1896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32" name="Rectangle 36"/>
            <p:cNvSpPr>
              <a:spLocks noChangeArrowheads="1"/>
            </p:cNvSpPr>
            <p:nvPr/>
          </p:nvSpPr>
          <p:spPr bwMode="auto">
            <a:xfrm>
              <a:off x="2250" y="1812"/>
              <a:ext cx="240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3" name="Rectangle 37"/>
            <p:cNvSpPr>
              <a:spLocks noChangeArrowheads="1"/>
            </p:cNvSpPr>
            <p:nvPr/>
          </p:nvSpPr>
          <p:spPr bwMode="auto">
            <a:xfrm>
              <a:off x="2148" y="2076"/>
              <a:ext cx="48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34" name="Line 38"/>
            <p:cNvSpPr>
              <a:spLocks noChangeShapeType="1"/>
            </p:cNvSpPr>
            <p:nvPr/>
          </p:nvSpPr>
          <p:spPr bwMode="auto">
            <a:xfrm>
              <a:off x="2256" y="1938"/>
              <a:ext cx="22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5" name="Line 39"/>
            <p:cNvSpPr>
              <a:spLocks noChangeShapeType="1"/>
            </p:cNvSpPr>
            <p:nvPr/>
          </p:nvSpPr>
          <p:spPr bwMode="auto">
            <a:xfrm flipV="1">
              <a:off x="2370" y="1824"/>
              <a:ext cx="1" cy="22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6" name="Line 40"/>
            <p:cNvSpPr>
              <a:spLocks noChangeShapeType="1"/>
            </p:cNvSpPr>
            <p:nvPr/>
          </p:nvSpPr>
          <p:spPr bwMode="auto">
            <a:xfrm>
              <a:off x="2262" y="1998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7" name="Line 41"/>
            <p:cNvSpPr>
              <a:spLocks noChangeShapeType="1"/>
            </p:cNvSpPr>
            <p:nvPr/>
          </p:nvSpPr>
          <p:spPr bwMode="auto">
            <a:xfrm flipV="1">
              <a:off x="2304" y="1872"/>
              <a:ext cx="126" cy="12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8" name="Line 42"/>
            <p:cNvSpPr>
              <a:spLocks noChangeShapeType="1"/>
            </p:cNvSpPr>
            <p:nvPr/>
          </p:nvSpPr>
          <p:spPr bwMode="auto">
            <a:xfrm>
              <a:off x="2430" y="187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9" name="Freeform 43"/>
            <p:cNvSpPr>
              <a:spLocks/>
            </p:cNvSpPr>
            <p:nvPr/>
          </p:nvSpPr>
          <p:spPr bwMode="auto">
            <a:xfrm>
              <a:off x="2250" y="1812"/>
              <a:ext cx="24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240"/>
                </a:cxn>
                <a:cxn ang="0">
                  <a:pos x="0" y="2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0" name="Rectangle 44"/>
            <p:cNvSpPr>
              <a:spLocks noChangeArrowheads="1"/>
            </p:cNvSpPr>
            <p:nvPr/>
          </p:nvSpPr>
          <p:spPr bwMode="auto">
            <a:xfrm>
              <a:off x="3690" y="3090"/>
              <a:ext cx="402" cy="4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1" name="Rectangle 45"/>
            <p:cNvSpPr>
              <a:spLocks noChangeArrowheads="1"/>
            </p:cNvSpPr>
            <p:nvPr/>
          </p:nvSpPr>
          <p:spPr bwMode="auto">
            <a:xfrm>
              <a:off x="3564" y="3516"/>
              <a:ext cx="73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Motion Sensor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6542" name="Picture 4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68" y="3174"/>
              <a:ext cx="258" cy="2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6543" name="Rectangle 47"/>
            <p:cNvSpPr>
              <a:spLocks noChangeArrowheads="1"/>
            </p:cNvSpPr>
            <p:nvPr/>
          </p:nvSpPr>
          <p:spPr bwMode="auto">
            <a:xfrm>
              <a:off x="3714" y="3246"/>
              <a:ext cx="10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44" name="Freeform 48"/>
            <p:cNvSpPr>
              <a:spLocks/>
            </p:cNvSpPr>
            <p:nvPr/>
          </p:nvSpPr>
          <p:spPr bwMode="auto">
            <a:xfrm>
              <a:off x="3690" y="3090"/>
              <a:ext cx="402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0"/>
                </a:cxn>
                <a:cxn ang="0">
                  <a:pos x="402" y="402"/>
                </a:cxn>
                <a:cxn ang="0">
                  <a:pos x="0" y="40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2" h="402">
                  <a:moveTo>
                    <a:pt x="0" y="0"/>
                  </a:moveTo>
                  <a:lnTo>
                    <a:pt x="402" y="0"/>
                  </a:lnTo>
                  <a:lnTo>
                    <a:pt x="402" y="402"/>
                  </a:lnTo>
                  <a:lnTo>
                    <a:pt x="0" y="40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5" name="Rectangle 49"/>
            <p:cNvSpPr>
              <a:spLocks noChangeArrowheads="1"/>
            </p:cNvSpPr>
            <p:nvPr/>
          </p:nvSpPr>
          <p:spPr bwMode="auto">
            <a:xfrm>
              <a:off x="492" y="1734"/>
              <a:ext cx="438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6" name="Rectangle 50"/>
            <p:cNvSpPr>
              <a:spLocks noChangeArrowheads="1"/>
            </p:cNvSpPr>
            <p:nvPr/>
          </p:nvSpPr>
          <p:spPr bwMode="auto">
            <a:xfrm>
              <a:off x="522" y="1986"/>
              <a:ext cx="378" cy="1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Max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47" name="Rectangle 51"/>
            <p:cNvSpPr>
              <a:spLocks noChangeArrowheads="1"/>
            </p:cNvSpPr>
            <p:nvPr/>
          </p:nvSpPr>
          <p:spPr bwMode="auto">
            <a:xfrm>
              <a:off x="606" y="1806"/>
              <a:ext cx="210" cy="1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48" name="Freeform 52"/>
            <p:cNvSpPr>
              <a:spLocks/>
            </p:cNvSpPr>
            <p:nvPr/>
          </p:nvSpPr>
          <p:spPr bwMode="auto">
            <a:xfrm>
              <a:off x="492" y="1734"/>
              <a:ext cx="438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8" y="0"/>
                </a:cxn>
                <a:cxn ang="0">
                  <a:pos x="438" y="240"/>
                </a:cxn>
                <a:cxn ang="0">
                  <a:pos x="0" y="2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8" h="240">
                  <a:moveTo>
                    <a:pt x="0" y="0"/>
                  </a:moveTo>
                  <a:lnTo>
                    <a:pt x="438" y="0"/>
                  </a:lnTo>
                  <a:lnTo>
                    <a:pt x="4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9" name="Rectangle 53"/>
            <p:cNvSpPr>
              <a:spLocks noChangeArrowheads="1"/>
            </p:cNvSpPr>
            <p:nvPr/>
          </p:nvSpPr>
          <p:spPr bwMode="auto">
            <a:xfrm>
              <a:off x="3690" y="2412"/>
              <a:ext cx="402" cy="4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0" name="Rectangle 54"/>
            <p:cNvSpPr>
              <a:spLocks noChangeArrowheads="1"/>
            </p:cNvSpPr>
            <p:nvPr/>
          </p:nvSpPr>
          <p:spPr bwMode="auto">
            <a:xfrm>
              <a:off x="3726" y="2838"/>
              <a:ext cx="30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Inertia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51" name="Rectangle 55"/>
            <p:cNvSpPr>
              <a:spLocks noChangeArrowheads="1"/>
            </p:cNvSpPr>
            <p:nvPr/>
          </p:nvSpPr>
          <p:spPr bwMode="auto">
            <a:xfrm>
              <a:off x="3996" y="2838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52" name="Line 56"/>
            <p:cNvSpPr>
              <a:spLocks noChangeShapeType="1"/>
            </p:cNvSpPr>
            <p:nvPr/>
          </p:nvSpPr>
          <p:spPr bwMode="auto">
            <a:xfrm flipV="1">
              <a:off x="3744" y="2592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3" name="Line 57"/>
            <p:cNvSpPr>
              <a:spLocks noChangeShapeType="1"/>
            </p:cNvSpPr>
            <p:nvPr/>
          </p:nvSpPr>
          <p:spPr bwMode="auto">
            <a:xfrm>
              <a:off x="3744" y="2592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4" name="Line 58"/>
            <p:cNvSpPr>
              <a:spLocks noChangeShapeType="1"/>
            </p:cNvSpPr>
            <p:nvPr/>
          </p:nvSpPr>
          <p:spPr bwMode="auto">
            <a:xfrm>
              <a:off x="3798" y="2592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5" name="Line 59"/>
            <p:cNvSpPr>
              <a:spLocks noChangeShapeType="1"/>
            </p:cNvSpPr>
            <p:nvPr/>
          </p:nvSpPr>
          <p:spPr bwMode="auto">
            <a:xfrm>
              <a:off x="3798" y="2646"/>
              <a:ext cx="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6" name="Line 60"/>
            <p:cNvSpPr>
              <a:spLocks noChangeShapeType="1"/>
            </p:cNvSpPr>
            <p:nvPr/>
          </p:nvSpPr>
          <p:spPr bwMode="auto">
            <a:xfrm flipH="1">
              <a:off x="3720" y="2646"/>
              <a:ext cx="10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7" name="Line 61"/>
            <p:cNvSpPr>
              <a:spLocks noChangeShapeType="1"/>
            </p:cNvSpPr>
            <p:nvPr/>
          </p:nvSpPr>
          <p:spPr bwMode="auto">
            <a:xfrm>
              <a:off x="3738" y="2658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8" name="Line 62"/>
            <p:cNvSpPr>
              <a:spLocks noChangeShapeType="1"/>
            </p:cNvSpPr>
            <p:nvPr/>
          </p:nvSpPr>
          <p:spPr bwMode="auto">
            <a:xfrm>
              <a:off x="3762" y="2670"/>
              <a:ext cx="3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9" name="Line 63"/>
            <p:cNvSpPr>
              <a:spLocks noChangeShapeType="1"/>
            </p:cNvSpPr>
            <p:nvPr/>
          </p:nvSpPr>
          <p:spPr bwMode="auto">
            <a:xfrm flipV="1">
              <a:off x="3978" y="2592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0" name="Line 64"/>
            <p:cNvSpPr>
              <a:spLocks noChangeShapeType="1"/>
            </p:cNvSpPr>
            <p:nvPr/>
          </p:nvSpPr>
          <p:spPr bwMode="auto">
            <a:xfrm>
              <a:off x="3978" y="2592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1" name="Line 65"/>
            <p:cNvSpPr>
              <a:spLocks noChangeShapeType="1"/>
            </p:cNvSpPr>
            <p:nvPr/>
          </p:nvSpPr>
          <p:spPr bwMode="auto">
            <a:xfrm>
              <a:off x="4032" y="2592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2" name="Line 66"/>
            <p:cNvSpPr>
              <a:spLocks noChangeShapeType="1"/>
            </p:cNvSpPr>
            <p:nvPr/>
          </p:nvSpPr>
          <p:spPr bwMode="auto">
            <a:xfrm>
              <a:off x="4032" y="2646"/>
              <a:ext cx="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3" name="Line 67"/>
            <p:cNvSpPr>
              <a:spLocks noChangeShapeType="1"/>
            </p:cNvSpPr>
            <p:nvPr/>
          </p:nvSpPr>
          <p:spPr bwMode="auto">
            <a:xfrm flipH="1">
              <a:off x="3954" y="2646"/>
              <a:ext cx="10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4" name="Line 68"/>
            <p:cNvSpPr>
              <a:spLocks noChangeShapeType="1"/>
            </p:cNvSpPr>
            <p:nvPr/>
          </p:nvSpPr>
          <p:spPr bwMode="auto">
            <a:xfrm>
              <a:off x="3966" y="2658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5" name="Line 69"/>
            <p:cNvSpPr>
              <a:spLocks noChangeShapeType="1"/>
            </p:cNvSpPr>
            <p:nvPr/>
          </p:nvSpPr>
          <p:spPr bwMode="auto">
            <a:xfrm>
              <a:off x="3984" y="2670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6" name="Line 70"/>
            <p:cNvSpPr>
              <a:spLocks noChangeShapeType="1"/>
            </p:cNvSpPr>
            <p:nvPr/>
          </p:nvSpPr>
          <p:spPr bwMode="auto">
            <a:xfrm>
              <a:off x="3714" y="2616"/>
              <a:ext cx="3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7" name="Line 71"/>
            <p:cNvSpPr>
              <a:spLocks noChangeShapeType="1"/>
            </p:cNvSpPr>
            <p:nvPr/>
          </p:nvSpPr>
          <p:spPr bwMode="auto">
            <a:xfrm>
              <a:off x="3798" y="2616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8" name="Line 72"/>
            <p:cNvSpPr>
              <a:spLocks noChangeShapeType="1"/>
            </p:cNvSpPr>
            <p:nvPr/>
          </p:nvSpPr>
          <p:spPr bwMode="auto">
            <a:xfrm flipH="1">
              <a:off x="4032" y="2616"/>
              <a:ext cx="3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9" name="Line 73"/>
            <p:cNvSpPr>
              <a:spLocks noChangeShapeType="1"/>
            </p:cNvSpPr>
            <p:nvPr/>
          </p:nvSpPr>
          <p:spPr bwMode="auto">
            <a:xfrm flipH="1">
              <a:off x="3918" y="2616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0" name="Line 74"/>
            <p:cNvSpPr>
              <a:spLocks noChangeShapeType="1"/>
            </p:cNvSpPr>
            <p:nvPr/>
          </p:nvSpPr>
          <p:spPr bwMode="auto">
            <a:xfrm flipV="1">
              <a:off x="3858" y="2526"/>
              <a:ext cx="1" cy="17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1" name="Line 75"/>
            <p:cNvSpPr>
              <a:spLocks noChangeShapeType="1"/>
            </p:cNvSpPr>
            <p:nvPr/>
          </p:nvSpPr>
          <p:spPr bwMode="auto">
            <a:xfrm>
              <a:off x="3858" y="2526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2" name="Line 76"/>
            <p:cNvSpPr>
              <a:spLocks noChangeShapeType="1"/>
            </p:cNvSpPr>
            <p:nvPr/>
          </p:nvSpPr>
          <p:spPr bwMode="auto">
            <a:xfrm>
              <a:off x="3918" y="2526"/>
              <a:ext cx="1" cy="17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3" name="Line 77"/>
            <p:cNvSpPr>
              <a:spLocks noChangeShapeType="1"/>
            </p:cNvSpPr>
            <p:nvPr/>
          </p:nvSpPr>
          <p:spPr bwMode="auto">
            <a:xfrm flipH="1">
              <a:off x="3858" y="2700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4" name="Freeform 78"/>
            <p:cNvSpPr>
              <a:spLocks/>
            </p:cNvSpPr>
            <p:nvPr/>
          </p:nvSpPr>
          <p:spPr bwMode="auto">
            <a:xfrm>
              <a:off x="3690" y="2412"/>
              <a:ext cx="402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0"/>
                </a:cxn>
                <a:cxn ang="0">
                  <a:pos x="402" y="402"/>
                </a:cxn>
                <a:cxn ang="0">
                  <a:pos x="0" y="40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2" h="402">
                  <a:moveTo>
                    <a:pt x="0" y="0"/>
                  </a:moveTo>
                  <a:lnTo>
                    <a:pt x="402" y="0"/>
                  </a:lnTo>
                  <a:lnTo>
                    <a:pt x="402" y="402"/>
                  </a:lnTo>
                  <a:lnTo>
                    <a:pt x="0" y="40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5" name="Rectangle 79"/>
            <p:cNvSpPr>
              <a:spLocks noChangeArrowheads="1"/>
            </p:cNvSpPr>
            <p:nvPr/>
          </p:nvSpPr>
          <p:spPr bwMode="auto">
            <a:xfrm>
              <a:off x="4770" y="2694"/>
              <a:ext cx="318" cy="1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76" name="Rectangle 80"/>
            <p:cNvSpPr>
              <a:spLocks noChangeArrowheads="1"/>
            </p:cNvSpPr>
            <p:nvPr/>
          </p:nvSpPr>
          <p:spPr bwMode="auto">
            <a:xfrm>
              <a:off x="4728" y="2880"/>
              <a:ext cx="474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Driveline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77" name="Rectangle 81"/>
            <p:cNvSpPr>
              <a:spLocks noChangeArrowheads="1"/>
            </p:cNvSpPr>
            <p:nvPr/>
          </p:nvSpPr>
          <p:spPr bwMode="auto">
            <a:xfrm>
              <a:off x="4644" y="2982"/>
              <a:ext cx="66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Environment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78" name="Rectangle 82"/>
            <p:cNvSpPr>
              <a:spLocks noChangeArrowheads="1"/>
            </p:cNvSpPr>
            <p:nvPr/>
          </p:nvSpPr>
          <p:spPr bwMode="auto">
            <a:xfrm>
              <a:off x="4842" y="2736"/>
              <a:ext cx="22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79" name="Freeform 83"/>
            <p:cNvSpPr>
              <a:spLocks/>
            </p:cNvSpPr>
            <p:nvPr/>
          </p:nvSpPr>
          <p:spPr bwMode="auto">
            <a:xfrm>
              <a:off x="4770" y="2694"/>
              <a:ext cx="318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8" y="156"/>
                </a:cxn>
                <a:cxn ang="0">
                  <a:pos x="0" y="15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8" h="156">
                  <a:moveTo>
                    <a:pt x="0" y="0"/>
                  </a:moveTo>
                  <a:lnTo>
                    <a:pt x="318" y="0"/>
                  </a:lnTo>
                  <a:lnTo>
                    <a:pt x="318" y="156"/>
                  </a:lnTo>
                  <a:lnTo>
                    <a:pt x="0" y="15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0" name="Rectangle 84"/>
            <p:cNvSpPr>
              <a:spLocks noChangeArrowheads="1"/>
            </p:cNvSpPr>
            <p:nvPr/>
          </p:nvSpPr>
          <p:spPr bwMode="auto">
            <a:xfrm>
              <a:off x="1608" y="1788"/>
              <a:ext cx="240" cy="2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1" name="Rectangle 85"/>
            <p:cNvSpPr>
              <a:spLocks noChangeArrowheads="1"/>
            </p:cNvSpPr>
            <p:nvPr/>
          </p:nvSpPr>
          <p:spPr bwMode="auto">
            <a:xfrm>
              <a:off x="1608" y="2052"/>
              <a:ext cx="252" cy="1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Divide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82" name="Line 86"/>
            <p:cNvSpPr>
              <a:spLocks noChangeShapeType="1"/>
            </p:cNvSpPr>
            <p:nvPr/>
          </p:nvSpPr>
          <p:spPr bwMode="auto">
            <a:xfrm>
              <a:off x="1644" y="1854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3" name="Line 87"/>
            <p:cNvSpPr>
              <a:spLocks noChangeShapeType="1"/>
            </p:cNvSpPr>
            <p:nvPr/>
          </p:nvSpPr>
          <p:spPr bwMode="auto">
            <a:xfrm>
              <a:off x="1662" y="1830"/>
              <a:ext cx="1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4" name="Line 88"/>
            <p:cNvSpPr>
              <a:spLocks noChangeShapeType="1"/>
            </p:cNvSpPr>
            <p:nvPr/>
          </p:nvSpPr>
          <p:spPr bwMode="auto">
            <a:xfrm flipV="1">
              <a:off x="1668" y="1824"/>
              <a:ext cx="1" cy="1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5" name="Line 89"/>
            <p:cNvSpPr>
              <a:spLocks noChangeShapeType="1"/>
            </p:cNvSpPr>
            <p:nvPr/>
          </p:nvSpPr>
          <p:spPr bwMode="auto">
            <a:xfrm>
              <a:off x="1662" y="1878"/>
              <a:ext cx="1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6" name="Line 90"/>
            <p:cNvSpPr>
              <a:spLocks noChangeShapeType="1"/>
            </p:cNvSpPr>
            <p:nvPr/>
          </p:nvSpPr>
          <p:spPr bwMode="auto">
            <a:xfrm flipV="1">
              <a:off x="1668" y="1872"/>
              <a:ext cx="1" cy="1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7" name="Line 91"/>
            <p:cNvSpPr>
              <a:spLocks noChangeShapeType="1"/>
            </p:cNvSpPr>
            <p:nvPr/>
          </p:nvSpPr>
          <p:spPr bwMode="auto">
            <a:xfrm flipH="1" flipV="1">
              <a:off x="1644" y="1950"/>
              <a:ext cx="48" cy="4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8" name="Line 92"/>
            <p:cNvSpPr>
              <a:spLocks noChangeShapeType="1"/>
            </p:cNvSpPr>
            <p:nvPr/>
          </p:nvSpPr>
          <p:spPr bwMode="auto">
            <a:xfrm flipH="1">
              <a:off x="1644" y="1950"/>
              <a:ext cx="48" cy="4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89" name="Freeform 93"/>
            <p:cNvSpPr>
              <a:spLocks/>
            </p:cNvSpPr>
            <p:nvPr/>
          </p:nvSpPr>
          <p:spPr bwMode="auto">
            <a:xfrm>
              <a:off x="1608" y="1788"/>
              <a:ext cx="240" cy="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246"/>
                </a:cxn>
                <a:cxn ang="0">
                  <a:pos x="0" y="2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0" h="246">
                  <a:moveTo>
                    <a:pt x="0" y="0"/>
                  </a:moveTo>
                  <a:lnTo>
                    <a:pt x="240" y="0"/>
                  </a:lnTo>
                  <a:lnTo>
                    <a:pt x="240" y="246"/>
                  </a:lnTo>
                  <a:lnTo>
                    <a:pt x="0" y="24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0" name="Line 94"/>
            <p:cNvSpPr>
              <a:spLocks noChangeShapeType="1"/>
            </p:cNvSpPr>
            <p:nvPr/>
          </p:nvSpPr>
          <p:spPr bwMode="auto">
            <a:xfrm>
              <a:off x="1848" y="193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1" name="Line 95"/>
            <p:cNvSpPr>
              <a:spLocks noChangeShapeType="1"/>
            </p:cNvSpPr>
            <p:nvPr/>
          </p:nvSpPr>
          <p:spPr bwMode="auto">
            <a:xfrm flipH="1">
              <a:off x="2130" y="193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2" name="Freeform 96"/>
            <p:cNvSpPr>
              <a:spLocks/>
            </p:cNvSpPr>
            <p:nvPr/>
          </p:nvSpPr>
          <p:spPr bwMode="auto">
            <a:xfrm>
              <a:off x="2172" y="1890"/>
              <a:ext cx="78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78" y="42"/>
                </a:cxn>
                <a:cxn ang="0">
                  <a:pos x="0" y="0"/>
                </a:cxn>
              </a:cxnLst>
              <a:rect l="0" t="0" r="r" b="b"/>
              <a:pathLst>
                <a:path w="78" h="84">
                  <a:moveTo>
                    <a:pt x="0" y="0"/>
                  </a:moveTo>
                  <a:lnTo>
                    <a:pt x="0" y="84"/>
                  </a:lnTo>
                  <a:lnTo>
                    <a:pt x="78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3" name="Freeform 97"/>
            <p:cNvSpPr>
              <a:spLocks/>
            </p:cNvSpPr>
            <p:nvPr/>
          </p:nvSpPr>
          <p:spPr bwMode="auto">
            <a:xfrm>
              <a:off x="1872" y="1932"/>
              <a:ext cx="27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258" y="0"/>
                </a:cxn>
                <a:cxn ang="0">
                  <a:pos x="276" y="0"/>
                </a:cxn>
              </a:cxnLst>
              <a:rect l="0" t="0" r="r" b="b"/>
              <a:pathLst>
                <a:path w="276">
                  <a:moveTo>
                    <a:pt x="0" y="0"/>
                  </a:moveTo>
                  <a:lnTo>
                    <a:pt x="18" y="0"/>
                  </a:lnTo>
                  <a:lnTo>
                    <a:pt x="258" y="0"/>
                  </a:lnTo>
                  <a:lnTo>
                    <a:pt x="27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4" name="Line 98"/>
            <p:cNvSpPr>
              <a:spLocks noChangeShapeType="1"/>
            </p:cNvSpPr>
            <p:nvPr/>
          </p:nvSpPr>
          <p:spPr bwMode="auto">
            <a:xfrm>
              <a:off x="930" y="1854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5" name="Line 99"/>
            <p:cNvSpPr>
              <a:spLocks noChangeShapeType="1"/>
            </p:cNvSpPr>
            <p:nvPr/>
          </p:nvSpPr>
          <p:spPr bwMode="auto">
            <a:xfrm flipH="1">
              <a:off x="1488" y="1854"/>
              <a:ext cx="8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6" name="Freeform 100"/>
            <p:cNvSpPr>
              <a:spLocks/>
            </p:cNvSpPr>
            <p:nvPr/>
          </p:nvSpPr>
          <p:spPr bwMode="auto">
            <a:xfrm>
              <a:off x="1530" y="1812"/>
              <a:ext cx="7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78" y="42"/>
                </a:cxn>
                <a:cxn ang="0">
                  <a:pos x="0" y="0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0" y="78"/>
                  </a:lnTo>
                  <a:lnTo>
                    <a:pt x="78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7" name="Freeform 101"/>
            <p:cNvSpPr>
              <a:spLocks/>
            </p:cNvSpPr>
            <p:nvPr/>
          </p:nvSpPr>
          <p:spPr bwMode="auto">
            <a:xfrm>
              <a:off x="954" y="1854"/>
              <a:ext cx="5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534" y="0"/>
                </a:cxn>
                <a:cxn ang="0">
                  <a:pos x="552" y="0"/>
                </a:cxn>
              </a:cxnLst>
              <a:rect l="0" t="0" r="r" b="b"/>
              <a:pathLst>
                <a:path w="552">
                  <a:moveTo>
                    <a:pt x="0" y="0"/>
                  </a:moveTo>
                  <a:lnTo>
                    <a:pt x="18" y="0"/>
                  </a:lnTo>
                  <a:lnTo>
                    <a:pt x="534" y="0"/>
                  </a:lnTo>
                  <a:lnTo>
                    <a:pt x="55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8" name="Line 102"/>
            <p:cNvSpPr>
              <a:spLocks noChangeShapeType="1"/>
            </p:cNvSpPr>
            <p:nvPr/>
          </p:nvSpPr>
          <p:spPr bwMode="auto">
            <a:xfrm>
              <a:off x="3330" y="193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99" name="Line 103"/>
            <p:cNvSpPr>
              <a:spLocks noChangeShapeType="1"/>
            </p:cNvSpPr>
            <p:nvPr/>
          </p:nvSpPr>
          <p:spPr bwMode="auto">
            <a:xfrm flipH="1">
              <a:off x="3570" y="193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0" name="Freeform 104"/>
            <p:cNvSpPr>
              <a:spLocks/>
            </p:cNvSpPr>
            <p:nvPr/>
          </p:nvSpPr>
          <p:spPr bwMode="auto">
            <a:xfrm>
              <a:off x="3612" y="1890"/>
              <a:ext cx="78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78" y="42"/>
                </a:cxn>
                <a:cxn ang="0">
                  <a:pos x="0" y="0"/>
                </a:cxn>
              </a:cxnLst>
              <a:rect l="0" t="0" r="r" b="b"/>
              <a:pathLst>
                <a:path w="78" h="84">
                  <a:moveTo>
                    <a:pt x="0" y="0"/>
                  </a:moveTo>
                  <a:lnTo>
                    <a:pt x="0" y="84"/>
                  </a:lnTo>
                  <a:lnTo>
                    <a:pt x="78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1" name="Freeform 105"/>
            <p:cNvSpPr>
              <a:spLocks/>
            </p:cNvSpPr>
            <p:nvPr/>
          </p:nvSpPr>
          <p:spPr bwMode="auto">
            <a:xfrm>
              <a:off x="3354" y="1932"/>
              <a:ext cx="23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216" y="0"/>
                </a:cxn>
                <a:cxn ang="0">
                  <a:pos x="234" y="0"/>
                </a:cxn>
              </a:cxnLst>
              <a:rect l="0" t="0" r="r" b="b"/>
              <a:pathLst>
                <a:path w="234">
                  <a:moveTo>
                    <a:pt x="0" y="0"/>
                  </a:moveTo>
                  <a:lnTo>
                    <a:pt x="18" y="0"/>
                  </a:lnTo>
                  <a:lnTo>
                    <a:pt x="216" y="0"/>
                  </a:lnTo>
                  <a:lnTo>
                    <a:pt x="23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2" name="Line 106"/>
            <p:cNvSpPr>
              <a:spLocks noChangeShapeType="1"/>
            </p:cNvSpPr>
            <p:nvPr/>
          </p:nvSpPr>
          <p:spPr bwMode="auto">
            <a:xfrm>
              <a:off x="2490" y="193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3" name="Line 107"/>
            <p:cNvSpPr>
              <a:spLocks noChangeShapeType="1"/>
            </p:cNvSpPr>
            <p:nvPr/>
          </p:nvSpPr>
          <p:spPr bwMode="auto">
            <a:xfrm flipH="1">
              <a:off x="2772" y="193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4" name="Freeform 108"/>
            <p:cNvSpPr>
              <a:spLocks/>
            </p:cNvSpPr>
            <p:nvPr/>
          </p:nvSpPr>
          <p:spPr bwMode="auto">
            <a:xfrm>
              <a:off x="2808" y="1890"/>
              <a:ext cx="84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84" y="42"/>
                </a:cxn>
                <a:cxn ang="0">
                  <a:pos x="0" y="0"/>
                </a:cxn>
              </a:cxnLst>
              <a:rect l="0" t="0" r="r" b="b"/>
              <a:pathLst>
                <a:path w="84" h="84">
                  <a:moveTo>
                    <a:pt x="0" y="0"/>
                  </a:moveTo>
                  <a:lnTo>
                    <a:pt x="0" y="84"/>
                  </a:lnTo>
                  <a:lnTo>
                    <a:pt x="84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5" name="Freeform 109"/>
            <p:cNvSpPr>
              <a:spLocks/>
            </p:cNvSpPr>
            <p:nvPr/>
          </p:nvSpPr>
          <p:spPr bwMode="auto">
            <a:xfrm>
              <a:off x="2514" y="1932"/>
              <a:ext cx="27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258" y="0"/>
                </a:cxn>
                <a:cxn ang="0">
                  <a:pos x="270" y="0"/>
                </a:cxn>
              </a:cxnLst>
              <a:rect l="0" t="0" r="r" b="b"/>
              <a:pathLst>
                <a:path w="270">
                  <a:moveTo>
                    <a:pt x="0" y="0"/>
                  </a:moveTo>
                  <a:lnTo>
                    <a:pt x="18" y="0"/>
                  </a:lnTo>
                  <a:lnTo>
                    <a:pt x="258" y="0"/>
                  </a:lnTo>
                  <a:lnTo>
                    <a:pt x="27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6" name="Line 110"/>
            <p:cNvSpPr>
              <a:spLocks noChangeShapeType="1"/>
            </p:cNvSpPr>
            <p:nvPr/>
          </p:nvSpPr>
          <p:spPr bwMode="auto">
            <a:xfrm flipH="1">
              <a:off x="3648" y="3294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7" name="Freeform 111"/>
            <p:cNvSpPr>
              <a:spLocks/>
            </p:cNvSpPr>
            <p:nvPr/>
          </p:nvSpPr>
          <p:spPr bwMode="auto">
            <a:xfrm>
              <a:off x="3540" y="3234"/>
              <a:ext cx="30" cy="36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4" y="30"/>
                </a:cxn>
                <a:cxn ang="0">
                  <a:pos x="12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24" y="6"/>
                </a:cxn>
                <a:cxn ang="0">
                  <a:pos x="30" y="18"/>
                </a:cxn>
                <a:cxn ang="0">
                  <a:pos x="30" y="18"/>
                </a:cxn>
              </a:cxnLst>
              <a:rect l="0" t="0" r="r" b="b"/>
              <a:pathLst>
                <a:path w="30" h="36">
                  <a:moveTo>
                    <a:pt x="30" y="18"/>
                  </a:moveTo>
                  <a:lnTo>
                    <a:pt x="24" y="30"/>
                  </a:lnTo>
                  <a:lnTo>
                    <a:pt x="12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30" y="18"/>
                  </a:lnTo>
                  <a:lnTo>
                    <a:pt x="30" y="18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8" name="Freeform 112"/>
            <p:cNvSpPr>
              <a:spLocks/>
            </p:cNvSpPr>
            <p:nvPr/>
          </p:nvSpPr>
          <p:spPr bwMode="auto">
            <a:xfrm>
              <a:off x="3576" y="3234"/>
              <a:ext cx="36" cy="36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30"/>
                </a:cxn>
                <a:cxn ang="0">
                  <a:pos x="18" y="36"/>
                </a:cxn>
                <a:cxn ang="0">
                  <a:pos x="6" y="30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8" y="0"/>
                </a:cxn>
                <a:cxn ang="0">
                  <a:pos x="30" y="6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0" y="30"/>
                  </a:lnTo>
                  <a:lnTo>
                    <a:pt x="18" y="36"/>
                  </a:lnTo>
                  <a:lnTo>
                    <a:pt x="6" y="30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09" name="Line 113"/>
            <p:cNvSpPr>
              <a:spLocks noChangeShapeType="1"/>
            </p:cNvSpPr>
            <p:nvPr/>
          </p:nvSpPr>
          <p:spPr bwMode="auto">
            <a:xfrm>
              <a:off x="3570" y="3246"/>
              <a:ext cx="6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0" name="Line 114"/>
            <p:cNvSpPr>
              <a:spLocks noChangeShapeType="1"/>
            </p:cNvSpPr>
            <p:nvPr/>
          </p:nvSpPr>
          <p:spPr bwMode="auto">
            <a:xfrm flipV="1">
              <a:off x="3540" y="3222"/>
              <a:ext cx="30" cy="30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1" name="Line 115"/>
            <p:cNvSpPr>
              <a:spLocks noChangeShapeType="1"/>
            </p:cNvSpPr>
            <p:nvPr/>
          </p:nvSpPr>
          <p:spPr bwMode="auto">
            <a:xfrm flipV="1">
              <a:off x="3612" y="3222"/>
              <a:ext cx="30" cy="30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2" name="Line 116"/>
            <p:cNvSpPr>
              <a:spLocks noChangeShapeType="1"/>
            </p:cNvSpPr>
            <p:nvPr/>
          </p:nvSpPr>
          <p:spPr bwMode="auto">
            <a:xfrm>
              <a:off x="2568" y="3294"/>
              <a:ext cx="8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3" name="Freeform 117"/>
            <p:cNvSpPr>
              <a:spLocks/>
            </p:cNvSpPr>
            <p:nvPr/>
          </p:nvSpPr>
          <p:spPr bwMode="auto">
            <a:xfrm>
              <a:off x="2532" y="3252"/>
              <a:ext cx="78" cy="78"/>
            </a:xfrm>
            <a:custGeom>
              <a:avLst/>
              <a:gdLst/>
              <a:ahLst/>
              <a:cxnLst>
                <a:cxn ang="0">
                  <a:pos x="78" y="78"/>
                </a:cxn>
                <a:cxn ang="0">
                  <a:pos x="78" y="0"/>
                </a:cxn>
                <a:cxn ang="0">
                  <a:pos x="0" y="42"/>
                </a:cxn>
                <a:cxn ang="0">
                  <a:pos x="78" y="78"/>
                </a:cxn>
              </a:cxnLst>
              <a:rect l="0" t="0" r="r" b="b"/>
              <a:pathLst>
                <a:path w="78" h="78">
                  <a:moveTo>
                    <a:pt x="78" y="78"/>
                  </a:moveTo>
                  <a:lnTo>
                    <a:pt x="78" y="0"/>
                  </a:lnTo>
                  <a:lnTo>
                    <a:pt x="0" y="42"/>
                  </a:lnTo>
                  <a:lnTo>
                    <a:pt x="78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4" name="Freeform 118"/>
            <p:cNvSpPr>
              <a:spLocks/>
            </p:cNvSpPr>
            <p:nvPr/>
          </p:nvSpPr>
          <p:spPr bwMode="auto">
            <a:xfrm>
              <a:off x="2634" y="3294"/>
              <a:ext cx="1032" cy="1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1014" y="0"/>
                </a:cxn>
                <a:cxn ang="0">
                  <a:pos x="18" y="0"/>
                </a:cxn>
                <a:cxn ang="0">
                  <a:pos x="0" y="0"/>
                </a:cxn>
              </a:cxnLst>
              <a:rect l="0" t="0" r="r" b="b"/>
              <a:pathLst>
                <a:path w="1032">
                  <a:moveTo>
                    <a:pt x="1032" y="0"/>
                  </a:moveTo>
                  <a:lnTo>
                    <a:pt x="1014" y="0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5" name="Line 119"/>
            <p:cNvSpPr>
              <a:spLocks noChangeShapeType="1"/>
            </p:cNvSpPr>
            <p:nvPr/>
          </p:nvSpPr>
          <p:spPr bwMode="auto">
            <a:xfrm flipH="1">
              <a:off x="1890" y="3294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6" name="Line 120"/>
            <p:cNvSpPr>
              <a:spLocks noChangeShapeType="1"/>
            </p:cNvSpPr>
            <p:nvPr/>
          </p:nvSpPr>
          <p:spPr bwMode="auto">
            <a:xfrm flipH="1">
              <a:off x="1488" y="1974"/>
              <a:ext cx="8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7" name="Freeform 121"/>
            <p:cNvSpPr>
              <a:spLocks/>
            </p:cNvSpPr>
            <p:nvPr/>
          </p:nvSpPr>
          <p:spPr bwMode="auto">
            <a:xfrm>
              <a:off x="1530" y="1932"/>
              <a:ext cx="7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78" y="42"/>
                </a:cxn>
                <a:cxn ang="0">
                  <a:pos x="0" y="0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0" y="78"/>
                  </a:lnTo>
                  <a:lnTo>
                    <a:pt x="78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8" name="Freeform 122"/>
            <p:cNvSpPr>
              <a:spLocks/>
            </p:cNvSpPr>
            <p:nvPr/>
          </p:nvSpPr>
          <p:spPr bwMode="auto">
            <a:xfrm>
              <a:off x="1410" y="1974"/>
              <a:ext cx="498" cy="1320"/>
            </a:xfrm>
            <a:custGeom>
              <a:avLst/>
              <a:gdLst/>
              <a:ahLst/>
              <a:cxnLst>
                <a:cxn ang="0">
                  <a:pos x="498" y="1320"/>
                </a:cxn>
                <a:cxn ang="0">
                  <a:pos x="480" y="1320"/>
                </a:cxn>
                <a:cxn ang="0">
                  <a:pos x="0" y="1320"/>
                </a:cxn>
                <a:cxn ang="0">
                  <a:pos x="0" y="0"/>
                </a:cxn>
                <a:cxn ang="0">
                  <a:pos x="78" y="0"/>
                </a:cxn>
                <a:cxn ang="0">
                  <a:pos x="96" y="0"/>
                </a:cxn>
              </a:cxnLst>
              <a:rect l="0" t="0" r="r" b="b"/>
              <a:pathLst>
                <a:path w="498" h="1320">
                  <a:moveTo>
                    <a:pt x="498" y="1320"/>
                  </a:moveTo>
                  <a:lnTo>
                    <a:pt x="480" y="1320"/>
                  </a:lnTo>
                  <a:lnTo>
                    <a:pt x="0" y="1320"/>
                  </a:lnTo>
                  <a:lnTo>
                    <a:pt x="0" y="0"/>
                  </a:lnTo>
                  <a:lnTo>
                    <a:pt x="78" y="0"/>
                  </a:lnTo>
                  <a:lnTo>
                    <a:pt x="9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19" name="Line 123"/>
            <p:cNvSpPr>
              <a:spLocks noChangeShapeType="1"/>
            </p:cNvSpPr>
            <p:nvPr/>
          </p:nvSpPr>
          <p:spPr bwMode="auto">
            <a:xfrm>
              <a:off x="4212" y="193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0" name="Rectangle 124"/>
            <p:cNvSpPr>
              <a:spLocks noChangeArrowheads="1"/>
            </p:cNvSpPr>
            <p:nvPr/>
          </p:nvSpPr>
          <p:spPr bwMode="auto">
            <a:xfrm>
              <a:off x="4284" y="1926"/>
              <a:ext cx="12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1" name="Freeform 125"/>
            <p:cNvSpPr>
              <a:spLocks/>
            </p:cNvSpPr>
            <p:nvPr/>
          </p:nvSpPr>
          <p:spPr bwMode="auto">
            <a:xfrm>
              <a:off x="4284" y="1926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12" y="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6622" name="Picture 12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98" y="1896"/>
              <a:ext cx="78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6623" name="Line 127"/>
            <p:cNvSpPr>
              <a:spLocks noChangeShapeType="1"/>
            </p:cNvSpPr>
            <p:nvPr/>
          </p:nvSpPr>
          <p:spPr bwMode="auto">
            <a:xfrm>
              <a:off x="4116" y="1932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4" name="Line 128"/>
            <p:cNvSpPr>
              <a:spLocks noChangeShapeType="1"/>
            </p:cNvSpPr>
            <p:nvPr/>
          </p:nvSpPr>
          <p:spPr bwMode="auto">
            <a:xfrm>
              <a:off x="4290" y="1932"/>
              <a:ext cx="1" cy="67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5" name="Rectangle 129"/>
            <p:cNvSpPr>
              <a:spLocks noChangeArrowheads="1"/>
            </p:cNvSpPr>
            <p:nvPr/>
          </p:nvSpPr>
          <p:spPr bwMode="auto">
            <a:xfrm>
              <a:off x="4284" y="2604"/>
              <a:ext cx="12" cy="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6" name="Freeform 130"/>
            <p:cNvSpPr>
              <a:spLocks/>
            </p:cNvSpPr>
            <p:nvPr/>
          </p:nvSpPr>
          <p:spPr bwMode="auto">
            <a:xfrm>
              <a:off x="4284" y="2604"/>
              <a:ext cx="1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0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7" name="Rectangle 131"/>
            <p:cNvSpPr>
              <a:spLocks noChangeArrowheads="1"/>
            </p:cNvSpPr>
            <p:nvPr/>
          </p:nvSpPr>
          <p:spPr bwMode="auto">
            <a:xfrm>
              <a:off x="4284" y="1926"/>
              <a:ext cx="12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8" name="Freeform 132"/>
            <p:cNvSpPr>
              <a:spLocks/>
            </p:cNvSpPr>
            <p:nvPr/>
          </p:nvSpPr>
          <p:spPr bwMode="auto">
            <a:xfrm>
              <a:off x="4284" y="1926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12" y="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29" name="Line 133"/>
            <p:cNvSpPr>
              <a:spLocks noChangeShapeType="1"/>
            </p:cNvSpPr>
            <p:nvPr/>
          </p:nvSpPr>
          <p:spPr bwMode="auto">
            <a:xfrm>
              <a:off x="4212" y="2610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0" name="Rectangle 134"/>
            <p:cNvSpPr>
              <a:spLocks noChangeArrowheads="1"/>
            </p:cNvSpPr>
            <p:nvPr/>
          </p:nvSpPr>
          <p:spPr bwMode="auto">
            <a:xfrm>
              <a:off x="4284" y="2604"/>
              <a:ext cx="12" cy="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1" name="Freeform 135"/>
            <p:cNvSpPr>
              <a:spLocks/>
            </p:cNvSpPr>
            <p:nvPr/>
          </p:nvSpPr>
          <p:spPr bwMode="auto">
            <a:xfrm>
              <a:off x="4284" y="2604"/>
              <a:ext cx="1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0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6632" name="Picture 13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98" y="2580"/>
              <a:ext cx="78" cy="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6633" name="Line 137"/>
            <p:cNvSpPr>
              <a:spLocks noChangeShapeType="1"/>
            </p:cNvSpPr>
            <p:nvPr/>
          </p:nvSpPr>
          <p:spPr bwMode="auto">
            <a:xfrm>
              <a:off x="4116" y="2610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4" name="Line 138"/>
            <p:cNvSpPr>
              <a:spLocks noChangeShapeType="1"/>
            </p:cNvSpPr>
            <p:nvPr/>
          </p:nvSpPr>
          <p:spPr bwMode="auto">
            <a:xfrm>
              <a:off x="4290" y="2610"/>
              <a:ext cx="1" cy="16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5" name="Rectangle 139"/>
            <p:cNvSpPr>
              <a:spLocks noChangeArrowheads="1"/>
            </p:cNvSpPr>
            <p:nvPr/>
          </p:nvSpPr>
          <p:spPr bwMode="auto">
            <a:xfrm>
              <a:off x="4284" y="2766"/>
              <a:ext cx="12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6" name="Freeform 140"/>
            <p:cNvSpPr>
              <a:spLocks/>
            </p:cNvSpPr>
            <p:nvPr/>
          </p:nvSpPr>
          <p:spPr bwMode="auto">
            <a:xfrm>
              <a:off x="4284" y="2766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12" y="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7" name="Rectangle 141"/>
            <p:cNvSpPr>
              <a:spLocks noChangeArrowheads="1"/>
            </p:cNvSpPr>
            <p:nvPr/>
          </p:nvSpPr>
          <p:spPr bwMode="auto">
            <a:xfrm>
              <a:off x="4284" y="2604"/>
              <a:ext cx="12" cy="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8" name="Freeform 142"/>
            <p:cNvSpPr>
              <a:spLocks/>
            </p:cNvSpPr>
            <p:nvPr/>
          </p:nvSpPr>
          <p:spPr bwMode="auto">
            <a:xfrm>
              <a:off x="4284" y="2604"/>
              <a:ext cx="12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8"/>
                </a:cxn>
                <a:cxn ang="0">
                  <a:pos x="0" y="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0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39" name="Line 143"/>
            <p:cNvSpPr>
              <a:spLocks noChangeShapeType="1"/>
            </p:cNvSpPr>
            <p:nvPr/>
          </p:nvSpPr>
          <p:spPr bwMode="auto">
            <a:xfrm>
              <a:off x="4290" y="2772"/>
              <a:ext cx="3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40" name="Rectangle 144"/>
            <p:cNvSpPr>
              <a:spLocks noChangeArrowheads="1"/>
            </p:cNvSpPr>
            <p:nvPr/>
          </p:nvSpPr>
          <p:spPr bwMode="auto">
            <a:xfrm>
              <a:off x="4284" y="2766"/>
              <a:ext cx="12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6641" name="Picture 14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698" y="2742"/>
              <a:ext cx="78" cy="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6642" name="Line 146"/>
            <p:cNvSpPr>
              <a:spLocks noChangeShapeType="1"/>
            </p:cNvSpPr>
            <p:nvPr/>
          </p:nvSpPr>
          <p:spPr bwMode="auto">
            <a:xfrm flipH="1">
              <a:off x="4650" y="2772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43" name="Freeform 147"/>
            <p:cNvSpPr>
              <a:spLocks/>
            </p:cNvSpPr>
            <p:nvPr/>
          </p:nvSpPr>
          <p:spPr bwMode="auto">
            <a:xfrm>
              <a:off x="4212" y="2772"/>
              <a:ext cx="78" cy="522"/>
            </a:xfrm>
            <a:custGeom>
              <a:avLst/>
              <a:gdLst/>
              <a:ahLst/>
              <a:cxnLst>
                <a:cxn ang="0">
                  <a:pos x="0" y="522"/>
                </a:cxn>
                <a:cxn ang="0">
                  <a:pos x="78" y="522"/>
                </a:cxn>
                <a:cxn ang="0">
                  <a:pos x="78" y="0"/>
                </a:cxn>
              </a:cxnLst>
              <a:rect l="0" t="0" r="r" b="b"/>
              <a:pathLst>
                <a:path w="78" h="522">
                  <a:moveTo>
                    <a:pt x="0" y="522"/>
                  </a:moveTo>
                  <a:lnTo>
                    <a:pt x="78" y="522"/>
                  </a:lnTo>
                  <a:lnTo>
                    <a:pt x="7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44" name="Rectangle 148"/>
            <p:cNvSpPr>
              <a:spLocks noChangeArrowheads="1"/>
            </p:cNvSpPr>
            <p:nvPr/>
          </p:nvSpPr>
          <p:spPr bwMode="auto">
            <a:xfrm>
              <a:off x="4284" y="2766"/>
              <a:ext cx="12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45" name="Freeform 149"/>
            <p:cNvSpPr>
              <a:spLocks/>
            </p:cNvSpPr>
            <p:nvPr/>
          </p:nvSpPr>
          <p:spPr bwMode="auto">
            <a:xfrm>
              <a:off x="4284" y="2766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12" y="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6646" name="Picture 15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98" y="3258"/>
              <a:ext cx="78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6647" name="Line 151"/>
            <p:cNvSpPr>
              <a:spLocks noChangeShapeType="1"/>
            </p:cNvSpPr>
            <p:nvPr/>
          </p:nvSpPr>
          <p:spPr bwMode="auto">
            <a:xfrm>
              <a:off x="4116" y="3294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48" name="Freeform 152"/>
            <p:cNvSpPr>
              <a:spLocks/>
            </p:cNvSpPr>
            <p:nvPr/>
          </p:nvSpPr>
          <p:spPr bwMode="auto">
            <a:xfrm>
              <a:off x="4290" y="1932"/>
              <a:ext cx="40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402" y="0"/>
                </a:cxn>
              </a:cxnLst>
              <a:rect l="0" t="0" r="r" b="b"/>
              <a:pathLst>
                <a:path w="402">
                  <a:moveTo>
                    <a:pt x="0" y="0"/>
                  </a:moveTo>
                  <a:lnTo>
                    <a:pt x="240" y="0"/>
                  </a:lnTo>
                  <a:lnTo>
                    <a:pt x="40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49" name="Rectangle 153"/>
            <p:cNvSpPr>
              <a:spLocks noChangeArrowheads="1"/>
            </p:cNvSpPr>
            <p:nvPr/>
          </p:nvSpPr>
          <p:spPr bwMode="auto">
            <a:xfrm>
              <a:off x="4284" y="1926"/>
              <a:ext cx="12" cy="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50" name="Freeform 154"/>
            <p:cNvSpPr>
              <a:spLocks/>
            </p:cNvSpPr>
            <p:nvPr/>
          </p:nvSpPr>
          <p:spPr bwMode="auto">
            <a:xfrm>
              <a:off x="4284" y="1926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12" y="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51" name="Freeform 155"/>
            <p:cNvSpPr>
              <a:spLocks/>
            </p:cNvSpPr>
            <p:nvPr/>
          </p:nvSpPr>
          <p:spPr bwMode="auto">
            <a:xfrm>
              <a:off x="4746" y="1902"/>
              <a:ext cx="66" cy="60"/>
            </a:xfrm>
            <a:custGeom>
              <a:avLst/>
              <a:gdLst/>
              <a:ahLst/>
              <a:cxnLst>
                <a:cxn ang="0">
                  <a:pos x="66" y="30"/>
                </a:cxn>
                <a:cxn ang="0">
                  <a:pos x="60" y="42"/>
                </a:cxn>
                <a:cxn ang="0">
                  <a:pos x="54" y="54"/>
                </a:cxn>
                <a:cxn ang="0">
                  <a:pos x="42" y="60"/>
                </a:cxn>
                <a:cxn ang="0">
                  <a:pos x="30" y="60"/>
                </a:cxn>
                <a:cxn ang="0">
                  <a:pos x="18" y="60"/>
                </a:cxn>
                <a:cxn ang="0">
                  <a:pos x="6" y="54"/>
                </a:cxn>
                <a:cxn ang="0">
                  <a:pos x="0" y="42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8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4" y="6"/>
                </a:cxn>
                <a:cxn ang="0">
                  <a:pos x="60" y="18"/>
                </a:cxn>
                <a:cxn ang="0">
                  <a:pos x="66" y="30"/>
                </a:cxn>
              </a:cxnLst>
              <a:rect l="0" t="0" r="r" b="b"/>
              <a:pathLst>
                <a:path w="66" h="60">
                  <a:moveTo>
                    <a:pt x="66" y="30"/>
                  </a:moveTo>
                  <a:lnTo>
                    <a:pt x="60" y="42"/>
                  </a:lnTo>
                  <a:lnTo>
                    <a:pt x="54" y="54"/>
                  </a:lnTo>
                  <a:lnTo>
                    <a:pt x="42" y="60"/>
                  </a:lnTo>
                  <a:lnTo>
                    <a:pt x="30" y="60"/>
                  </a:lnTo>
                  <a:lnTo>
                    <a:pt x="18" y="60"/>
                  </a:lnTo>
                  <a:lnTo>
                    <a:pt x="6" y="54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6"/>
                  </a:lnTo>
                  <a:lnTo>
                    <a:pt x="60" y="18"/>
                  </a:lnTo>
                  <a:lnTo>
                    <a:pt x="66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52" name="Line 156"/>
            <p:cNvSpPr>
              <a:spLocks noChangeShapeType="1"/>
            </p:cNvSpPr>
            <p:nvPr/>
          </p:nvSpPr>
          <p:spPr bwMode="auto">
            <a:xfrm flipH="1">
              <a:off x="4692" y="1932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8" name="Rectangular Callout 317"/>
          <p:cNvSpPr/>
          <p:nvPr/>
        </p:nvSpPr>
        <p:spPr>
          <a:xfrm>
            <a:off x="228600" y="5715000"/>
            <a:ext cx="1981200" cy="685800"/>
          </a:xfrm>
          <a:prstGeom prst="wedgeRectCallout">
            <a:avLst>
              <a:gd name="adj1" fmla="val 44145"/>
              <a:gd name="adj2" fmla="val -8902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Generator speed (RPM)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19" name="Rectangular Callout 318"/>
          <p:cNvSpPr/>
          <p:nvPr/>
        </p:nvSpPr>
        <p:spPr>
          <a:xfrm>
            <a:off x="2438400" y="3657600"/>
            <a:ext cx="1981200" cy="1295400"/>
          </a:xfrm>
          <a:prstGeom prst="wedgeRectCallout">
            <a:avLst>
              <a:gd name="adj1" fmla="val -21985"/>
              <a:gd name="adj2" fmla="val -9406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Signal goes from  0 to 1 as speed goes from 0 to 3000 RPM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Generator Model 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indent="395288" algn="l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Load </a:t>
            </a:r>
            <a:r>
              <a:rPr lang="en-US" sz="2800" dirty="0" smtClean="0">
                <a:solidFill>
                  <a:schemeClr val="bg1"/>
                </a:solidFill>
              </a:rPr>
              <a:t>torque </a:t>
            </a:r>
            <a:r>
              <a:rPr lang="en-US" sz="2800" dirty="0" smtClean="0">
                <a:solidFill>
                  <a:schemeClr val="bg1"/>
                </a:solidFill>
              </a:rPr>
              <a:t>changed </a:t>
            </a:r>
            <a:r>
              <a:rPr lang="en-US" sz="2800" dirty="0" smtClean="0">
                <a:solidFill>
                  <a:schemeClr val="bg1"/>
                </a:solidFill>
              </a:rPr>
              <a:t>linearly with speed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1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8675" y="2247900"/>
            <a:ext cx="48355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improved generator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6388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</a:t>
            </a:r>
            <a:r>
              <a:rPr lang="en-US" sz="2800" dirty="0" smtClean="0">
                <a:solidFill>
                  <a:schemeClr val="bg1"/>
                </a:solidFill>
              </a:rPr>
              <a:t>max load was equivalent to all of the light bulbs being turned on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generator produces a voltage that is proportional to the generator speed.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This voltage is applied to the light bulbs, and the bulbs draw current proportional to the voltage applied across them (Ohm’s Law)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supply the current, the generator produces a torque that opposes its direction of motion.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improved generator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grpSp>
        <p:nvGrpSpPr>
          <p:cNvPr id="108548" name="Group 4"/>
          <p:cNvGrpSpPr>
            <a:grpSpLocks noChangeAspect="1"/>
          </p:cNvGrpSpPr>
          <p:nvPr/>
        </p:nvGrpSpPr>
        <p:grpSpPr bwMode="auto">
          <a:xfrm>
            <a:off x="-76200" y="2794000"/>
            <a:ext cx="9258300" cy="3302000"/>
            <a:chOff x="0" y="1376"/>
            <a:chExt cx="5832" cy="2080"/>
          </a:xfrm>
          <a:solidFill>
            <a:srgbClr val="FFFFFF">
              <a:alpha val="0"/>
            </a:srgbClr>
          </a:solidFill>
        </p:grpSpPr>
        <p:sp>
          <p:nvSpPr>
            <p:cNvPr id="10854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1376"/>
              <a:ext cx="5760" cy="20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auto">
            <a:xfrm>
              <a:off x="5284" y="1758"/>
              <a:ext cx="255" cy="138"/>
            </a:xfrm>
            <a:custGeom>
              <a:avLst/>
              <a:gdLst/>
              <a:ahLst/>
              <a:cxnLst>
                <a:cxn ang="0">
                  <a:pos x="194" y="138"/>
                </a:cxn>
                <a:cxn ang="0">
                  <a:pos x="61" y="138"/>
                </a:cxn>
                <a:cxn ang="0">
                  <a:pos x="0" y="72"/>
                </a:cxn>
                <a:cxn ang="0">
                  <a:pos x="61" y="0"/>
                </a:cxn>
                <a:cxn ang="0">
                  <a:pos x="194" y="0"/>
                </a:cxn>
                <a:cxn ang="0">
                  <a:pos x="255" y="72"/>
                </a:cxn>
                <a:cxn ang="0">
                  <a:pos x="194" y="138"/>
                </a:cxn>
              </a:cxnLst>
              <a:rect l="0" t="0" r="r" b="b"/>
              <a:pathLst>
                <a:path w="255" h="138">
                  <a:moveTo>
                    <a:pt x="194" y="138"/>
                  </a:moveTo>
                  <a:lnTo>
                    <a:pt x="61" y="138"/>
                  </a:lnTo>
                  <a:lnTo>
                    <a:pt x="0" y="72"/>
                  </a:lnTo>
                  <a:lnTo>
                    <a:pt x="61" y="0"/>
                  </a:lnTo>
                  <a:lnTo>
                    <a:pt x="194" y="0"/>
                  </a:lnTo>
                  <a:lnTo>
                    <a:pt x="255" y="72"/>
                  </a:lnTo>
                  <a:lnTo>
                    <a:pt x="19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3" name="Freeform 9"/>
            <p:cNvSpPr>
              <a:spLocks/>
            </p:cNvSpPr>
            <p:nvPr/>
          </p:nvSpPr>
          <p:spPr bwMode="auto">
            <a:xfrm>
              <a:off x="5284" y="1758"/>
              <a:ext cx="255" cy="138"/>
            </a:xfrm>
            <a:custGeom>
              <a:avLst/>
              <a:gdLst/>
              <a:ahLst/>
              <a:cxnLst>
                <a:cxn ang="0">
                  <a:pos x="194" y="138"/>
                </a:cxn>
                <a:cxn ang="0">
                  <a:pos x="61" y="138"/>
                </a:cxn>
                <a:cxn ang="0">
                  <a:pos x="0" y="72"/>
                </a:cxn>
                <a:cxn ang="0">
                  <a:pos x="61" y="0"/>
                </a:cxn>
                <a:cxn ang="0">
                  <a:pos x="194" y="0"/>
                </a:cxn>
                <a:cxn ang="0">
                  <a:pos x="255" y="72"/>
                </a:cxn>
                <a:cxn ang="0">
                  <a:pos x="194" y="138"/>
                </a:cxn>
              </a:cxnLst>
              <a:rect l="0" t="0" r="r" b="b"/>
              <a:pathLst>
                <a:path w="255" h="138">
                  <a:moveTo>
                    <a:pt x="194" y="138"/>
                  </a:moveTo>
                  <a:lnTo>
                    <a:pt x="61" y="138"/>
                  </a:lnTo>
                  <a:lnTo>
                    <a:pt x="0" y="72"/>
                  </a:lnTo>
                  <a:lnTo>
                    <a:pt x="61" y="0"/>
                  </a:lnTo>
                  <a:lnTo>
                    <a:pt x="194" y="0"/>
                  </a:lnTo>
                  <a:lnTo>
                    <a:pt x="255" y="72"/>
                  </a:lnTo>
                  <a:lnTo>
                    <a:pt x="194" y="138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5140" y="1929"/>
              <a:ext cx="56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5633" y="1929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5389" y="1791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57" name="Freeform 13"/>
            <p:cNvSpPr>
              <a:spLocks/>
            </p:cNvSpPr>
            <p:nvPr/>
          </p:nvSpPr>
          <p:spPr bwMode="auto">
            <a:xfrm>
              <a:off x="2412" y="2886"/>
              <a:ext cx="548" cy="398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548" y="0"/>
                </a:cxn>
                <a:cxn ang="0">
                  <a:pos x="548" y="398"/>
                </a:cxn>
                <a:cxn ang="0">
                  <a:pos x="0" y="199"/>
                </a:cxn>
                <a:cxn ang="0">
                  <a:pos x="0" y="199"/>
                </a:cxn>
              </a:cxnLst>
              <a:rect l="0" t="0" r="r" b="b"/>
              <a:pathLst>
                <a:path w="548" h="398">
                  <a:moveTo>
                    <a:pt x="0" y="199"/>
                  </a:moveTo>
                  <a:lnTo>
                    <a:pt x="548" y="0"/>
                  </a:lnTo>
                  <a:lnTo>
                    <a:pt x="548" y="398"/>
                  </a:lnTo>
                  <a:lnTo>
                    <a:pt x="0" y="199"/>
                  </a:lnTo>
                  <a:lnTo>
                    <a:pt x="0" y="1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8" name="Freeform 14"/>
            <p:cNvSpPr>
              <a:spLocks/>
            </p:cNvSpPr>
            <p:nvPr/>
          </p:nvSpPr>
          <p:spPr bwMode="auto">
            <a:xfrm>
              <a:off x="2412" y="2886"/>
              <a:ext cx="548" cy="398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548" y="0"/>
                </a:cxn>
                <a:cxn ang="0">
                  <a:pos x="548" y="398"/>
                </a:cxn>
                <a:cxn ang="0">
                  <a:pos x="0" y="199"/>
                </a:cxn>
              </a:cxnLst>
              <a:rect l="0" t="0" r="r" b="b"/>
              <a:pathLst>
                <a:path w="548" h="398">
                  <a:moveTo>
                    <a:pt x="0" y="199"/>
                  </a:moveTo>
                  <a:lnTo>
                    <a:pt x="548" y="0"/>
                  </a:lnTo>
                  <a:lnTo>
                    <a:pt x="548" y="398"/>
                  </a:lnTo>
                  <a:lnTo>
                    <a:pt x="0" y="199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59" name="Rectangle 15"/>
            <p:cNvSpPr>
              <a:spLocks noChangeArrowheads="1"/>
            </p:cNvSpPr>
            <p:nvPr/>
          </p:nvSpPr>
          <p:spPr bwMode="auto">
            <a:xfrm>
              <a:off x="2484" y="3306"/>
              <a:ext cx="172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rad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0" name="Rectangle 16"/>
            <p:cNvSpPr>
              <a:spLocks noChangeArrowheads="1"/>
            </p:cNvSpPr>
            <p:nvPr/>
          </p:nvSpPr>
          <p:spPr bwMode="auto">
            <a:xfrm>
              <a:off x="2617" y="3306"/>
              <a:ext cx="66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1" name="Rectangle 17"/>
            <p:cNvSpPr>
              <a:spLocks noChangeArrowheads="1"/>
            </p:cNvSpPr>
            <p:nvPr/>
          </p:nvSpPr>
          <p:spPr bwMode="auto">
            <a:xfrm>
              <a:off x="2639" y="3306"/>
              <a:ext cx="24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2" name="Rectangle 18"/>
            <p:cNvSpPr>
              <a:spLocks noChangeArrowheads="1"/>
            </p:cNvSpPr>
            <p:nvPr/>
          </p:nvSpPr>
          <p:spPr bwMode="auto">
            <a:xfrm>
              <a:off x="2833" y="3306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3" name="Rectangle 19"/>
            <p:cNvSpPr>
              <a:spLocks noChangeArrowheads="1"/>
            </p:cNvSpPr>
            <p:nvPr/>
          </p:nvSpPr>
          <p:spPr bwMode="auto">
            <a:xfrm>
              <a:off x="2606" y="3046"/>
              <a:ext cx="14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4" name="Rectangle 20"/>
            <p:cNvSpPr>
              <a:spLocks noChangeArrowheads="1"/>
            </p:cNvSpPr>
            <p:nvPr/>
          </p:nvSpPr>
          <p:spPr bwMode="auto">
            <a:xfrm>
              <a:off x="2711" y="3046"/>
              <a:ext cx="66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5" name="Rectangle 21"/>
            <p:cNvSpPr>
              <a:spLocks noChangeArrowheads="1"/>
            </p:cNvSpPr>
            <p:nvPr/>
          </p:nvSpPr>
          <p:spPr bwMode="auto">
            <a:xfrm>
              <a:off x="2733" y="3046"/>
              <a:ext cx="24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6" name="Freeform 22"/>
            <p:cNvSpPr>
              <a:spLocks/>
            </p:cNvSpPr>
            <p:nvPr/>
          </p:nvSpPr>
          <p:spPr bwMode="auto">
            <a:xfrm>
              <a:off x="3148" y="2886"/>
              <a:ext cx="554" cy="398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554" y="0"/>
                </a:cxn>
                <a:cxn ang="0">
                  <a:pos x="554" y="398"/>
                </a:cxn>
                <a:cxn ang="0">
                  <a:pos x="0" y="199"/>
                </a:cxn>
                <a:cxn ang="0">
                  <a:pos x="0" y="199"/>
                </a:cxn>
              </a:cxnLst>
              <a:rect l="0" t="0" r="r" b="b"/>
              <a:pathLst>
                <a:path w="554" h="398">
                  <a:moveTo>
                    <a:pt x="0" y="199"/>
                  </a:moveTo>
                  <a:lnTo>
                    <a:pt x="554" y="0"/>
                  </a:lnTo>
                  <a:lnTo>
                    <a:pt x="554" y="398"/>
                  </a:lnTo>
                  <a:lnTo>
                    <a:pt x="0" y="199"/>
                  </a:lnTo>
                  <a:lnTo>
                    <a:pt x="0" y="19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67" name="Freeform 23"/>
            <p:cNvSpPr>
              <a:spLocks/>
            </p:cNvSpPr>
            <p:nvPr/>
          </p:nvSpPr>
          <p:spPr bwMode="auto">
            <a:xfrm>
              <a:off x="3148" y="2886"/>
              <a:ext cx="554" cy="398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554" y="0"/>
                </a:cxn>
                <a:cxn ang="0">
                  <a:pos x="554" y="398"/>
                </a:cxn>
                <a:cxn ang="0">
                  <a:pos x="0" y="199"/>
                </a:cxn>
              </a:cxnLst>
              <a:rect l="0" t="0" r="r" b="b"/>
              <a:pathLst>
                <a:path w="554" h="398">
                  <a:moveTo>
                    <a:pt x="0" y="199"/>
                  </a:moveTo>
                  <a:lnTo>
                    <a:pt x="554" y="0"/>
                  </a:lnTo>
                  <a:lnTo>
                    <a:pt x="554" y="398"/>
                  </a:lnTo>
                  <a:lnTo>
                    <a:pt x="0" y="199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68" name="Rectangle 24"/>
            <p:cNvSpPr>
              <a:spLocks noChangeArrowheads="1"/>
            </p:cNvSpPr>
            <p:nvPr/>
          </p:nvSpPr>
          <p:spPr bwMode="auto">
            <a:xfrm>
              <a:off x="3248" y="3306"/>
              <a:ext cx="172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rad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69" name="Rectangle 25"/>
            <p:cNvSpPr>
              <a:spLocks noChangeArrowheads="1"/>
            </p:cNvSpPr>
            <p:nvPr/>
          </p:nvSpPr>
          <p:spPr bwMode="auto">
            <a:xfrm>
              <a:off x="3381" y="3306"/>
              <a:ext cx="66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3403" y="3306"/>
              <a:ext cx="24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1" name="Rectangle 27"/>
            <p:cNvSpPr>
              <a:spLocks noChangeArrowheads="1"/>
            </p:cNvSpPr>
            <p:nvPr/>
          </p:nvSpPr>
          <p:spPr bwMode="auto">
            <a:xfrm>
              <a:off x="3336" y="3046"/>
              <a:ext cx="14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2" name="Rectangle 28"/>
            <p:cNvSpPr>
              <a:spLocks noChangeArrowheads="1"/>
            </p:cNvSpPr>
            <p:nvPr/>
          </p:nvSpPr>
          <p:spPr bwMode="auto">
            <a:xfrm>
              <a:off x="3436" y="3046"/>
              <a:ext cx="9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3491" y="3046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4" name="Rectangle 30"/>
            <p:cNvSpPr>
              <a:spLocks noChangeArrowheads="1"/>
            </p:cNvSpPr>
            <p:nvPr/>
          </p:nvSpPr>
          <p:spPr bwMode="auto">
            <a:xfrm>
              <a:off x="3541" y="3046"/>
              <a:ext cx="77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5" name="Rectangle 31"/>
            <p:cNvSpPr>
              <a:spLocks noChangeArrowheads="1"/>
            </p:cNvSpPr>
            <p:nvPr/>
          </p:nvSpPr>
          <p:spPr bwMode="auto">
            <a:xfrm>
              <a:off x="3580" y="3046"/>
              <a:ext cx="111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6" name="Rectangle 32"/>
            <p:cNvSpPr>
              <a:spLocks noChangeArrowheads="1"/>
            </p:cNvSpPr>
            <p:nvPr/>
          </p:nvSpPr>
          <p:spPr bwMode="auto">
            <a:xfrm>
              <a:off x="3652" y="3046"/>
              <a:ext cx="72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7" name="Rectangle 33"/>
            <p:cNvSpPr>
              <a:spLocks noChangeArrowheads="1"/>
            </p:cNvSpPr>
            <p:nvPr/>
          </p:nvSpPr>
          <p:spPr bwMode="auto">
            <a:xfrm>
              <a:off x="4255" y="1647"/>
              <a:ext cx="365" cy="3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78" name="Rectangle 34"/>
            <p:cNvSpPr>
              <a:spLocks noChangeArrowheads="1"/>
            </p:cNvSpPr>
            <p:nvPr/>
          </p:nvSpPr>
          <p:spPr bwMode="auto">
            <a:xfrm>
              <a:off x="4106" y="2040"/>
              <a:ext cx="708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Actuator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79" name="Rectangle 35"/>
            <p:cNvSpPr>
              <a:spLocks noChangeArrowheads="1"/>
            </p:cNvSpPr>
            <p:nvPr/>
          </p:nvSpPr>
          <p:spPr bwMode="auto">
            <a:xfrm>
              <a:off x="4720" y="2040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8580" name="Picture 3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7" y="1719"/>
              <a:ext cx="238" cy="2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8581" name="Rectangle 37"/>
            <p:cNvSpPr>
              <a:spLocks noChangeArrowheads="1"/>
            </p:cNvSpPr>
            <p:nvPr/>
          </p:nvSpPr>
          <p:spPr bwMode="auto">
            <a:xfrm>
              <a:off x="4277" y="1785"/>
              <a:ext cx="9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82" name="Freeform 38"/>
            <p:cNvSpPr>
              <a:spLocks/>
            </p:cNvSpPr>
            <p:nvPr/>
          </p:nvSpPr>
          <p:spPr bwMode="auto">
            <a:xfrm>
              <a:off x="4255" y="1647"/>
              <a:ext cx="365" cy="3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5" y="0"/>
                </a:cxn>
                <a:cxn ang="0">
                  <a:pos x="365" y="371"/>
                </a:cxn>
                <a:cxn ang="0">
                  <a:pos x="0" y="37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5" h="371">
                  <a:moveTo>
                    <a:pt x="0" y="0"/>
                  </a:moveTo>
                  <a:lnTo>
                    <a:pt x="365" y="0"/>
                  </a:lnTo>
                  <a:lnTo>
                    <a:pt x="365" y="371"/>
                  </a:lnTo>
                  <a:lnTo>
                    <a:pt x="0" y="37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83" name="Freeform 39"/>
            <p:cNvSpPr>
              <a:spLocks/>
            </p:cNvSpPr>
            <p:nvPr/>
          </p:nvSpPr>
          <p:spPr bwMode="auto">
            <a:xfrm>
              <a:off x="3513" y="1630"/>
              <a:ext cx="410" cy="3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" y="200"/>
                </a:cxn>
                <a:cxn ang="0">
                  <a:pos x="410" y="200"/>
                </a:cxn>
                <a:cxn ang="0">
                  <a:pos x="0" y="399"/>
                </a:cxn>
                <a:cxn ang="0">
                  <a:pos x="0" y="0"/>
                </a:cxn>
              </a:cxnLst>
              <a:rect l="0" t="0" r="r" b="b"/>
              <a:pathLst>
                <a:path w="410" h="399">
                  <a:moveTo>
                    <a:pt x="0" y="0"/>
                  </a:moveTo>
                  <a:lnTo>
                    <a:pt x="410" y="200"/>
                  </a:lnTo>
                  <a:lnTo>
                    <a:pt x="410" y="200"/>
                  </a:lnTo>
                  <a:lnTo>
                    <a:pt x="0" y="39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84" name="Freeform 40"/>
            <p:cNvSpPr>
              <a:spLocks/>
            </p:cNvSpPr>
            <p:nvPr/>
          </p:nvSpPr>
          <p:spPr bwMode="auto">
            <a:xfrm>
              <a:off x="3513" y="1630"/>
              <a:ext cx="410" cy="3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0" y="200"/>
                </a:cxn>
                <a:cxn ang="0">
                  <a:pos x="0" y="399"/>
                </a:cxn>
                <a:cxn ang="0">
                  <a:pos x="0" y="0"/>
                </a:cxn>
              </a:cxnLst>
              <a:rect l="0" t="0" r="r" b="b"/>
              <a:pathLst>
                <a:path w="410" h="399">
                  <a:moveTo>
                    <a:pt x="0" y="0"/>
                  </a:moveTo>
                  <a:lnTo>
                    <a:pt x="410" y="200"/>
                  </a:lnTo>
                  <a:lnTo>
                    <a:pt x="0" y="399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85" name="Rectangle 41"/>
            <p:cNvSpPr>
              <a:spLocks noChangeArrowheads="1"/>
            </p:cNvSpPr>
            <p:nvPr/>
          </p:nvSpPr>
          <p:spPr bwMode="auto">
            <a:xfrm>
              <a:off x="3580" y="2056"/>
              <a:ext cx="332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86" name="Rectangle 42"/>
            <p:cNvSpPr>
              <a:spLocks noChangeArrowheads="1"/>
            </p:cNvSpPr>
            <p:nvPr/>
          </p:nvSpPr>
          <p:spPr bwMode="auto">
            <a:xfrm>
              <a:off x="3530" y="2167"/>
              <a:ext cx="421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constant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87" name="Rectangle 43"/>
            <p:cNvSpPr>
              <a:spLocks noChangeArrowheads="1"/>
            </p:cNvSpPr>
            <p:nvPr/>
          </p:nvSpPr>
          <p:spPr bwMode="auto">
            <a:xfrm>
              <a:off x="3547" y="1796"/>
              <a:ext cx="9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88" name="Rectangle 44"/>
            <p:cNvSpPr>
              <a:spLocks noChangeArrowheads="1"/>
            </p:cNvSpPr>
            <p:nvPr/>
          </p:nvSpPr>
          <p:spPr bwMode="auto">
            <a:xfrm>
              <a:off x="3596" y="1796"/>
              <a:ext cx="194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167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89" name="Rectangle 45"/>
            <p:cNvSpPr>
              <a:spLocks noChangeArrowheads="1"/>
            </p:cNvSpPr>
            <p:nvPr/>
          </p:nvSpPr>
          <p:spPr bwMode="auto">
            <a:xfrm>
              <a:off x="935" y="1940"/>
              <a:ext cx="221" cy="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0" name="Rectangle 46"/>
            <p:cNvSpPr>
              <a:spLocks noChangeArrowheads="1"/>
            </p:cNvSpPr>
            <p:nvPr/>
          </p:nvSpPr>
          <p:spPr bwMode="auto">
            <a:xfrm>
              <a:off x="813" y="2189"/>
              <a:ext cx="465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91" name="Rectangle 47"/>
            <p:cNvSpPr>
              <a:spLocks noChangeArrowheads="1"/>
            </p:cNvSpPr>
            <p:nvPr/>
          </p:nvSpPr>
          <p:spPr bwMode="auto">
            <a:xfrm>
              <a:off x="1228" y="2189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592" name="Line 48"/>
            <p:cNvSpPr>
              <a:spLocks noChangeShapeType="1"/>
            </p:cNvSpPr>
            <p:nvPr/>
          </p:nvSpPr>
          <p:spPr bwMode="auto">
            <a:xfrm>
              <a:off x="941" y="2056"/>
              <a:ext cx="20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3" name="Line 49"/>
            <p:cNvSpPr>
              <a:spLocks noChangeShapeType="1"/>
            </p:cNvSpPr>
            <p:nvPr/>
          </p:nvSpPr>
          <p:spPr bwMode="auto">
            <a:xfrm flipV="1">
              <a:off x="1046" y="1951"/>
              <a:ext cx="1" cy="20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4" name="Line 50"/>
            <p:cNvSpPr>
              <a:spLocks noChangeShapeType="1"/>
            </p:cNvSpPr>
            <p:nvPr/>
          </p:nvSpPr>
          <p:spPr bwMode="auto">
            <a:xfrm>
              <a:off x="946" y="2112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5" name="Line 51"/>
            <p:cNvSpPr>
              <a:spLocks noChangeShapeType="1"/>
            </p:cNvSpPr>
            <p:nvPr/>
          </p:nvSpPr>
          <p:spPr bwMode="auto">
            <a:xfrm flipV="1">
              <a:off x="985" y="1996"/>
              <a:ext cx="116" cy="11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6" name="Line 52"/>
            <p:cNvSpPr>
              <a:spLocks noChangeShapeType="1"/>
            </p:cNvSpPr>
            <p:nvPr/>
          </p:nvSpPr>
          <p:spPr bwMode="auto">
            <a:xfrm>
              <a:off x="1101" y="1996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7" name="Freeform 53"/>
            <p:cNvSpPr>
              <a:spLocks/>
            </p:cNvSpPr>
            <p:nvPr/>
          </p:nvSpPr>
          <p:spPr bwMode="auto">
            <a:xfrm>
              <a:off x="935" y="1940"/>
              <a:ext cx="221" cy="2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" y="0"/>
                </a:cxn>
                <a:cxn ang="0">
                  <a:pos x="221" y="221"/>
                </a:cxn>
                <a:cxn ang="0">
                  <a:pos x="0" y="2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1" h="221">
                  <a:moveTo>
                    <a:pt x="0" y="0"/>
                  </a:moveTo>
                  <a:lnTo>
                    <a:pt x="221" y="0"/>
                  </a:lnTo>
                  <a:lnTo>
                    <a:pt x="221" y="221"/>
                  </a:lnTo>
                  <a:lnTo>
                    <a:pt x="0" y="22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8" name="Rectangle 54"/>
            <p:cNvSpPr>
              <a:spLocks noChangeArrowheads="1"/>
            </p:cNvSpPr>
            <p:nvPr/>
          </p:nvSpPr>
          <p:spPr bwMode="auto">
            <a:xfrm>
              <a:off x="1416" y="1940"/>
              <a:ext cx="222" cy="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9" name="Rectangle 55"/>
            <p:cNvSpPr>
              <a:spLocks noChangeArrowheads="1"/>
            </p:cNvSpPr>
            <p:nvPr/>
          </p:nvSpPr>
          <p:spPr bwMode="auto">
            <a:xfrm>
              <a:off x="1328" y="2189"/>
              <a:ext cx="437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Rounding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00" name="Rectangle 56"/>
            <p:cNvSpPr>
              <a:spLocks noChangeArrowheads="1"/>
            </p:cNvSpPr>
            <p:nvPr/>
          </p:nvSpPr>
          <p:spPr bwMode="auto">
            <a:xfrm>
              <a:off x="1350" y="2300"/>
              <a:ext cx="398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Function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01" name="Rectangle 57"/>
            <p:cNvSpPr>
              <a:spLocks noChangeArrowheads="1"/>
            </p:cNvSpPr>
            <p:nvPr/>
          </p:nvSpPr>
          <p:spPr bwMode="auto">
            <a:xfrm>
              <a:off x="1439" y="2018"/>
              <a:ext cx="221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floor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02" name="Freeform 58"/>
            <p:cNvSpPr>
              <a:spLocks/>
            </p:cNvSpPr>
            <p:nvPr/>
          </p:nvSpPr>
          <p:spPr bwMode="auto">
            <a:xfrm>
              <a:off x="1416" y="1940"/>
              <a:ext cx="222" cy="2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221"/>
                </a:cxn>
                <a:cxn ang="0">
                  <a:pos x="0" y="2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221">
                  <a:moveTo>
                    <a:pt x="0" y="0"/>
                  </a:moveTo>
                  <a:lnTo>
                    <a:pt x="222" y="0"/>
                  </a:lnTo>
                  <a:lnTo>
                    <a:pt x="222" y="221"/>
                  </a:lnTo>
                  <a:lnTo>
                    <a:pt x="0" y="22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3" name="Rectangle 59"/>
            <p:cNvSpPr>
              <a:spLocks noChangeArrowheads="1"/>
            </p:cNvSpPr>
            <p:nvPr/>
          </p:nvSpPr>
          <p:spPr bwMode="auto">
            <a:xfrm>
              <a:off x="4255" y="2903"/>
              <a:ext cx="365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4" name="Rectangle 60"/>
            <p:cNvSpPr>
              <a:spLocks noChangeArrowheads="1"/>
            </p:cNvSpPr>
            <p:nvPr/>
          </p:nvSpPr>
          <p:spPr bwMode="auto">
            <a:xfrm>
              <a:off x="4106" y="3284"/>
              <a:ext cx="808" cy="1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Motion Sensor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8605" name="Picture 6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7" y="2975"/>
              <a:ext cx="238" cy="2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8606" name="Rectangle 62"/>
            <p:cNvSpPr>
              <a:spLocks noChangeArrowheads="1"/>
            </p:cNvSpPr>
            <p:nvPr/>
          </p:nvSpPr>
          <p:spPr bwMode="auto">
            <a:xfrm>
              <a:off x="4277" y="3024"/>
              <a:ext cx="116" cy="1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07" name="Freeform 63"/>
            <p:cNvSpPr>
              <a:spLocks/>
            </p:cNvSpPr>
            <p:nvPr/>
          </p:nvSpPr>
          <p:spPr bwMode="auto">
            <a:xfrm>
              <a:off x="4255" y="2903"/>
              <a:ext cx="365" cy="3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5" y="0"/>
                </a:cxn>
                <a:cxn ang="0">
                  <a:pos x="365" y="365"/>
                </a:cxn>
                <a:cxn ang="0">
                  <a:pos x="0" y="36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5" h="365">
                  <a:moveTo>
                    <a:pt x="0" y="0"/>
                  </a:moveTo>
                  <a:lnTo>
                    <a:pt x="365" y="0"/>
                  </a:lnTo>
                  <a:lnTo>
                    <a:pt x="365" y="365"/>
                  </a:lnTo>
                  <a:lnTo>
                    <a:pt x="0" y="36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8" name="Rectangle 64"/>
            <p:cNvSpPr>
              <a:spLocks noChangeArrowheads="1"/>
            </p:cNvSpPr>
            <p:nvPr/>
          </p:nvSpPr>
          <p:spPr bwMode="auto">
            <a:xfrm>
              <a:off x="4255" y="2272"/>
              <a:ext cx="365" cy="3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9" name="Rectangle 65"/>
            <p:cNvSpPr>
              <a:spLocks noChangeArrowheads="1"/>
            </p:cNvSpPr>
            <p:nvPr/>
          </p:nvSpPr>
          <p:spPr bwMode="auto">
            <a:xfrm>
              <a:off x="4288" y="2665"/>
              <a:ext cx="29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Inertia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10" name="Rectangle 66"/>
            <p:cNvSpPr>
              <a:spLocks noChangeArrowheads="1"/>
            </p:cNvSpPr>
            <p:nvPr/>
          </p:nvSpPr>
          <p:spPr bwMode="auto">
            <a:xfrm>
              <a:off x="4537" y="2665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11" name="Line 67"/>
            <p:cNvSpPr>
              <a:spLocks noChangeShapeType="1"/>
            </p:cNvSpPr>
            <p:nvPr/>
          </p:nvSpPr>
          <p:spPr bwMode="auto">
            <a:xfrm flipV="1">
              <a:off x="4305" y="2438"/>
              <a:ext cx="1" cy="5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2" name="Line 68"/>
            <p:cNvSpPr>
              <a:spLocks noChangeShapeType="1"/>
            </p:cNvSpPr>
            <p:nvPr/>
          </p:nvSpPr>
          <p:spPr bwMode="auto">
            <a:xfrm>
              <a:off x="4305" y="2438"/>
              <a:ext cx="5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3" name="Line 69"/>
            <p:cNvSpPr>
              <a:spLocks noChangeShapeType="1"/>
            </p:cNvSpPr>
            <p:nvPr/>
          </p:nvSpPr>
          <p:spPr bwMode="auto">
            <a:xfrm>
              <a:off x="4355" y="2438"/>
              <a:ext cx="1" cy="5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4" name="Line 70"/>
            <p:cNvSpPr>
              <a:spLocks noChangeShapeType="1"/>
            </p:cNvSpPr>
            <p:nvPr/>
          </p:nvSpPr>
          <p:spPr bwMode="auto">
            <a:xfrm>
              <a:off x="4355" y="2488"/>
              <a:ext cx="2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5" name="Line 71"/>
            <p:cNvSpPr>
              <a:spLocks noChangeShapeType="1"/>
            </p:cNvSpPr>
            <p:nvPr/>
          </p:nvSpPr>
          <p:spPr bwMode="auto">
            <a:xfrm flipH="1">
              <a:off x="4283" y="2488"/>
              <a:ext cx="9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6" name="Line 72"/>
            <p:cNvSpPr>
              <a:spLocks noChangeShapeType="1"/>
            </p:cNvSpPr>
            <p:nvPr/>
          </p:nvSpPr>
          <p:spPr bwMode="auto">
            <a:xfrm>
              <a:off x="4299" y="2499"/>
              <a:ext cx="6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7" name="Line 73"/>
            <p:cNvSpPr>
              <a:spLocks noChangeShapeType="1"/>
            </p:cNvSpPr>
            <p:nvPr/>
          </p:nvSpPr>
          <p:spPr bwMode="auto">
            <a:xfrm>
              <a:off x="4321" y="2510"/>
              <a:ext cx="2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8" name="Line 74"/>
            <p:cNvSpPr>
              <a:spLocks noChangeShapeType="1"/>
            </p:cNvSpPr>
            <p:nvPr/>
          </p:nvSpPr>
          <p:spPr bwMode="auto">
            <a:xfrm flipV="1">
              <a:off x="4521" y="2438"/>
              <a:ext cx="1" cy="5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9" name="Line 75"/>
            <p:cNvSpPr>
              <a:spLocks noChangeShapeType="1"/>
            </p:cNvSpPr>
            <p:nvPr/>
          </p:nvSpPr>
          <p:spPr bwMode="auto">
            <a:xfrm>
              <a:off x="4521" y="2438"/>
              <a:ext cx="4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0" name="Line 76"/>
            <p:cNvSpPr>
              <a:spLocks noChangeShapeType="1"/>
            </p:cNvSpPr>
            <p:nvPr/>
          </p:nvSpPr>
          <p:spPr bwMode="auto">
            <a:xfrm>
              <a:off x="4570" y="2438"/>
              <a:ext cx="1" cy="5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1" name="Line 77"/>
            <p:cNvSpPr>
              <a:spLocks noChangeShapeType="1"/>
            </p:cNvSpPr>
            <p:nvPr/>
          </p:nvSpPr>
          <p:spPr bwMode="auto">
            <a:xfrm>
              <a:off x="4570" y="2488"/>
              <a:ext cx="2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2" name="Line 78"/>
            <p:cNvSpPr>
              <a:spLocks noChangeShapeType="1"/>
            </p:cNvSpPr>
            <p:nvPr/>
          </p:nvSpPr>
          <p:spPr bwMode="auto">
            <a:xfrm flipH="1">
              <a:off x="4498" y="2488"/>
              <a:ext cx="9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3" name="Line 79"/>
            <p:cNvSpPr>
              <a:spLocks noChangeShapeType="1"/>
            </p:cNvSpPr>
            <p:nvPr/>
          </p:nvSpPr>
          <p:spPr bwMode="auto">
            <a:xfrm>
              <a:off x="4509" y="2499"/>
              <a:ext cx="6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4" name="Line 80"/>
            <p:cNvSpPr>
              <a:spLocks noChangeShapeType="1"/>
            </p:cNvSpPr>
            <p:nvPr/>
          </p:nvSpPr>
          <p:spPr bwMode="auto">
            <a:xfrm>
              <a:off x="4526" y="2510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5" name="Line 81"/>
            <p:cNvSpPr>
              <a:spLocks noChangeShapeType="1"/>
            </p:cNvSpPr>
            <p:nvPr/>
          </p:nvSpPr>
          <p:spPr bwMode="auto">
            <a:xfrm>
              <a:off x="4277" y="2460"/>
              <a:ext cx="2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6" name="Line 82"/>
            <p:cNvSpPr>
              <a:spLocks noChangeShapeType="1"/>
            </p:cNvSpPr>
            <p:nvPr/>
          </p:nvSpPr>
          <p:spPr bwMode="auto">
            <a:xfrm>
              <a:off x="4355" y="2460"/>
              <a:ext cx="5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7" name="Line 83"/>
            <p:cNvSpPr>
              <a:spLocks noChangeShapeType="1"/>
            </p:cNvSpPr>
            <p:nvPr/>
          </p:nvSpPr>
          <p:spPr bwMode="auto">
            <a:xfrm flipH="1">
              <a:off x="4570" y="2460"/>
              <a:ext cx="2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8" name="Line 84"/>
            <p:cNvSpPr>
              <a:spLocks noChangeShapeType="1"/>
            </p:cNvSpPr>
            <p:nvPr/>
          </p:nvSpPr>
          <p:spPr bwMode="auto">
            <a:xfrm flipH="1">
              <a:off x="4465" y="2460"/>
              <a:ext cx="5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9" name="Line 85"/>
            <p:cNvSpPr>
              <a:spLocks noChangeShapeType="1"/>
            </p:cNvSpPr>
            <p:nvPr/>
          </p:nvSpPr>
          <p:spPr bwMode="auto">
            <a:xfrm flipV="1">
              <a:off x="4410" y="2377"/>
              <a:ext cx="1" cy="16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0" name="Line 86"/>
            <p:cNvSpPr>
              <a:spLocks noChangeShapeType="1"/>
            </p:cNvSpPr>
            <p:nvPr/>
          </p:nvSpPr>
          <p:spPr bwMode="auto">
            <a:xfrm>
              <a:off x="4410" y="2377"/>
              <a:ext cx="5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1" name="Line 87"/>
            <p:cNvSpPr>
              <a:spLocks noChangeShapeType="1"/>
            </p:cNvSpPr>
            <p:nvPr/>
          </p:nvSpPr>
          <p:spPr bwMode="auto">
            <a:xfrm>
              <a:off x="4465" y="2377"/>
              <a:ext cx="1" cy="16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2" name="Line 88"/>
            <p:cNvSpPr>
              <a:spLocks noChangeShapeType="1"/>
            </p:cNvSpPr>
            <p:nvPr/>
          </p:nvSpPr>
          <p:spPr bwMode="auto">
            <a:xfrm flipH="1">
              <a:off x="4410" y="2538"/>
              <a:ext cx="5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3" name="Freeform 89"/>
            <p:cNvSpPr>
              <a:spLocks/>
            </p:cNvSpPr>
            <p:nvPr/>
          </p:nvSpPr>
          <p:spPr bwMode="auto">
            <a:xfrm>
              <a:off x="4255" y="2272"/>
              <a:ext cx="365" cy="3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5" y="0"/>
                </a:cxn>
                <a:cxn ang="0">
                  <a:pos x="365" y="371"/>
                </a:cxn>
                <a:cxn ang="0">
                  <a:pos x="0" y="37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5" h="371">
                  <a:moveTo>
                    <a:pt x="0" y="0"/>
                  </a:moveTo>
                  <a:lnTo>
                    <a:pt x="365" y="0"/>
                  </a:lnTo>
                  <a:lnTo>
                    <a:pt x="365" y="371"/>
                  </a:lnTo>
                  <a:lnTo>
                    <a:pt x="0" y="37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4" name="Rectangle 90"/>
            <p:cNvSpPr>
              <a:spLocks noChangeArrowheads="1"/>
            </p:cNvSpPr>
            <p:nvPr/>
          </p:nvSpPr>
          <p:spPr bwMode="auto">
            <a:xfrm>
              <a:off x="5251" y="2532"/>
              <a:ext cx="293" cy="1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5" name="Rectangle 91"/>
            <p:cNvSpPr>
              <a:spLocks noChangeArrowheads="1"/>
            </p:cNvSpPr>
            <p:nvPr/>
          </p:nvSpPr>
          <p:spPr bwMode="auto">
            <a:xfrm>
              <a:off x="5196" y="2698"/>
              <a:ext cx="520" cy="1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Driveline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36" name="Rectangle 92"/>
            <p:cNvSpPr>
              <a:spLocks noChangeArrowheads="1"/>
            </p:cNvSpPr>
            <p:nvPr/>
          </p:nvSpPr>
          <p:spPr bwMode="auto">
            <a:xfrm>
              <a:off x="5107" y="2803"/>
              <a:ext cx="725" cy="1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Environment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37" name="Rectangle 93"/>
            <p:cNvSpPr>
              <a:spLocks noChangeArrowheads="1"/>
            </p:cNvSpPr>
            <p:nvPr/>
          </p:nvSpPr>
          <p:spPr bwMode="auto">
            <a:xfrm>
              <a:off x="5312" y="2560"/>
              <a:ext cx="249" cy="1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38" name="Freeform 94"/>
            <p:cNvSpPr>
              <a:spLocks/>
            </p:cNvSpPr>
            <p:nvPr/>
          </p:nvSpPr>
          <p:spPr bwMode="auto">
            <a:xfrm>
              <a:off x="5251" y="2532"/>
              <a:ext cx="293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0"/>
                </a:cxn>
                <a:cxn ang="0">
                  <a:pos x="293" y="149"/>
                </a:cxn>
                <a:cxn ang="0">
                  <a:pos x="0" y="14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3" h="149">
                  <a:moveTo>
                    <a:pt x="0" y="0"/>
                  </a:moveTo>
                  <a:lnTo>
                    <a:pt x="293" y="0"/>
                  </a:lnTo>
                  <a:lnTo>
                    <a:pt x="293" y="149"/>
                  </a:lnTo>
                  <a:lnTo>
                    <a:pt x="0" y="14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9" name="Rectangle 95"/>
            <p:cNvSpPr>
              <a:spLocks noChangeArrowheads="1"/>
            </p:cNvSpPr>
            <p:nvPr/>
          </p:nvSpPr>
          <p:spPr bwMode="auto">
            <a:xfrm>
              <a:off x="1892" y="1420"/>
              <a:ext cx="222" cy="49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0" name="Rectangle 96"/>
            <p:cNvSpPr>
              <a:spLocks noChangeArrowheads="1"/>
            </p:cNvSpPr>
            <p:nvPr/>
          </p:nvSpPr>
          <p:spPr bwMode="auto">
            <a:xfrm>
              <a:off x="1854" y="1935"/>
              <a:ext cx="29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Divide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41" name="Rectangle 97"/>
            <p:cNvSpPr>
              <a:spLocks noChangeArrowheads="1"/>
            </p:cNvSpPr>
            <p:nvPr/>
          </p:nvSpPr>
          <p:spPr bwMode="auto">
            <a:xfrm>
              <a:off x="2103" y="1935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42" name="Line 98"/>
            <p:cNvSpPr>
              <a:spLocks noChangeShapeType="1"/>
            </p:cNvSpPr>
            <p:nvPr/>
          </p:nvSpPr>
          <p:spPr bwMode="auto">
            <a:xfrm flipH="1" flipV="1">
              <a:off x="1926" y="1514"/>
              <a:ext cx="44" cy="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3" name="Line 99"/>
            <p:cNvSpPr>
              <a:spLocks noChangeShapeType="1"/>
            </p:cNvSpPr>
            <p:nvPr/>
          </p:nvSpPr>
          <p:spPr bwMode="auto">
            <a:xfrm flipH="1">
              <a:off x="1926" y="1514"/>
              <a:ext cx="44" cy="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4" name="Line 100"/>
            <p:cNvSpPr>
              <a:spLocks noChangeShapeType="1"/>
            </p:cNvSpPr>
            <p:nvPr/>
          </p:nvSpPr>
          <p:spPr bwMode="auto">
            <a:xfrm>
              <a:off x="1926" y="1791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5" name="Line 101"/>
            <p:cNvSpPr>
              <a:spLocks noChangeShapeType="1"/>
            </p:cNvSpPr>
            <p:nvPr/>
          </p:nvSpPr>
          <p:spPr bwMode="auto">
            <a:xfrm>
              <a:off x="1942" y="1769"/>
              <a:ext cx="1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6" name="Line 102"/>
            <p:cNvSpPr>
              <a:spLocks noChangeShapeType="1"/>
            </p:cNvSpPr>
            <p:nvPr/>
          </p:nvSpPr>
          <p:spPr bwMode="auto">
            <a:xfrm flipV="1">
              <a:off x="1948" y="1763"/>
              <a:ext cx="1" cy="1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7" name="Line 103"/>
            <p:cNvSpPr>
              <a:spLocks noChangeShapeType="1"/>
            </p:cNvSpPr>
            <p:nvPr/>
          </p:nvSpPr>
          <p:spPr bwMode="auto">
            <a:xfrm>
              <a:off x="1942" y="1813"/>
              <a:ext cx="1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8" name="Line 104"/>
            <p:cNvSpPr>
              <a:spLocks noChangeShapeType="1"/>
            </p:cNvSpPr>
            <p:nvPr/>
          </p:nvSpPr>
          <p:spPr bwMode="auto">
            <a:xfrm flipV="1">
              <a:off x="1948" y="1807"/>
              <a:ext cx="1" cy="1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9" name="Freeform 105"/>
            <p:cNvSpPr>
              <a:spLocks/>
            </p:cNvSpPr>
            <p:nvPr/>
          </p:nvSpPr>
          <p:spPr bwMode="auto">
            <a:xfrm>
              <a:off x="1892" y="1420"/>
              <a:ext cx="222" cy="4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493"/>
                </a:cxn>
                <a:cxn ang="0">
                  <a:pos x="0" y="49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493">
                  <a:moveTo>
                    <a:pt x="0" y="0"/>
                  </a:moveTo>
                  <a:lnTo>
                    <a:pt x="222" y="0"/>
                  </a:lnTo>
                  <a:lnTo>
                    <a:pt x="222" y="493"/>
                  </a:lnTo>
                  <a:lnTo>
                    <a:pt x="0" y="49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0" name="Rectangle 106"/>
            <p:cNvSpPr>
              <a:spLocks noChangeArrowheads="1"/>
            </p:cNvSpPr>
            <p:nvPr/>
          </p:nvSpPr>
          <p:spPr bwMode="auto">
            <a:xfrm>
              <a:off x="2960" y="1564"/>
              <a:ext cx="222" cy="4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1" name="Rectangle 107"/>
            <p:cNvSpPr>
              <a:spLocks noChangeArrowheads="1"/>
            </p:cNvSpPr>
            <p:nvPr/>
          </p:nvSpPr>
          <p:spPr bwMode="auto">
            <a:xfrm>
              <a:off x="2949" y="2084"/>
              <a:ext cx="29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Divide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52" name="Line 108"/>
            <p:cNvSpPr>
              <a:spLocks noChangeShapeType="1"/>
            </p:cNvSpPr>
            <p:nvPr/>
          </p:nvSpPr>
          <p:spPr bwMode="auto">
            <a:xfrm>
              <a:off x="2993" y="1686"/>
              <a:ext cx="4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3" name="Line 109"/>
            <p:cNvSpPr>
              <a:spLocks noChangeShapeType="1"/>
            </p:cNvSpPr>
            <p:nvPr/>
          </p:nvSpPr>
          <p:spPr bwMode="auto">
            <a:xfrm>
              <a:off x="3010" y="1664"/>
              <a:ext cx="1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4" name="Line 110"/>
            <p:cNvSpPr>
              <a:spLocks noChangeShapeType="1"/>
            </p:cNvSpPr>
            <p:nvPr/>
          </p:nvSpPr>
          <p:spPr bwMode="auto">
            <a:xfrm flipV="1">
              <a:off x="3016" y="1653"/>
              <a:ext cx="1" cy="1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5" name="Line 111"/>
            <p:cNvSpPr>
              <a:spLocks noChangeShapeType="1"/>
            </p:cNvSpPr>
            <p:nvPr/>
          </p:nvSpPr>
          <p:spPr bwMode="auto">
            <a:xfrm>
              <a:off x="3010" y="1708"/>
              <a:ext cx="1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6" name="Line 112"/>
            <p:cNvSpPr>
              <a:spLocks noChangeShapeType="1"/>
            </p:cNvSpPr>
            <p:nvPr/>
          </p:nvSpPr>
          <p:spPr bwMode="auto">
            <a:xfrm flipV="1">
              <a:off x="3016" y="1697"/>
              <a:ext cx="1" cy="1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7" name="Line 113"/>
            <p:cNvSpPr>
              <a:spLocks noChangeShapeType="1"/>
            </p:cNvSpPr>
            <p:nvPr/>
          </p:nvSpPr>
          <p:spPr bwMode="auto">
            <a:xfrm flipH="1" flipV="1">
              <a:off x="2993" y="1918"/>
              <a:ext cx="45" cy="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8" name="Line 114"/>
            <p:cNvSpPr>
              <a:spLocks noChangeShapeType="1"/>
            </p:cNvSpPr>
            <p:nvPr/>
          </p:nvSpPr>
          <p:spPr bwMode="auto">
            <a:xfrm flipH="1">
              <a:off x="2993" y="1918"/>
              <a:ext cx="45" cy="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9" name="Freeform 115"/>
            <p:cNvSpPr>
              <a:spLocks/>
            </p:cNvSpPr>
            <p:nvPr/>
          </p:nvSpPr>
          <p:spPr bwMode="auto">
            <a:xfrm>
              <a:off x="2960" y="1564"/>
              <a:ext cx="222" cy="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222" y="498"/>
                </a:cxn>
                <a:cxn ang="0">
                  <a:pos x="0" y="49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498">
                  <a:moveTo>
                    <a:pt x="0" y="0"/>
                  </a:moveTo>
                  <a:lnTo>
                    <a:pt x="222" y="0"/>
                  </a:lnTo>
                  <a:lnTo>
                    <a:pt x="222" y="498"/>
                  </a:lnTo>
                  <a:lnTo>
                    <a:pt x="0" y="49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0" name="Rectangle 116"/>
            <p:cNvSpPr>
              <a:spLocks noChangeArrowheads="1"/>
            </p:cNvSpPr>
            <p:nvPr/>
          </p:nvSpPr>
          <p:spPr bwMode="auto">
            <a:xfrm>
              <a:off x="1046" y="1426"/>
              <a:ext cx="221" cy="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1" name="Rectangle 117"/>
            <p:cNvSpPr>
              <a:spLocks noChangeArrowheads="1"/>
            </p:cNvSpPr>
            <p:nvPr/>
          </p:nvSpPr>
          <p:spPr bwMode="auto">
            <a:xfrm>
              <a:off x="1073" y="1664"/>
              <a:ext cx="177" cy="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Bulb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62" name="Rectangle 118"/>
            <p:cNvSpPr>
              <a:spLocks noChangeArrowheads="1"/>
            </p:cNvSpPr>
            <p:nvPr/>
          </p:nvSpPr>
          <p:spPr bwMode="auto">
            <a:xfrm>
              <a:off x="985" y="1758"/>
              <a:ext cx="360" cy="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resistance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63" name="Rectangle 119"/>
            <p:cNvSpPr>
              <a:spLocks noChangeArrowheads="1"/>
            </p:cNvSpPr>
            <p:nvPr/>
          </p:nvSpPr>
          <p:spPr bwMode="auto">
            <a:xfrm>
              <a:off x="1112" y="1492"/>
              <a:ext cx="111" cy="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64" name="Freeform 120"/>
            <p:cNvSpPr>
              <a:spLocks/>
            </p:cNvSpPr>
            <p:nvPr/>
          </p:nvSpPr>
          <p:spPr bwMode="auto">
            <a:xfrm>
              <a:off x="1046" y="1426"/>
              <a:ext cx="221" cy="2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" y="0"/>
                </a:cxn>
                <a:cxn ang="0">
                  <a:pos x="221" y="221"/>
                </a:cxn>
                <a:cxn ang="0">
                  <a:pos x="0" y="2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1" h="221">
                  <a:moveTo>
                    <a:pt x="0" y="0"/>
                  </a:moveTo>
                  <a:lnTo>
                    <a:pt x="221" y="0"/>
                  </a:lnTo>
                  <a:lnTo>
                    <a:pt x="221" y="221"/>
                  </a:lnTo>
                  <a:lnTo>
                    <a:pt x="0" y="22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5" name="Freeform 121"/>
            <p:cNvSpPr>
              <a:spLocks/>
            </p:cNvSpPr>
            <p:nvPr/>
          </p:nvSpPr>
          <p:spPr bwMode="auto">
            <a:xfrm>
              <a:off x="271" y="2001"/>
              <a:ext cx="221" cy="10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33" y="6"/>
                </a:cxn>
                <a:cxn ang="0">
                  <a:pos x="17" y="17"/>
                </a:cxn>
                <a:cxn ang="0">
                  <a:pos x="6" y="33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6" y="72"/>
                </a:cxn>
                <a:cxn ang="0">
                  <a:pos x="17" y="89"/>
                </a:cxn>
                <a:cxn ang="0">
                  <a:pos x="33" y="100"/>
                </a:cxn>
                <a:cxn ang="0">
                  <a:pos x="55" y="105"/>
                </a:cxn>
                <a:cxn ang="0">
                  <a:pos x="172" y="105"/>
                </a:cxn>
                <a:cxn ang="0">
                  <a:pos x="188" y="100"/>
                </a:cxn>
                <a:cxn ang="0">
                  <a:pos x="205" y="89"/>
                </a:cxn>
                <a:cxn ang="0">
                  <a:pos x="216" y="72"/>
                </a:cxn>
                <a:cxn ang="0">
                  <a:pos x="221" y="50"/>
                </a:cxn>
                <a:cxn ang="0">
                  <a:pos x="221" y="50"/>
                </a:cxn>
                <a:cxn ang="0">
                  <a:pos x="216" y="33"/>
                </a:cxn>
                <a:cxn ang="0">
                  <a:pos x="205" y="17"/>
                </a:cxn>
                <a:cxn ang="0">
                  <a:pos x="188" y="6"/>
                </a:cxn>
                <a:cxn ang="0">
                  <a:pos x="172" y="0"/>
                </a:cxn>
                <a:cxn ang="0">
                  <a:pos x="55" y="0"/>
                </a:cxn>
              </a:cxnLst>
              <a:rect l="0" t="0" r="r" b="b"/>
              <a:pathLst>
                <a:path w="221" h="105">
                  <a:moveTo>
                    <a:pt x="55" y="0"/>
                  </a:moveTo>
                  <a:lnTo>
                    <a:pt x="33" y="6"/>
                  </a:lnTo>
                  <a:lnTo>
                    <a:pt x="17" y="17"/>
                  </a:lnTo>
                  <a:lnTo>
                    <a:pt x="6" y="3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72"/>
                  </a:lnTo>
                  <a:lnTo>
                    <a:pt x="17" y="89"/>
                  </a:lnTo>
                  <a:lnTo>
                    <a:pt x="33" y="100"/>
                  </a:lnTo>
                  <a:lnTo>
                    <a:pt x="55" y="105"/>
                  </a:lnTo>
                  <a:lnTo>
                    <a:pt x="172" y="105"/>
                  </a:lnTo>
                  <a:lnTo>
                    <a:pt x="188" y="100"/>
                  </a:lnTo>
                  <a:lnTo>
                    <a:pt x="205" y="89"/>
                  </a:lnTo>
                  <a:lnTo>
                    <a:pt x="216" y="72"/>
                  </a:lnTo>
                  <a:lnTo>
                    <a:pt x="221" y="50"/>
                  </a:lnTo>
                  <a:lnTo>
                    <a:pt x="221" y="50"/>
                  </a:lnTo>
                  <a:lnTo>
                    <a:pt x="216" y="33"/>
                  </a:lnTo>
                  <a:lnTo>
                    <a:pt x="205" y="17"/>
                  </a:lnTo>
                  <a:lnTo>
                    <a:pt x="188" y="6"/>
                  </a:lnTo>
                  <a:lnTo>
                    <a:pt x="172" y="0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6" name="Freeform 122"/>
            <p:cNvSpPr>
              <a:spLocks/>
            </p:cNvSpPr>
            <p:nvPr/>
          </p:nvSpPr>
          <p:spPr bwMode="auto">
            <a:xfrm>
              <a:off x="271" y="2001"/>
              <a:ext cx="221" cy="10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33" y="6"/>
                </a:cxn>
                <a:cxn ang="0">
                  <a:pos x="17" y="17"/>
                </a:cxn>
                <a:cxn ang="0">
                  <a:pos x="6" y="33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6" y="72"/>
                </a:cxn>
                <a:cxn ang="0">
                  <a:pos x="17" y="89"/>
                </a:cxn>
                <a:cxn ang="0">
                  <a:pos x="33" y="100"/>
                </a:cxn>
                <a:cxn ang="0">
                  <a:pos x="55" y="105"/>
                </a:cxn>
                <a:cxn ang="0">
                  <a:pos x="172" y="105"/>
                </a:cxn>
                <a:cxn ang="0">
                  <a:pos x="188" y="100"/>
                </a:cxn>
                <a:cxn ang="0">
                  <a:pos x="205" y="89"/>
                </a:cxn>
                <a:cxn ang="0">
                  <a:pos x="216" y="72"/>
                </a:cxn>
                <a:cxn ang="0">
                  <a:pos x="221" y="50"/>
                </a:cxn>
                <a:cxn ang="0">
                  <a:pos x="221" y="50"/>
                </a:cxn>
                <a:cxn ang="0">
                  <a:pos x="216" y="33"/>
                </a:cxn>
                <a:cxn ang="0">
                  <a:pos x="205" y="17"/>
                </a:cxn>
                <a:cxn ang="0">
                  <a:pos x="188" y="6"/>
                </a:cxn>
                <a:cxn ang="0">
                  <a:pos x="172" y="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221" h="105">
                  <a:moveTo>
                    <a:pt x="55" y="0"/>
                  </a:moveTo>
                  <a:lnTo>
                    <a:pt x="33" y="6"/>
                  </a:lnTo>
                  <a:lnTo>
                    <a:pt x="17" y="17"/>
                  </a:lnTo>
                  <a:lnTo>
                    <a:pt x="6" y="3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72"/>
                  </a:lnTo>
                  <a:lnTo>
                    <a:pt x="17" y="89"/>
                  </a:lnTo>
                  <a:lnTo>
                    <a:pt x="33" y="100"/>
                  </a:lnTo>
                  <a:lnTo>
                    <a:pt x="55" y="105"/>
                  </a:lnTo>
                  <a:lnTo>
                    <a:pt x="172" y="105"/>
                  </a:lnTo>
                  <a:lnTo>
                    <a:pt x="188" y="100"/>
                  </a:lnTo>
                  <a:lnTo>
                    <a:pt x="205" y="89"/>
                  </a:lnTo>
                  <a:lnTo>
                    <a:pt x="216" y="72"/>
                  </a:lnTo>
                  <a:lnTo>
                    <a:pt x="221" y="50"/>
                  </a:lnTo>
                  <a:lnTo>
                    <a:pt x="221" y="50"/>
                  </a:lnTo>
                  <a:lnTo>
                    <a:pt x="216" y="33"/>
                  </a:lnTo>
                  <a:lnTo>
                    <a:pt x="205" y="17"/>
                  </a:lnTo>
                  <a:lnTo>
                    <a:pt x="188" y="6"/>
                  </a:lnTo>
                  <a:lnTo>
                    <a:pt x="172" y="0"/>
                  </a:lnTo>
                  <a:lnTo>
                    <a:pt x="55" y="0"/>
                  </a:lnTo>
                  <a:lnTo>
                    <a:pt x="5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7" name="Rectangle 123"/>
            <p:cNvSpPr>
              <a:spLocks noChangeArrowheads="1"/>
            </p:cNvSpPr>
            <p:nvPr/>
          </p:nvSpPr>
          <p:spPr bwMode="auto">
            <a:xfrm>
              <a:off x="44" y="2128"/>
              <a:ext cx="730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 of bulbs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68" name="Rectangle 124"/>
            <p:cNvSpPr>
              <a:spLocks noChangeArrowheads="1"/>
            </p:cNvSpPr>
            <p:nvPr/>
          </p:nvSpPr>
          <p:spPr bwMode="auto">
            <a:xfrm>
              <a:off x="354" y="2012"/>
              <a:ext cx="89" cy="1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669" name="Line 125"/>
            <p:cNvSpPr>
              <a:spLocks noChangeShapeType="1"/>
            </p:cNvSpPr>
            <p:nvPr/>
          </p:nvSpPr>
          <p:spPr bwMode="auto">
            <a:xfrm>
              <a:off x="3923" y="1830"/>
              <a:ext cx="3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0" name="Line 126"/>
            <p:cNvSpPr>
              <a:spLocks noChangeShapeType="1"/>
            </p:cNvSpPr>
            <p:nvPr/>
          </p:nvSpPr>
          <p:spPr bwMode="auto">
            <a:xfrm flipH="1">
              <a:off x="4144" y="1830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1" name="Freeform 127"/>
            <p:cNvSpPr>
              <a:spLocks/>
            </p:cNvSpPr>
            <p:nvPr/>
          </p:nvSpPr>
          <p:spPr bwMode="auto">
            <a:xfrm>
              <a:off x="4177" y="1796"/>
              <a:ext cx="78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8" y="34"/>
                </a:cxn>
                <a:cxn ang="0">
                  <a:pos x="0" y="0"/>
                </a:cxn>
              </a:cxnLst>
              <a:rect l="0" t="0" r="r" b="b"/>
              <a:pathLst>
                <a:path w="78" h="72">
                  <a:moveTo>
                    <a:pt x="0" y="0"/>
                  </a:moveTo>
                  <a:lnTo>
                    <a:pt x="0" y="72"/>
                  </a:lnTo>
                  <a:lnTo>
                    <a:pt x="78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2" name="Freeform 128"/>
            <p:cNvSpPr>
              <a:spLocks/>
            </p:cNvSpPr>
            <p:nvPr/>
          </p:nvSpPr>
          <p:spPr bwMode="auto">
            <a:xfrm>
              <a:off x="3945" y="1830"/>
              <a:ext cx="2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99" y="0"/>
                </a:cxn>
                <a:cxn ang="0">
                  <a:pos x="210" y="0"/>
                </a:cxn>
              </a:cxnLst>
              <a:rect l="0" t="0" r="r" b="b"/>
              <a:pathLst>
                <a:path w="210">
                  <a:moveTo>
                    <a:pt x="0" y="0"/>
                  </a:moveTo>
                  <a:lnTo>
                    <a:pt x="11" y="0"/>
                  </a:lnTo>
                  <a:lnTo>
                    <a:pt x="199" y="0"/>
                  </a:lnTo>
                  <a:lnTo>
                    <a:pt x="21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3" name="Line 129"/>
            <p:cNvSpPr>
              <a:spLocks noChangeShapeType="1"/>
            </p:cNvSpPr>
            <p:nvPr/>
          </p:nvSpPr>
          <p:spPr bwMode="auto">
            <a:xfrm flipH="1">
              <a:off x="4216" y="3085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4" name="Freeform 130"/>
            <p:cNvSpPr>
              <a:spLocks/>
            </p:cNvSpPr>
            <p:nvPr/>
          </p:nvSpPr>
          <p:spPr bwMode="auto">
            <a:xfrm>
              <a:off x="4111" y="3035"/>
              <a:ext cx="33" cy="28"/>
            </a:xfrm>
            <a:custGeom>
              <a:avLst/>
              <a:gdLst/>
              <a:ahLst/>
              <a:cxnLst>
                <a:cxn ang="0">
                  <a:pos x="33" y="11"/>
                </a:cxn>
                <a:cxn ang="0">
                  <a:pos x="28" y="23"/>
                </a:cxn>
                <a:cxn ang="0">
                  <a:pos x="17" y="28"/>
                </a:cxn>
                <a:cxn ang="0">
                  <a:pos x="6" y="23"/>
                </a:cxn>
                <a:cxn ang="0">
                  <a:pos x="0" y="11"/>
                </a:cxn>
                <a:cxn ang="0">
                  <a:pos x="6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3" y="11"/>
                </a:cxn>
                <a:cxn ang="0">
                  <a:pos x="33" y="11"/>
                </a:cxn>
              </a:cxnLst>
              <a:rect l="0" t="0" r="r" b="b"/>
              <a:pathLst>
                <a:path w="33" h="28">
                  <a:moveTo>
                    <a:pt x="33" y="11"/>
                  </a:moveTo>
                  <a:lnTo>
                    <a:pt x="28" y="23"/>
                  </a:lnTo>
                  <a:lnTo>
                    <a:pt x="17" y="28"/>
                  </a:lnTo>
                  <a:lnTo>
                    <a:pt x="6" y="23"/>
                  </a:lnTo>
                  <a:lnTo>
                    <a:pt x="0" y="11"/>
                  </a:lnTo>
                  <a:lnTo>
                    <a:pt x="6" y="0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33" y="11"/>
                  </a:lnTo>
                  <a:lnTo>
                    <a:pt x="33" y="11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5" name="Freeform 131"/>
            <p:cNvSpPr>
              <a:spLocks/>
            </p:cNvSpPr>
            <p:nvPr/>
          </p:nvSpPr>
          <p:spPr bwMode="auto">
            <a:xfrm>
              <a:off x="4150" y="3035"/>
              <a:ext cx="27" cy="28"/>
            </a:xfrm>
            <a:custGeom>
              <a:avLst/>
              <a:gdLst/>
              <a:ahLst/>
              <a:cxnLst>
                <a:cxn ang="0">
                  <a:pos x="27" y="11"/>
                </a:cxn>
                <a:cxn ang="0">
                  <a:pos x="27" y="23"/>
                </a:cxn>
                <a:cxn ang="0">
                  <a:pos x="16" y="28"/>
                </a:cxn>
                <a:cxn ang="0">
                  <a:pos x="5" y="23"/>
                </a:cxn>
                <a:cxn ang="0">
                  <a:pos x="0" y="11"/>
                </a:cxn>
                <a:cxn ang="0">
                  <a:pos x="5" y="0"/>
                </a:cxn>
                <a:cxn ang="0">
                  <a:pos x="16" y="0"/>
                </a:cxn>
                <a:cxn ang="0">
                  <a:pos x="27" y="0"/>
                </a:cxn>
                <a:cxn ang="0">
                  <a:pos x="27" y="11"/>
                </a:cxn>
                <a:cxn ang="0">
                  <a:pos x="27" y="11"/>
                </a:cxn>
              </a:cxnLst>
              <a:rect l="0" t="0" r="r" b="b"/>
              <a:pathLst>
                <a:path w="27" h="28">
                  <a:moveTo>
                    <a:pt x="27" y="11"/>
                  </a:moveTo>
                  <a:lnTo>
                    <a:pt x="27" y="23"/>
                  </a:lnTo>
                  <a:lnTo>
                    <a:pt x="16" y="28"/>
                  </a:lnTo>
                  <a:lnTo>
                    <a:pt x="5" y="23"/>
                  </a:lnTo>
                  <a:lnTo>
                    <a:pt x="0" y="11"/>
                  </a:lnTo>
                  <a:lnTo>
                    <a:pt x="5" y="0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27" y="11"/>
                  </a:lnTo>
                  <a:lnTo>
                    <a:pt x="27" y="11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6" name="Line 132"/>
            <p:cNvSpPr>
              <a:spLocks noChangeShapeType="1"/>
            </p:cNvSpPr>
            <p:nvPr/>
          </p:nvSpPr>
          <p:spPr bwMode="auto">
            <a:xfrm>
              <a:off x="4144" y="3041"/>
              <a:ext cx="6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7" name="Line 133"/>
            <p:cNvSpPr>
              <a:spLocks noChangeShapeType="1"/>
            </p:cNvSpPr>
            <p:nvPr/>
          </p:nvSpPr>
          <p:spPr bwMode="auto">
            <a:xfrm flipV="1">
              <a:off x="4111" y="3019"/>
              <a:ext cx="33" cy="27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8" name="Line 134"/>
            <p:cNvSpPr>
              <a:spLocks noChangeShapeType="1"/>
            </p:cNvSpPr>
            <p:nvPr/>
          </p:nvSpPr>
          <p:spPr bwMode="auto">
            <a:xfrm flipV="1">
              <a:off x="4177" y="3019"/>
              <a:ext cx="34" cy="27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9" name="Line 135"/>
            <p:cNvSpPr>
              <a:spLocks noChangeShapeType="1"/>
            </p:cNvSpPr>
            <p:nvPr/>
          </p:nvSpPr>
          <p:spPr bwMode="auto">
            <a:xfrm>
              <a:off x="3735" y="3085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0" name="Freeform 136"/>
            <p:cNvSpPr>
              <a:spLocks/>
            </p:cNvSpPr>
            <p:nvPr/>
          </p:nvSpPr>
          <p:spPr bwMode="auto">
            <a:xfrm>
              <a:off x="3702" y="3046"/>
              <a:ext cx="72" cy="78"/>
            </a:xfrm>
            <a:custGeom>
              <a:avLst/>
              <a:gdLst/>
              <a:ahLst/>
              <a:cxnLst>
                <a:cxn ang="0">
                  <a:pos x="72" y="78"/>
                </a:cxn>
                <a:cxn ang="0">
                  <a:pos x="72" y="0"/>
                </a:cxn>
                <a:cxn ang="0">
                  <a:pos x="0" y="39"/>
                </a:cxn>
                <a:cxn ang="0">
                  <a:pos x="72" y="78"/>
                </a:cxn>
              </a:cxnLst>
              <a:rect l="0" t="0" r="r" b="b"/>
              <a:pathLst>
                <a:path w="72" h="78">
                  <a:moveTo>
                    <a:pt x="72" y="78"/>
                  </a:moveTo>
                  <a:lnTo>
                    <a:pt x="72" y="0"/>
                  </a:lnTo>
                  <a:lnTo>
                    <a:pt x="0" y="39"/>
                  </a:lnTo>
                  <a:lnTo>
                    <a:pt x="72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1" name="Freeform 137"/>
            <p:cNvSpPr>
              <a:spLocks/>
            </p:cNvSpPr>
            <p:nvPr/>
          </p:nvSpPr>
          <p:spPr bwMode="auto">
            <a:xfrm>
              <a:off x="3796" y="3085"/>
              <a:ext cx="437" cy="1"/>
            </a:xfrm>
            <a:custGeom>
              <a:avLst/>
              <a:gdLst/>
              <a:ahLst/>
              <a:cxnLst>
                <a:cxn ang="0">
                  <a:pos x="437" y="0"/>
                </a:cxn>
                <a:cxn ang="0">
                  <a:pos x="420" y="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437">
                  <a:moveTo>
                    <a:pt x="437" y="0"/>
                  </a:moveTo>
                  <a:lnTo>
                    <a:pt x="420" y="0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2" name="Line 138"/>
            <p:cNvSpPr>
              <a:spLocks noChangeShapeType="1"/>
            </p:cNvSpPr>
            <p:nvPr/>
          </p:nvSpPr>
          <p:spPr bwMode="auto">
            <a:xfrm>
              <a:off x="4808" y="2460"/>
              <a:ext cx="1" cy="1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3" name="Rectangle 139"/>
            <p:cNvSpPr>
              <a:spLocks noChangeArrowheads="1"/>
            </p:cNvSpPr>
            <p:nvPr/>
          </p:nvSpPr>
          <p:spPr bwMode="auto">
            <a:xfrm>
              <a:off x="4797" y="2598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4" name="Freeform 140"/>
            <p:cNvSpPr>
              <a:spLocks/>
            </p:cNvSpPr>
            <p:nvPr/>
          </p:nvSpPr>
          <p:spPr bwMode="auto">
            <a:xfrm>
              <a:off x="4797" y="2598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5" name="Rectangle 141"/>
            <p:cNvSpPr>
              <a:spLocks noChangeArrowheads="1"/>
            </p:cNvSpPr>
            <p:nvPr/>
          </p:nvSpPr>
          <p:spPr bwMode="auto">
            <a:xfrm>
              <a:off x="4797" y="2449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6" name="Line 142"/>
            <p:cNvSpPr>
              <a:spLocks noChangeShapeType="1"/>
            </p:cNvSpPr>
            <p:nvPr/>
          </p:nvSpPr>
          <p:spPr bwMode="auto">
            <a:xfrm>
              <a:off x="4731" y="2460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7" name="Rectangle 143"/>
            <p:cNvSpPr>
              <a:spLocks noChangeArrowheads="1"/>
            </p:cNvSpPr>
            <p:nvPr/>
          </p:nvSpPr>
          <p:spPr bwMode="auto">
            <a:xfrm>
              <a:off x="4797" y="2449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8" name="Freeform 144"/>
            <p:cNvSpPr>
              <a:spLocks/>
            </p:cNvSpPr>
            <p:nvPr/>
          </p:nvSpPr>
          <p:spPr bwMode="auto">
            <a:xfrm>
              <a:off x="4797" y="2449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8689" name="Picture 14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26" y="2427"/>
              <a:ext cx="77" cy="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8690" name="Line 146"/>
            <p:cNvSpPr>
              <a:spLocks noChangeShapeType="1"/>
            </p:cNvSpPr>
            <p:nvPr/>
          </p:nvSpPr>
          <p:spPr bwMode="auto">
            <a:xfrm>
              <a:off x="4642" y="2460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1" name="Line 147"/>
            <p:cNvSpPr>
              <a:spLocks noChangeShapeType="1"/>
            </p:cNvSpPr>
            <p:nvPr/>
          </p:nvSpPr>
          <p:spPr bwMode="auto">
            <a:xfrm>
              <a:off x="4808" y="1830"/>
              <a:ext cx="1" cy="63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2" name="Rectangle 148"/>
            <p:cNvSpPr>
              <a:spLocks noChangeArrowheads="1"/>
            </p:cNvSpPr>
            <p:nvPr/>
          </p:nvSpPr>
          <p:spPr bwMode="auto">
            <a:xfrm>
              <a:off x="4797" y="2449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3" name="Rectangle 149"/>
            <p:cNvSpPr>
              <a:spLocks noChangeArrowheads="1"/>
            </p:cNvSpPr>
            <p:nvPr/>
          </p:nvSpPr>
          <p:spPr bwMode="auto">
            <a:xfrm>
              <a:off x="4797" y="1824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4" name="Line 150"/>
            <p:cNvSpPr>
              <a:spLocks noChangeShapeType="1"/>
            </p:cNvSpPr>
            <p:nvPr/>
          </p:nvSpPr>
          <p:spPr bwMode="auto">
            <a:xfrm>
              <a:off x="4731" y="1830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5" name="Rectangle 151"/>
            <p:cNvSpPr>
              <a:spLocks noChangeArrowheads="1"/>
            </p:cNvSpPr>
            <p:nvPr/>
          </p:nvSpPr>
          <p:spPr bwMode="auto">
            <a:xfrm>
              <a:off x="4797" y="1824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6" name="Freeform 152"/>
            <p:cNvSpPr>
              <a:spLocks/>
            </p:cNvSpPr>
            <p:nvPr/>
          </p:nvSpPr>
          <p:spPr bwMode="auto">
            <a:xfrm>
              <a:off x="4797" y="1824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8697" name="Picture 15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26" y="1802"/>
              <a:ext cx="77" cy="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8698" name="Line 154"/>
            <p:cNvSpPr>
              <a:spLocks noChangeShapeType="1"/>
            </p:cNvSpPr>
            <p:nvPr/>
          </p:nvSpPr>
          <p:spPr bwMode="auto">
            <a:xfrm>
              <a:off x="4642" y="1830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9" name="Freeform 155"/>
            <p:cNvSpPr>
              <a:spLocks/>
            </p:cNvSpPr>
            <p:nvPr/>
          </p:nvSpPr>
          <p:spPr bwMode="auto">
            <a:xfrm>
              <a:off x="4808" y="1830"/>
              <a:ext cx="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  <a:cxn ang="0">
                  <a:pos x="365" y="0"/>
                </a:cxn>
              </a:cxnLst>
              <a:rect l="0" t="0" r="r" b="b"/>
              <a:pathLst>
                <a:path w="365">
                  <a:moveTo>
                    <a:pt x="0" y="0"/>
                  </a:moveTo>
                  <a:lnTo>
                    <a:pt x="222" y="0"/>
                  </a:lnTo>
                  <a:lnTo>
                    <a:pt x="36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0" name="Rectangle 156"/>
            <p:cNvSpPr>
              <a:spLocks noChangeArrowheads="1"/>
            </p:cNvSpPr>
            <p:nvPr/>
          </p:nvSpPr>
          <p:spPr bwMode="auto">
            <a:xfrm>
              <a:off x="4797" y="1824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1" name="Freeform 157"/>
            <p:cNvSpPr>
              <a:spLocks/>
            </p:cNvSpPr>
            <p:nvPr/>
          </p:nvSpPr>
          <p:spPr bwMode="auto">
            <a:xfrm>
              <a:off x="5229" y="1802"/>
              <a:ext cx="55" cy="61"/>
            </a:xfrm>
            <a:custGeom>
              <a:avLst/>
              <a:gdLst/>
              <a:ahLst/>
              <a:cxnLst>
                <a:cxn ang="0">
                  <a:pos x="55" y="28"/>
                </a:cxn>
                <a:cxn ang="0">
                  <a:pos x="55" y="44"/>
                </a:cxn>
                <a:cxn ang="0">
                  <a:pos x="50" y="50"/>
                </a:cxn>
                <a:cxn ang="0">
                  <a:pos x="38" y="55"/>
                </a:cxn>
                <a:cxn ang="0">
                  <a:pos x="27" y="61"/>
                </a:cxn>
                <a:cxn ang="0">
                  <a:pos x="16" y="55"/>
                </a:cxn>
                <a:cxn ang="0">
                  <a:pos x="5" y="50"/>
                </a:cxn>
                <a:cxn ang="0">
                  <a:pos x="0" y="44"/>
                </a:cxn>
                <a:cxn ang="0">
                  <a:pos x="0" y="28"/>
                </a:cxn>
                <a:cxn ang="0">
                  <a:pos x="0" y="17"/>
                </a:cxn>
                <a:cxn ang="0">
                  <a:pos x="5" y="11"/>
                </a:cxn>
                <a:cxn ang="0">
                  <a:pos x="16" y="5"/>
                </a:cxn>
                <a:cxn ang="0">
                  <a:pos x="27" y="0"/>
                </a:cxn>
                <a:cxn ang="0">
                  <a:pos x="38" y="5"/>
                </a:cxn>
                <a:cxn ang="0">
                  <a:pos x="50" y="11"/>
                </a:cxn>
                <a:cxn ang="0">
                  <a:pos x="55" y="17"/>
                </a:cxn>
                <a:cxn ang="0">
                  <a:pos x="55" y="28"/>
                </a:cxn>
              </a:cxnLst>
              <a:rect l="0" t="0" r="r" b="b"/>
              <a:pathLst>
                <a:path w="55" h="61">
                  <a:moveTo>
                    <a:pt x="55" y="28"/>
                  </a:moveTo>
                  <a:lnTo>
                    <a:pt x="55" y="44"/>
                  </a:lnTo>
                  <a:lnTo>
                    <a:pt x="50" y="50"/>
                  </a:lnTo>
                  <a:lnTo>
                    <a:pt x="38" y="55"/>
                  </a:lnTo>
                  <a:lnTo>
                    <a:pt x="27" y="61"/>
                  </a:lnTo>
                  <a:lnTo>
                    <a:pt x="16" y="55"/>
                  </a:lnTo>
                  <a:lnTo>
                    <a:pt x="5" y="50"/>
                  </a:lnTo>
                  <a:lnTo>
                    <a:pt x="0" y="4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16" y="5"/>
                  </a:lnTo>
                  <a:lnTo>
                    <a:pt x="27" y="0"/>
                  </a:lnTo>
                  <a:lnTo>
                    <a:pt x="38" y="5"/>
                  </a:lnTo>
                  <a:lnTo>
                    <a:pt x="50" y="11"/>
                  </a:lnTo>
                  <a:lnTo>
                    <a:pt x="55" y="17"/>
                  </a:lnTo>
                  <a:lnTo>
                    <a:pt x="55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2" name="Line 158"/>
            <p:cNvSpPr>
              <a:spLocks noChangeShapeType="1"/>
            </p:cNvSpPr>
            <p:nvPr/>
          </p:nvSpPr>
          <p:spPr bwMode="auto">
            <a:xfrm flipH="1">
              <a:off x="5173" y="1830"/>
              <a:ext cx="6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3" name="Line 159"/>
            <p:cNvSpPr>
              <a:spLocks noChangeShapeType="1"/>
            </p:cNvSpPr>
            <p:nvPr/>
          </p:nvSpPr>
          <p:spPr bwMode="auto">
            <a:xfrm>
              <a:off x="4808" y="2604"/>
              <a:ext cx="33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4" name="Rectangle 160"/>
            <p:cNvSpPr>
              <a:spLocks noChangeArrowheads="1"/>
            </p:cNvSpPr>
            <p:nvPr/>
          </p:nvSpPr>
          <p:spPr bwMode="auto">
            <a:xfrm>
              <a:off x="4797" y="2598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8705" name="Picture 16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79" y="2576"/>
              <a:ext cx="77" cy="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8706" name="Line 162"/>
            <p:cNvSpPr>
              <a:spLocks noChangeShapeType="1"/>
            </p:cNvSpPr>
            <p:nvPr/>
          </p:nvSpPr>
          <p:spPr bwMode="auto">
            <a:xfrm flipH="1">
              <a:off x="5140" y="2604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7" name="Freeform 163"/>
            <p:cNvSpPr>
              <a:spLocks/>
            </p:cNvSpPr>
            <p:nvPr/>
          </p:nvSpPr>
          <p:spPr bwMode="auto">
            <a:xfrm>
              <a:off x="4731" y="2604"/>
              <a:ext cx="77" cy="481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77" y="481"/>
                </a:cxn>
                <a:cxn ang="0">
                  <a:pos x="0" y="481"/>
                </a:cxn>
              </a:cxnLst>
              <a:rect l="0" t="0" r="r" b="b"/>
              <a:pathLst>
                <a:path w="77" h="481">
                  <a:moveTo>
                    <a:pt x="77" y="0"/>
                  </a:moveTo>
                  <a:lnTo>
                    <a:pt x="77" y="481"/>
                  </a:lnTo>
                  <a:lnTo>
                    <a:pt x="0" y="481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8" name="Rectangle 164"/>
            <p:cNvSpPr>
              <a:spLocks noChangeArrowheads="1"/>
            </p:cNvSpPr>
            <p:nvPr/>
          </p:nvSpPr>
          <p:spPr bwMode="auto">
            <a:xfrm>
              <a:off x="4797" y="2598"/>
              <a:ext cx="17" cy="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9" name="Freeform 165"/>
            <p:cNvSpPr>
              <a:spLocks/>
            </p:cNvSpPr>
            <p:nvPr/>
          </p:nvSpPr>
          <p:spPr bwMode="auto">
            <a:xfrm>
              <a:off x="4797" y="2598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8710" name="Picture 16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626" y="3052"/>
              <a:ext cx="77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8711" name="Line 167"/>
            <p:cNvSpPr>
              <a:spLocks noChangeShapeType="1"/>
            </p:cNvSpPr>
            <p:nvPr/>
          </p:nvSpPr>
          <p:spPr bwMode="auto">
            <a:xfrm>
              <a:off x="4642" y="3085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2" name="Line 168"/>
            <p:cNvSpPr>
              <a:spLocks noChangeShapeType="1"/>
            </p:cNvSpPr>
            <p:nvPr/>
          </p:nvSpPr>
          <p:spPr bwMode="auto">
            <a:xfrm>
              <a:off x="3182" y="1830"/>
              <a:ext cx="3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3" name="Line 169"/>
            <p:cNvSpPr>
              <a:spLocks noChangeShapeType="1"/>
            </p:cNvSpPr>
            <p:nvPr/>
          </p:nvSpPr>
          <p:spPr bwMode="auto">
            <a:xfrm flipH="1">
              <a:off x="3403" y="1830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4" name="Freeform 170"/>
            <p:cNvSpPr>
              <a:spLocks/>
            </p:cNvSpPr>
            <p:nvPr/>
          </p:nvSpPr>
          <p:spPr bwMode="auto">
            <a:xfrm>
              <a:off x="3442" y="1796"/>
              <a:ext cx="71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1" y="34"/>
                </a:cxn>
                <a:cxn ang="0">
                  <a:pos x="0" y="0"/>
                </a:cxn>
              </a:cxnLst>
              <a:rect l="0" t="0" r="r" b="b"/>
              <a:pathLst>
                <a:path w="71" h="72">
                  <a:moveTo>
                    <a:pt x="0" y="0"/>
                  </a:moveTo>
                  <a:lnTo>
                    <a:pt x="0" y="72"/>
                  </a:lnTo>
                  <a:lnTo>
                    <a:pt x="71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5" name="Freeform 171"/>
            <p:cNvSpPr>
              <a:spLocks/>
            </p:cNvSpPr>
            <p:nvPr/>
          </p:nvSpPr>
          <p:spPr bwMode="auto">
            <a:xfrm>
              <a:off x="3204" y="1830"/>
              <a:ext cx="2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99" y="0"/>
                </a:cxn>
                <a:cxn ang="0">
                  <a:pos x="215" y="0"/>
                </a:cxn>
              </a:cxnLst>
              <a:rect l="0" t="0" r="r" b="b"/>
              <a:pathLst>
                <a:path w="215">
                  <a:moveTo>
                    <a:pt x="0" y="0"/>
                  </a:moveTo>
                  <a:lnTo>
                    <a:pt x="16" y="0"/>
                  </a:lnTo>
                  <a:lnTo>
                    <a:pt x="199" y="0"/>
                  </a:lnTo>
                  <a:lnTo>
                    <a:pt x="21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6" name="Line 172"/>
            <p:cNvSpPr>
              <a:spLocks noChangeShapeType="1"/>
            </p:cNvSpPr>
            <p:nvPr/>
          </p:nvSpPr>
          <p:spPr bwMode="auto">
            <a:xfrm flipH="1">
              <a:off x="3110" y="3085"/>
              <a:ext cx="3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7" name="Line 173"/>
            <p:cNvSpPr>
              <a:spLocks noChangeShapeType="1"/>
            </p:cNvSpPr>
            <p:nvPr/>
          </p:nvSpPr>
          <p:spPr bwMode="auto">
            <a:xfrm>
              <a:off x="2999" y="3085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8" name="Freeform 174"/>
            <p:cNvSpPr>
              <a:spLocks/>
            </p:cNvSpPr>
            <p:nvPr/>
          </p:nvSpPr>
          <p:spPr bwMode="auto">
            <a:xfrm>
              <a:off x="2960" y="3046"/>
              <a:ext cx="78" cy="78"/>
            </a:xfrm>
            <a:custGeom>
              <a:avLst/>
              <a:gdLst/>
              <a:ahLst/>
              <a:cxnLst>
                <a:cxn ang="0">
                  <a:pos x="78" y="78"/>
                </a:cxn>
                <a:cxn ang="0">
                  <a:pos x="78" y="0"/>
                </a:cxn>
                <a:cxn ang="0">
                  <a:pos x="0" y="39"/>
                </a:cxn>
                <a:cxn ang="0">
                  <a:pos x="78" y="78"/>
                </a:cxn>
              </a:cxnLst>
              <a:rect l="0" t="0" r="r" b="b"/>
              <a:pathLst>
                <a:path w="78" h="78">
                  <a:moveTo>
                    <a:pt x="78" y="78"/>
                  </a:moveTo>
                  <a:lnTo>
                    <a:pt x="78" y="0"/>
                  </a:lnTo>
                  <a:lnTo>
                    <a:pt x="0" y="39"/>
                  </a:lnTo>
                  <a:lnTo>
                    <a:pt x="78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19" name="Freeform 175"/>
            <p:cNvSpPr>
              <a:spLocks/>
            </p:cNvSpPr>
            <p:nvPr/>
          </p:nvSpPr>
          <p:spPr bwMode="auto">
            <a:xfrm>
              <a:off x="3060" y="3085"/>
              <a:ext cx="66" cy="1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50" y="0"/>
                </a:cxn>
                <a:cxn ang="0">
                  <a:pos x="11" y="0"/>
                </a:cxn>
                <a:cxn ang="0">
                  <a:pos x="0" y="0"/>
                </a:cxn>
              </a:cxnLst>
              <a:rect l="0" t="0" r="r" b="b"/>
              <a:pathLst>
                <a:path w="66">
                  <a:moveTo>
                    <a:pt x="66" y="0"/>
                  </a:moveTo>
                  <a:lnTo>
                    <a:pt x="50" y="0"/>
                  </a:ln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0" name="Line 176"/>
            <p:cNvSpPr>
              <a:spLocks noChangeShapeType="1"/>
            </p:cNvSpPr>
            <p:nvPr/>
          </p:nvSpPr>
          <p:spPr bwMode="auto">
            <a:xfrm>
              <a:off x="1156" y="2051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1" name="Line 177"/>
            <p:cNvSpPr>
              <a:spLocks noChangeShapeType="1"/>
            </p:cNvSpPr>
            <p:nvPr/>
          </p:nvSpPr>
          <p:spPr bwMode="auto">
            <a:xfrm flipH="1">
              <a:off x="1306" y="2051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2" name="Freeform 178"/>
            <p:cNvSpPr>
              <a:spLocks/>
            </p:cNvSpPr>
            <p:nvPr/>
          </p:nvSpPr>
          <p:spPr bwMode="auto">
            <a:xfrm>
              <a:off x="1339" y="2018"/>
              <a:ext cx="77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7" y="33"/>
                </a:cxn>
                <a:cxn ang="0">
                  <a:pos x="0" y="0"/>
                </a:cxn>
              </a:cxnLst>
              <a:rect l="0" t="0" r="r" b="b"/>
              <a:pathLst>
                <a:path w="77" h="72">
                  <a:moveTo>
                    <a:pt x="0" y="0"/>
                  </a:moveTo>
                  <a:lnTo>
                    <a:pt x="0" y="72"/>
                  </a:lnTo>
                  <a:lnTo>
                    <a:pt x="77" y="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3" name="Freeform 179"/>
            <p:cNvSpPr>
              <a:spLocks/>
            </p:cNvSpPr>
            <p:nvPr/>
          </p:nvSpPr>
          <p:spPr bwMode="auto">
            <a:xfrm>
              <a:off x="1179" y="2051"/>
              <a:ext cx="13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27" y="0"/>
                </a:cxn>
                <a:cxn ang="0">
                  <a:pos x="138" y="0"/>
                </a:cxn>
              </a:cxnLst>
              <a:rect l="0" t="0" r="r" b="b"/>
              <a:pathLst>
                <a:path w="138">
                  <a:moveTo>
                    <a:pt x="0" y="0"/>
                  </a:moveTo>
                  <a:lnTo>
                    <a:pt x="16" y="0"/>
                  </a:lnTo>
                  <a:lnTo>
                    <a:pt x="127" y="0"/>
                  </a:lnTo>
                  <a:lnTo>
                    <a:pt x="13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4" name="Line 180"/>
            <p:cNvSpPr>
              <a:spLocks noChangeShapeType="1"/>
            </p:cNvSpPr>
            <p:nvPr/>
          </p:nvSpPr>
          <p:spPr bwMode="auto">
            <a:xfrm flipH="1">
              <a:off x="2374" y="3085"/>
              <a:ext cx="3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5" name="Line 181"/>
            <p:cNvSpPr>
              <a:spLocks noChangeShapeType="1"/>
            </p:cNvSpPr>
            <p:nvPr/>
          </p:nvSpPr>
          <p:spPr bwMode="auto">
            <a:xfrm flipH="1">
              <a:off x="2855" y="1940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6" name="Freeform 182"/>
            <p:cNvSpPr>
              <a:spLocks/>
            </p:cNvSpPr>
            <p:nvPr/>
          </p:nvSpPr>
          <p:spPr bwMode="auto">
            <a:xfrm>
              <a:off x="2888" y="1907"/>
              <a:ext cx="7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2" y="33"/>
                </a:cxn>
                <a:cxn ang="0">
                  <a:pos x="0" y="0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0" y="72"/>
                  </a:lnTo>
                  <a:lnTo>
                    <a:pt x="72" y="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7" name="Freeform 183"/>
            <p:cNvSpPr>
              <a:spLocks/>
            </p:cNvSpPr>
            <p:nvPr/>
          </p:nvSpPr>
          <p:spPr bwMode="auto">
            <a:xfrm>
              <a:off x="2263" y="1940"/>
              <a:ext cx="603" cy="1145"/>
            </a:xfrm>
            <a:custGeom>
              <a:avLst/>
              <a:gdLst/>
              <a:ahLst/>
              <a:cxnLst>
                <a:cxn ang="0">
                  <a:pos x="127" y="1145"/>
                </a:cxn>
                <a:cxn ang="0">
                  <a:pos x="111" y="1145"/>
                </a:cxn>
                <a:cxn ang="0">
                  <a:pos x="0" y="1145"/>
                </a:cxn>
                <a:cxn ang="0">
                  <a:pos x="0" y="0"/>
                </a:cxn>
                <a:cxn ang="0">
                  <a:pos x="592" y="0"/>
                </a:cxn>
                <a:cxn ang="0">
                  <a:pos x="603" y="0"/>
                </a:cxn>
              </a:cxnLst>
              <a:rect l="0" t="0" r="r" b="b"/>
              <a:pathLst>
                <a:path w="603" h="1145">
                  <a:moveTo>
                    <a:pt x="127" y="1145"/>
                  </a:moveTo>
                  <a:lnTo>
                    <a:pt x="111" y="1145"/>
                  </a:lnTo>
                  <a:lnTo>
                    <a:pt x="0" y="1145"/>
                  </a:lnTo>
                  <a:lnTo>
                    <a:pt x="0" y="0"/>
                  </a:lnTo>
                  <a:lnTo>
                    <a:pt x="592" y="0"/>
                  </a:lnTo>
                  <a:lnTo>
                    <a:pt x="603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8" name="Line 184"/>
            <p:cNvSpPr>
              <a:spLocks noChangeShapeType="1"/>
            </p:cNvSpPr>
            <p:nvPr/>
          </p:nvSpPr>
          <p:spPr bwMode="auto">
            <a:xfrm>
              <a:off x="2114" y="1686"/>
              <a:ext cx="3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29" name="Line 185"/>
            <p:cNvSpPr>
              <a:spLocks noChangeShapeType="1"/>
            </p:cNvSpPr>
            <p:nvPr/>
          </p:nvSpPr>
          <p:spPr bwMode="auto">
            <a:xfrm flipH="1">
              <a:off x="2855" y="1686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0" name="Freeform 186"/>
            <p:cNvSpPr>
              <a:spLocks/>
            </p:cNvSpPr>
            <p:nvPr/>
          </p:nvSpPr>
          <p:spPr bwMode="auto">
            <a:xfrm>
              <a:off x="2888" y="1647"/>
              <a:ext cx="7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2" y="39"/>
                </a:cxn>
                <a:cxn ang="0">
                  <a:pos x="0" y="0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0" y="72"/>
                  </a:lnTo>
                  <a:lnTo>
                    <a:pt x="72" y="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1" name="Freeform 187"/>
            <p:cNvSpPr>
              <a:spLocks/>
            </p:cNvSpPr>
            <p:nvPr/>
          </p:nvSpPr>
          <p:spPr bwMode="auto">
            <a:xfrm>
              <a:off x="2136" y="1686"/>
              <a:ext cx="73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719" y="0"/>
                </a:cxn>
                <a:cxn ang="0">
                  <a:pos x="730" y="0"/>
                </a:cxn>
              </a:cxnLst>
              <a:rect l="0" t="0" r="r" b="b"/>
              <a:pathLst>
                <a:path w="730">
                  <a:moveTo>
                    <a:pt x="0" y="0"/>
                  </a:moveTo>
                  <a:lnTo>
                    <a:pt x="16" y="0"/>
                  </a:lnTo>
                  <a:lnTo>
                    <a:pt x="719" y="0"/>
                  </a:lnTo>
                  <a:lnTo>
                    <a:pt x="73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2" name="Line 188"/>
            <p:cNvSpPr>
              <a:spLocks noChangeShapeType="1"/>
            </p:cNvSpPr>
            <p:nvPr/>
          </p:nvSpPr>
          <p:spPr bwMode="auto">
            <a:xfrm>
              <a:off x="1267" y="1536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3" name="Line 189"/>
            <p:cNvSpPr>
              <a:spLocks noChangeShapeType="1"/>
            </p:cNvSpPr>
            <p:nvPr/>
          </p:nvSpPr>
          <p:spPr bwMode="auto">
            <a:xfrm flipH="1">
              <a:off x="1782" y="1536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4" name="Freeform 190"/>
            <p:cNvSpPr>
              <a:spLocks/>
            </p:cNvSpPr>
            <p:nvPr/>
          </p:nvSpPr>
          <p:spPr bwMode="auto">
            <a:xfrm>
              <a:off x="1820" y="1498"/>
              <a:ext cx="72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7"/>
                </a:cxn>
                <a:cxn ang="0">
                  <a:pos x="72" y="38"/>
                </a:cxn>
                <a:cxn ang="0">
                  <a:pos x="0" y="0"/>
                </a:cxn>
              </a:cxnLst>
              <a:rect l="0" t="0" r="r" b="b"/>
              <a:pathLst>
                <a:path w="72" h="77">
                  <a:moveTo>
                    <a:pt x="0" y="0"/>
                  </a:moveTo>
                  <a:lnTo>
                    <a:pt x="0" y="77"/>
                  </a:lnTo>
                  <a:lnTo>
                    <a:pt x="72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5" name="Freeform 191"/>
            <p:cNvSpPr>
              <a:spLocks/>
            </p:cNvSpPr>
            <p:nvPr/>
          </p:nvSpPr>
          <p:spPr bwMode="auto">
            <a:xfrm>
              <a:off x="1289" y="1536"/>
              <a:ext cx="50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493" y="0"/>
                </a:cxn>
                <a:cxn ang="0">
                  <a:pos x="509" y="0"/>
                </a:cxn>
              </a:cxnLst>
              <a:rect l="0" t="0" r="r" b="b"/>
              <a:pathLst>
                <a:path w="509">
                  <a:moveTo>
                    <a:pt x="0" y="0"/>
                  </a:moveTo>
                  <a:lnTo>
                    <a:pt x="17" y="0"/>
                  </a:lnTo>
                  <a:lnTo>
                    <a:pt x="493" y="0"/>
                  </a:lnTo>
                  <a:lnTo>
                    <a:pt x="50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6" name="Line 192"/>
            <p:cNvSpPr>
              <a:spLocks noChangeShapeType="1"/>
            </p:cNvSpPr>
            <p:nvPr/>
          </p:nvSpPr>
          <p:spPr bwMode="auto">
            <a:xfrm>
              <a:off x="1638" y="2051"/>
              <a:ext cx="3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7" name="Line 193"/>
            <p:cNvSpPr>
              <a:spLocks noChangeShapeType="1"/>
            </p:cNvSpPr>
            <p:nvPr/>
          </p:nvSpPr>
          <p:spPr bwMode="auto">
            <a:xfrm flipH="1">
              <a:off x="1782" y="1796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8" name="Freeform 194"/>
            <p:cNvSpPr>
              <a:spLocks/>
            </p:cNvSpPr>
            <p:nvPr/>
          </p:nvSpPr>
          <p:spPr bwMode="auto">
            <a:xfrm>
              <a:off x="1820" y="1758"/>
              <a:ext cx="7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2" y="38"/>
                </a:cxn>
                <a:cxn ang="0">
                  <a:pos x="0" y="0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0" y="72"/>
                  </a:lnTo>
                  <a:lnTo>
                    <a:pt x="72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39" name="Freeform 195"/>
            <p:cNvSpPr>
              <a:spLocks/>
            </p:cNvSpPr>
            <p:nvPr/>
          </p:nvSpPr>
          <p:spPr bwMode="auto">
            <a:xfrm>
              <a:off x="1660" y="1796"/>
              <a:ext cx="138" cy="255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11" y="255"/>
                </a:cxn>
                <a:cxn ang="0">
                  <a:pos x="50" y="255"/>
                </a:cxn>
                <a:cxn ang="0">
                  <a:pos x="50" y="0"/>
                </a:cxn>
                <a:cxn ang="0">
                  <a:pos x="122" y="0"/>
                </a:cxn>
                <a:cxn ang="0">
                  <a:pos x="138" y="0"/>
                </a:cxn>
              </a:cxnLst>
              <a:rect l="0" t="0" r="r" b="b"/>
              <a:pathLst>
                <a:path w="138" h="255">
                  <a:moveTo>
                    <a:pt x="0" y="255"/>
                  </a:moveTo>
                  <a:lnTo>
                    <a:pt x="11" y="255"/>
                  </a:lnTo>
                  <a:lnTo>
                    <a:pt x="50" y="255"/>
                  </a:lnTo>
                  <a:lnTo>
                    <a:pt x="50" y="0"/>
                  </a:lnTo>
                  <a:lnTo>
                    <a:pt x="122" y="0"/>
                  </a:lnTo>
                  <a:lnTo>
                    <a:pt x="13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40" name="Line 196"/>
            <p:cNvSpPr>
              <a:spLocks noChangeShapeType="1"/>
            </p:cNvSpPr>
            <p:nvPr/>
          </p:nvSpPr>
          <p:spPr bwMode="auto">
            <a:xfrm>
              <a:off x="492" y="2051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41" name="Line 197"/>
            <p:cNvSpPr>
              <a:spLocks noChangeShapeType="1"/>
            </p:cNvSpPr>
            <p:nvPr/>
          </p:nvSpPr>
          <p:spPr bwMode="auto">
            <a:xfrm flipH="1">
              <a:off x="824" y="2051"/>
              <a:ext cx="7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42" name="Freeform 198"/>
            <p:cNvSpPr>
              <a:spLocks/>
            </p:cNvSpPr>
            <p:nvPr/>
          </p:nvSpPr>
          <p:spPr bwMode="auto">
            <a:xfrm>
              <a:off x="863" y="2018"/>
              <a:ext cx="7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"/>
                </a:cxn>
                <a:cxn ang="0">
                  <a:pos x="72" y="33"/>
                </a:cxn>
                <a:cxn ang="0">
                  <a:pos x="0" y="0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0" y="72"/>
                  </a:lnTo>
                  <a:lnTo>
                    <a:pt x="72" y="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43" name="Freeform 199"/>
            <p:cNvSpPr>
              <a:spLocks/>
            </p:cNvSpPr>
            <p:nvPr/>
          </p:nvSpPr>
          <p:spPr bwMode="auto">
            <a:xfrm>
              <a:off x="515" y="2051"/>
              <a:ext cx="3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09" y="0"/>
                </a:cxn>
                <a:cxn ang="0">
                  <a:pos x="326" y="0"/>
                </a:cxn>
              </a:cxnLst>
              <a:rect l="0" t="0" r="r" b="b"/>
              <a:pathLst>
                <a:path w="326">
                  <a:moveTo>
                    <a:pt x="0" y="0"/>
                  </a:moveTo>
                  <a:lnTo>
                    <a:pt x="16" y="0"/>
                  </a:lnTo>
                  <a:lnTo>
                    <a:pt x="309" y="0"/>
                  </a:lnTo>
                  <a:lnTo>
                    <a:pt x="32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" name="Rectangular Callout 203"/>
          <p:cNvSpPr/>
          <p:nvPr/>
        </p:nvSpPr>
        <p:spPr>
          <a:xfrm>
            <a:off x="533400" y="5943600"/>
            <a:ext cx="2971800" cy="685800"/>
          </a:xfrm>
          <a:prstGeom prst="wedgeRectCallout">
            <a:avLst>
              <a:gd name="adj1" fmla="val 56085"/>
              <a:gd name="adj2" fmla="val -108928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Generator voltage is 24V when the RPM is 3000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5" name="Rectangular Callout 204"/>
          <p:cNvSpPr/>
          <p:nvPr/>
        </p:nvSpPr>
        <p:spPr>
          <a:xfrm>
            <a:off x="4267200" y="1905000"/>
            <a:ext cx="4191000" cy="914400"/>
          </a:xfrm>
          <a:prstGeom prst="wedgeRectCallout">
            <a:avLst>
              <a:gd name="adj1" fmla="val -27932"/>
              <a:gd name="adj2" fmla="val 124903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Generator current is the generator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voltage divided by resistance of the bulbs in parallel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encoder model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 final step is to read the shaft speed through a shaft encoder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use the </a:t>
            </a:r>
            <a:r>
              <a:rPr lang="en-US" sz="2800" dirty="0" err="1" smtClean="0">
                <a:solidFill>
                  <a:schemeClr val="bg1"/>
                </a:solidFill>
              </a:rPr>
              <a:t>SimDriveline</a:t>
            </a:r>
            <a:r>
              <a:rPr lang="en-US" sz="2800" dirty="0" smtClean="0">
                <a:solidFill>
                  <a:schemeClr val="bg1"/>
                </a:solidFill>
              </a:rPr>
              <a:t> Motion Sensor to convert the </a:t>
            </a:r>
            <a:r>
              <a:rPr lang="en-US" sz="2800" dirty="0" err="1" smtClean="0">
                <a:solidFill>
                  <a:schemeClr val="bg1"/>
                </a:solidFill>
              </a:rPr>
              <a:t>SimDriveline</a:t>
            </a:r>
            <a:r>
              <a:rPr lang="en-US" sz="2800" dirty="0" smtClean="0">
                <a:solidFill>
                  <a:schemeClr val="bg1"/>
                </a:solidFill>
              </a:rPr>
              <a:t> signal to a </a:t>
            </a:r>
            <a:r>
              <a:rPr lang="en-US" sz="2800" dirty="0" err="1" smtClean="0">
                <a:solidFill>
                  <a:schemeClr val="bg1"/>
                </a:solidFill>
              </a:rPr>
              <a:t>Simulink</a:t>
            </a:r>
            <a:r>
              <a:rPr lang="en-US" sz="2800" dirty="0" smtClean="0">
                <a:solidFill>
                  <a:schemeClr val="bg1"/>
                </a:solidFill>
              </a:rPr>
              <a:t> signal</a:t>
            </a:r>
          </a:p>
        </p:txBody>
      </p:sp>
      <p:grpSp>
        <p:nvGrpSpPr>
          <p:cNvPr id="107722" name="Group 202"/>
          <p:cNvGrpSpPr>
            <a:grpSpLocks noChangeAspect="1"/>
          </p:cNvGrpSpPr>
          <p:nvPr/>
        </p:nvGrpSpPr>
        <p:grpSpPr bwMode="auto">
          <a:xfrm>
            <a:off x="1600200" y="3810000"/>
            <a:ext cx="6019800" cy="2844800"/>
            <a:chOff x="1008" y="2400"/>
            <a:chExt cx="3792" cy="1792"/>
          </a:xfrm>
          <a:solidFill>
            <a:srgbClr val="FFFFFF">
              <a:alpha val="0"/>
            </a:srgbClr>
          </a:solidFill>
        </p:grpSpPr>
        <p:sp>
          <p:nvSpPr>
            <p:cNvPr id="107721" name="AutoShape 201"/>
            <p:cNvSpPr>
              <a:spLocks noChangeAspect="1" noChangeArrowheads="1" noTextEdit="1"/>
            </p:cNvSpPr>
            <p:nvPr/>
          </p:nvSpPr>
          <p:spPr bwMode="auto">
            <a:xfrm>
              <a:off x="1008" y="2400"/>
              <a:ext cx="3792" cy="17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26" name="Freeform 206"/>
            <p:cNvSpPr>
              <a:spLocks/>
            </p:cNvSpPr>
            <p:nvPr/>
          </p:nvSpPr>
          <p:spPr bwMode="auto">
            <a:xfrm>
              <a:off x="4377" y="2635"/>
              <a:ext cx="268" cy="121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0" y="0"/>
                </a:cxn>
                <a:cxn ang="0">
                  <a:pos x="20" y="13"/>
                </a:cxn>
                <a:cxn ang="0">
                  <a:pos x="7" y="33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7" y="87"/>
                </a:cxn>
                <a:cxn ang="0">
                  <a:pos x="20" y="101"/>
                </a:cxn>
                <a:cxn ang="0">
                  <a:pos x="40" y="114"/>
                </a:cxn>
                <a:cxn ang="0">
                  <a:pos x="60" y="121"/>
                </a:cxn>
                <a:cxn ang="0">
                  <a:pos x="201" y="121"/>
                </a:cxn>
                <a:cxn ang="0">
                  <a:pos x="228" y="114"/>
                </a:cxn>
                <a:cxn ang="0">
                  <a:pos x="248" y="101"/>
                </a:cxn>
                <a:cxn ang="0">
                  <a:pos x="262" y="87"/>
                </a:cxn>
                <a:cxn ang="0">
                  <a:pos x="268" y="60"/>
                </a:cxn>
                <a:cxn ang="0">
                  <a:pos x="268" y="60"/>
                </a:cxn>
                <a:cxn ang="0">
                  <a:pos x="262" y="33"/>
                </a:cxn>
                <a:cxn ang="0">
                  <a:pos x="248" y="13"/>
                </a:cxn>
                <a:cxn ang="0">
                  <a:pos x="228" y="0"/>
                </a:cxn>
                <a:cxn ang="0">
                  <a:pos x="201" y="0"/>
                </a:cxn>
                <a:cxn ang="0">
                  <a:pos x="60" y="0"/>
                </a:cxn>
              </a:cxnLst>
              <a:rect l="0" t="0" r="r" b="b"/>
              <a:pathLst>
                <a:path w="268" h="121">
                  <a:moveTo>
                    <a:pt x="60" y="0"/>
                  </a:moveTo>
                  <a:lnTo>
                    <a:pt x="40" y="0"/>
                  </a:lnTo>
                  <a:lnTo>
                    <a:pt x="20" y="13"/>
                  </a:lnTo>
                  <a:lnTo>
                    <a:pt x="7" y="3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7" y="87"/>
                  </a:lnTo>
                  <a:lnTo>
                    <a:pt x="20" y="101"/>
                  </a:lnTo>
                  <a:lnTo>
                    <a:pt x="40" y="114"/>
                  </a:lnTo>
                  <a:lnTo>
                    <a:pt x="60" y="121"/>
                  </a:lnTo>
                  <a:lnTo>
                    <a:pt x="201" y="121"/>
                  </a:lnTo>
                  <a:lnTo>
                    <a:pt x="228" y="114"/>
                  </a:lnTo>
                  <a:lnTo>
                    <a:pt x="248" y="101"/>
                  </a:lnTo>
                  <a:lnTo>
                    <a:pt x="262" y="87"/>
                  </a:lnTo>
                  <a:lnTo>
                    <a:pt x="268" y="60"/>
                  </a:lnTo>
                  <a:lnTo>
                    <a:pt x="268" y="60"/>
                  </a:lnTo>
                  <a:lnTo>
                    <a:pt x="262" y="33"/>
                  </a:lnTo>
                  <a:lnTo>
                    <a:pt x="248" y="13"/>
                  </a:lnTo>
                  <a:lnTo>
                    <a:pt x="228" y="0"/>
                  </a:lnTo>
                  <a:lnTo>
                    <a:pt x="201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27" name="Freeform 207"/>
            <p:cNvSpPr>
              <a:spLocks/>
            </p:cNvSpPr>
            <p:nvPr/>
          </p:nvSpPr>
          <p:spPr bwMode="auto">
            <a:xfrm>
              <a:off x="4377" y="2635"/>
              <a:ext cx="268" cy="121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40" y="0"/>
                </a:cxn>
                <a:cxn ang="0">
                  <a:pos x="20" y="13"/>
                </a:cxn>
                <a:cxn ang="0">
                  <a:pos x="7" y="33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7" y="87"/>
                </a:cxn>
                <a:cxn ang="0">
                  <a:pos x="20" y="101"/>
                </a:cxn>
                <a:cxn ang="0">
                  <a:pos x="40" y="114"/>
                </a:cxn>
                <a:cxn ang="0">
                  <a:pos x="60" y="121"/>
                </a:cxn>
                <a:cxn ang="0">
                  <a:pos x="201" y="121"/>
                </a:cxn>
                <a:cxn ang="0">
                  <a:pos x="228" y="114"/>
                </a:cxn>
                <a:cxn ang="0">
                  <a:pos x="248" y="101"/>
                </a:cxn>
                <a:cxn ang="0">
                  <a:pos x="262" y="87"/>
                </a:cxn>
                <a:cxn ang="0">
                  <a:pos x="268" y="60"/>
                </a:cxn>
                <a:cxn ang="0">
                  <a:pos x="268" y="60"/>
                </a:cxn>
                <a:cxn ang="0">
                  <a:pos x="262" y="33"/>
                </a:cxn>
                <a:cxn ang="0">
                  <a:pos x="248" y="13"/>
                </a:cxn>
                <a:cxn ang="0">
                  <a:pos x="228" y="0"/>
                </a:cxn>
                <a:cxn ang="0">
                  <a:pos x="201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268" h="121">
                  <a:moveTo>
                    <a:pt x="60" y="0"/>
                  </a:moveTo>
                  <a:lnTo>
                    <a:pt x="40" y="0"/>
                  </a:lnTo>
                  <a:lnTo>
                    <a:pt x="20" y="13"/>
                  </a:lnTo>
                  <a:lnTo>
                    <a:pt x="7" y="3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7" y="87"/>
                  </a:lnTo>
                  <a:lnTo>
                    <a:pt x="20" y="101"/>
                  </a:lnTo>
                  <a:lnTo>
                    <a:pt x="40" y="114"/>
                  </a:lnTo>
                  <a:lnTo>
                    <a:pt x="60" y="121"/>
                  </a:lnTo>
                  <a:lnTo>
                    <a:pt x="201" y="121"/>
                  </a:lnTo>
                  <a:lnTo>
                    <a:pt x="228" y="114"/>
                  </a:lnTo>
                  <a:lnTo>
                    <a:pt x="248" y="101"/>
                  </a:lnTo>
                  <a:lnTo>
                    <a:pt x="262" y="87"/>
                  </a:lnTo>
                  <a:lnTo>
                    <a:pt x="268" y="60"/>
                  </a:lnTo>
                  <a:lnTo>
                    <a:pt x="268" y="60"/>
                  </a:lnTo>
                  <a:lnTo>
                    <a:pt x="262" y="33"/>
                  </a:lnTo>
                  <a:lnTo>
                    <a:pt x="248" y="13"/>
                  </a:lnTo>
                  <a:lnTo>
                    <a:pt x="228" y="0"/>
                  </a:lnTo>
                  <a:lnTo>
                    <a:pt x="201" y="0"/>
                  </a:lnTo>
                  <a:lnTo>
                    <a:pt x="60" y="0"/>
                  </a:lnTo>
                  <a:lnTo>
                    <a:pt x="6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28" name="Rectangle 208"/>
            <p:cNvSpPr>
              <a:spLocks noChangeArrowheads="1"/>
            </p:cNvSpPr>
            <p:nvPr/>
          </p:nvSpPr>
          <p:spPr bwMode="auto">
            <a:xfrm>
              <a:off x="4303" y="2789"/>
              <a:ext cx="470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29" name="Rectangle 209"/>
            <p:cNvSpPr>
              <a:spLocks noChangeArrowheads="1"/>
            </p:cNvSpPr>
            <p:nvPr/>
          </p:nvSpPr>
          <p:spPr bwMode="auto">
            <a:xfrm>
              <a:off x="4357" y="2923"/>
              <a:ext cx="362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output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30" name="Rectangle 210"/>
            <p:cNvSpPr>
              <a:spLocks noChangeArrowheads="1"/>
            </p:cNvSpPr>
            <p:nvPr/>
          </p:nvSpPr>
          <p:spPr bwMode="auto">
            <a:xfrm>
              <a:off x="4484" y="2648"/>
              <a:ext cx="107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31" name="Freeform 211"/>
            <p:cNvSpPr>
              <a:spLocks/>
            </p:cNvSpPr>
            <p:nvPr/>
          </p:nvSpPr>
          <p:spPr bwMode="auto">
            <a:xfrm>
              <a:off x="1203" y="2595"/>
              <a:ext cx="261" cy="188"/>
            </a:xfrm>
            <a:custGeom>
              <a:avLst/>
              <a:gdLst/>
              <a:ahLst/>
              <a:cxnLst>
                <a:cxn ang="0">
                  <a:pos x="194" y="188"/>
                </a:cxn>
                <a:cxn ang="0">
                  <a:pos x="60" y="188"/>
                </a:cxn>
                <a:cxn ang="0">
                  <a:pos x="0" y="100"/>
                </a:cxn>
                <a:cxn ang="0">
                  <a:pos x="60" y="0"/>
                </a:cxn>
                <a:cxn ang="0">
                  <a:pos x="194" y="0"/>
                </a:cxn>
                <a:cxn ang="0">
                  <a:pos x="261" y="100"/>
                </a:cxn>
                <a:cxn ang="0">
                  <a:pos x="194" y="188"/>
                </a:cxn>
              </a:cxnLst>
              <a:rect l="0" t="0" r="r" b="b"/>
              <a:pathLst>
                <a:path w="261" h="188">
                  <a:moveTo>
                    <a:pt x="194" y="188"/>
                  </a:moveTo>
                  <a:lnTo>
                    <a:pt x="60" y="188"/>
                  </a:lnTo>
                  <a:lnTo>
                    <a:pt x="0" y="100"/>
                  </a:lnTo>
                  <a:lnTo>
                    <a:pt x="60" y="0"/>
                  </a:lnTo>
                  <a:lnTo>
                    <a:pt x="194" y="0"/>
                  </a:lnTo>
                  <a:lnTo>
                    <a:pt x="261" y="100"/>
                  </a:lnTo>
                  <a:lnTo>
                    <a:pt x="194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32" name="Freeform 212"/>
            <p:cNvSpPr>
              <a:spLocks/>
            </p:cNvSpPr>
            <p:nvPr/>
          </p:nvSpPr>
          <p:spPr bwMode="auto">
            <a:xfrm>
              <a:off x="1203" y="2595"/>
              <a:ext cx="261" cy="188"/>
            </a:xfrm>
            <a:custGeom>
              <a:avLst/>
              <a:gdLst/>
              <a:ahLst/>
              <a:cxnLst>
                <a:cxn ang="0">
                  <a:pos x="194" y="188"/>
                </a:cxn>
                <a:cxn ang="0">
                  <a:pos x="60" y="188"/>
                </a:cxn>
                <a:cxn ang="0">
                  <a:pos x="0" y="100"/>
                </a:cxn>
                <a:cxn ang="0">
                  <a:pos x="60" y="0"/>
                </a:cxn>
                <a:cxn ang="0">
                  <a:pos x="194" y="0"/>
                </a:cxn>
                <a:cxn ang="0">
                  <a:pos x="261" y="100"/>
                </a:cxn>
                <a:cxn ang="0">
                  <a:pos x="194" y="188"/>
                </a:cxn>
              </a:cxnLst>
              <a:rect l="0" t="0" r="r" b="b"/>
              <a:pathLst>
                <a:path w="261" h="188">
                  <a:moveTo>
                    <a:pt x="194" y="188"/>
                  </a:moveTo>
                  <a:lnTo>
                    <a:pt x="60" y="188"/>
                  </a:lnTo>
                  <a:lnTo>
                    <a:pt x="0" y="100"/>
                  </a:lnTo>
                  <a:lnTo>
                    <a:pt x="60" y="0"/>
                  </a:lnTo>
                  <a:lnTo>
                    <a:pt x="194" y="0"/>
                  </a:lnTo>
                  <a:lnTo>
                    <a:pt x="261" y="100"/>
                  </a:lnTo>
                  <a:lnTo>
                    <a:pt x="194" y="188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33" name="Rectangle 213"/>
            <p:cNvSpPr>
              <a:spLocks noChangeArrowheads="1"/>
            </p:cNvSpPr>
            <p:nvPr/>
          </p:nvSpPr>
          <p:spPr bwMode="auto">
            <a:xfrm>
              <a:off x="1062" y="2823"/>
              <a:ext cx="617" cy="1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Shaft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34" name="Rectangle 214"/>
            <p:cNvSpPr>
              <a:spLocks noChangeArrowheads="1"/>
            </p:cNvSpPr>
            <p:nvPr/>
          </p:nvSpPr>
          <p:spPr bwMode="auto">
            <a:xfrm>
              <a:off x="1303" y="2655"/>
              <a:ext cx="121" cy="1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35" name="Freeform 215"/>
            <p:cNvSpPr>
              <a:spLocks/>
            </p:cNvSpPr>
            <p:nvPr/>
          </p:nvSpPr>
          <p:spPr bwMode="auto">
            <a:xfrm>
              <a:off x="3169" y="2454"/>
              <a:ext cx="671" cy="4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1" y="241"/>
                </a:cxn>
                <a:cxn ang="0">
                  <a:pos x="671" y="241"/>
                </a:cxn>
                <a:cxn ang="0">
                  <a:pos x="0" y="483"/>
                </a:cxn>
                <a:cxn ang="0">
                  <a:pos x="0" y="0"/>
                </a:cxn>
              </a:cxnLst>
              <a:rect l="0" t="0" r="r" b="b"/>
              <a:pathLst>
                <a:path w="671" h="483">
                  <a:moveTo>
                    <a:pt x="0" y="0"/>
                  </a:moveTo>
                  <a:lnTo>
                    <a:pt x="671" y="241"/>
                  </a:lnTo>
                  <a:lnTo>
                    <a:pt x="671" y="241"/>
                  </a:lnTo>
                  <a:lnTo>
                    <a:pt x="0" y="48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36" name="Freeform 216"/>
            <p:cNvSpPr>
              <a:spLocks/>
            </p:cNvSpPr>
            <p:nvPr/>
          </p:nvSpPr>
          <p:spPr bwMode="auto">
            <a:xfrm>
              <a:off x="3169" y="2454"/>
              <a:ext cx="671" cy="4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1" y="241"/>
                </a:cxn>
                <a:cxn ang="0">
                  <a:pos x="0" y="483"/>
                </a:cxn>
                <a:cxn ang="0">
                  <a:pos x="0" y="0"/>
                </a:cxn>
              </a:cxnLst>
              <a:rect l="0" t="0" r="r" b="b"/>
              <a:pathLst>
                <a:path w="671" h="483">
                  <a:moveTo>
                    <a:pt x="0" y="0"/>
                  </a:moveTo>
                  <a:lnTo>
                    <a:pt x="671" y="241"/>
                  </a:lnTo>
                  <a:lnTo>
                    <a:pt x="0" y="483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37" name="Rectangle 217"/>
            <p:cNvSpPr>
              <a:spLocks noChangeArrowheads="1"/>
            </p:cNvSpPr>
            <p:nvPr/>
          </p:nvSpPr>
          <p:spPr bwMode="auto">
            <a:xfrm>
              <a:off x="3290" y="2964"/>
              <a:ext cx="208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rad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38" name="Rectangle 218"/>
            <p:cNvSpPr>
              <a:spLocks noChangeArrowheads="1"/>
            </p:cNvSpPr>
            <p:nvPr/>
          </p:nvSpPr>
          <p:spPr bwMode="auto">
            <a:xfrm>
              <a:off x="3451" y="2964"/>
              <a:ext cx="81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39" name="Rectangle 219"/>
            <p:cNvSpPr>
              <a:spLocks noChangeArrowheads="1"/>
            </p:cNvSpPr>
            <p:nvPr/>
          </p:nvSpPr>
          <p:spPr bwMode="auto">
            <a:xfrm>
              <a:off x="3478" y="2964"/>
              <a:ext cx="302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0" name="Rectangle 220"/>
            <p:cNvSpPr>
              <a:spLocks noChangeArrowheads="1"/>
            </p:cNvSpPr>
            <p:nvPr/>
          </p:nvSpPr>
          <p:spPr bwMode="auto">
            <a:xfrm>
              <a:off x="3196" y="2648"/>
              <a:ext cx="17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1" name="Rectangle 221"/>
            <p:cNvSpPr>
              <a:spLocks noChangeArrowheads="1"/>
            </p:cNvSpPr>
            <p:nvPr/>
          </p:nvSpPr>
          <p:spPr bwMode="auto">
            <a:xfrm>
              <a:off x="3323" y="2648"/>
              <a:ext cx="11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2" name="Rectangle 222"/>
            <p:cNvSpPr>
              <a:spLocks noChangeArrowheads="1"/>
            </p:cNvSpPr>
            <p:nvPr/>
          </p:nvSpPr>
          <p:spPr bwMode="auto">
            <a:xfrm>
              <a:off x="3384" y="2648"/>
              <a:ext cx="107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3" name="Rectangle 223"/>
            <p:cNvSpPr>
              <a:spLocks noChangeArrowheads="1"/>
            </p:cNvSpPr>
            <p:nvPr/>
          </p:nvSpPr>
          <p:spPr bwMode="auto">
            <a:xfrm>
              <a:off x="3444" y="2648"/>
              <a:ext cx="9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4" name="Rectangle 224"/>
            <p:cNvSpPr>
              <a:spLocks noChangeArrowheads="1"/>
            </p:cNvSpPr>
            <p:nvPr/>
          </p:nvSpPr>
          <p:spPr bwMode="auto">
            <a:xfrm>
              <a:off x="3491" y="2648"/>
              <a:ext cx="13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5" name="Rectangle 225"/>
            <p:cNvSpPr>
              <a:spLocks noChangeArrowheads="1"/>
            </p:cNvSpPr>
            <p:nvPr/>
          </p:nvSpPr>
          <p:spPr bwMode="auto">
            <a:xfrm>
              <a:off x="3578" y="2648"/>
              <a:ext cx="87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46" name="Rectangle 226"/>
            <p:cNvSpPr>
              <a:spLocks noChangeArrowheads="1"/>
            </p:cNvSpPr>
            <p:nvPr/>
          </p:nvSpPr>
          <p:spPr bwMode="auto">
            <a:xfrm>
              <a:off x="2055" y="2474"/>
              <a:ext cx="443" cy="4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47" name="Rectangle 227"/>
            <p:cNvSpPr>
              <a:spLocks noChangeArrowheads="1"/>
            </p:cNvSpPr>
            <p:nvPr/>
          </p:nvSpPr>
          <p:spPr bwMode="auto">
            <a:xfrm>
              <a:off x="1914" y="2950"/>
              <a:ext cx="779" cy="1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Motion Sensor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7748" name="Picture 2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" y="2561"/>
              <a:ext cx="289" cy="2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7749" name="Rectangle 229"/>
            <p:cNvSpPr>
              <a:spLocks noChangeArrowheads="1"/>
            </p:cNvSpPr>
            <p:nvPr/>
          </p:nvSpPr>
          <p:spPr bwMode="auto">
            <a:xfrm>
              <a:off x="2411" y="2655"/>
              <a:ext cx="114" cy="1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50" name="Freeform 230"/>
            <p:cNvSpPr>
              <a:spLocks/>
            </p:cNvSpPr>
            <p:nvPr/>
          </p:nvSpPr>
          <p:spPr bwMode="auto">
            <a:xfrm>
              <a:off x="2055" y="2474"/>
              <a:ext cx="443" cy="4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3" y="0"/>
                </a:cxn>
                <a:cxn ang="0">
                  <a:pos x="443" y="443"/>
                </a:cxn>
                <a:cxn ang="0">
                  <a:pos x="0" y="4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3" h="443">
                  <a:moveTo>
                    <a:pt x="0" y="0"/>
                  </a:moveTo>
                  <a:lnTo>
                    <a:pt x="443" y="0"/>
                  </a:lnTo>
                  <a:lnTo>
                    <a:pt x="443" y="443"/>
                  </a:lnTo>
                  <a:lnTo>
                    <a:pt x="0" y="44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51" name="Rectangle 231"/>
            <p:cNvSpPr>
              <a:spLocks noChangeArrowheads="1"/>
            </p:cNvSpPr>
            <p:nvPr/>
          </p:nvSpPr>
          <p:spPr bwMode="auto">
            <a:xfrm>
              <a:off x="1874" y="3373"/>
              <a:ext cx="1476" cy="6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52" name="Freeform 232"/>
            <p:cNvSpPr>
              <a:spLocks/>
            </p:cNvSpPr>
            <p:nvPr/>
          </p:nvSpPr>
          <p:spPr bwMode="auto">
            <a:xfrm>
              <a:off x="3350" y="3655"/>
              <a:ext cx="34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7"/>
                </a:cxn>
                <a:cxn ang="0">
                  <a:pos x="0" y="54"/>
                </a:cxn>
              </a:cxnLst>
              <a:rect l="0" t="0" r="r" b="b"/>
              <a:pathLst>
                <a:path w="34" h="54">
                  <a:moveTo>
                    <a:pt x="0" y="0"/>
                  </a:moveTo>
                  <a:lnTo>
                    <a:pt x="34" y="27"/>
                  </a:lnTo>
                  <a:lnTo>
                    <a:pt x="0" y="54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7753" name="Picture 23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3" y="3641"/>
              <a:ext cx="87" cy="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7754" name="Rectangle 234"/>
            <p:cNvSpPr>
              <a:spLocks noChangeArrowheads="1"/>
            </p:cNvSpPr>
            <p:nvPr/>
          </p:nvSpPr>
          <p:spPr bwMode="auto">
            <a:xfrm>
              <a:off x="2391" y="4011"/>
              <a:ext cx="503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55" name="Rectangle 235"/>
            <p:cNvSpPr>
              <a:spLocks noChangeArrowheads="1"/>
            </p:cNvSpPr>
            <p:nvPr/>
          </p:nvSpPr>
          <p:spPr bwMode="auto">
            <a:xfrm>
              <a:off x="2679" y="3628"/>
              <a:ext cx="624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56" name="Rectangle 236"/>
            <p:cNvSpPr>
              <a:spLocks noChangeArrowheads="1"/>
            </p:cNvSpPr>
            <p:nvPr/>
          </p:nvSpPr>
          <p:spPr bwMode="auto">
            <a:xfrm>
              <a:off x="1901" y="3628"/>
              <a:ext cx="456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757" name="Freeform 237"/>
            <p:cNvSpPr>
              <a:spLocks/>
            </p:cNvSpPr>
            <p:nvPr/>
          </p:nvSpPr>
          <p:spPr bwMode="auto">
            <a:xfrm>
              <a:off x="1874" y="3373"/>
              <a:ext cx="1476" cy="6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6" y="0"/>
                </a:cxn>
                <a:cxn ang="0">
                  <a:pos x="1476" y="611"/>
                </a:cxn>
                <a:cxn ang="0">
                  <a:pos x="0" y="6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76" h="611">
                  <a:moveTo>
                    <a:pt x="0" y="0"/>
                  </a:moveTo>
                  <a:lnTo>
                    <a:pt x="1476" y="0"/>
                  </a:lnTo>
                  <a:lnTo>
                    <a:pt x="1476" y="611"/>
                  </a:lnTo>
                  <a:lnTo>
                    <a:pt x="0" y="61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58" name="Line 238"/>
            <p:cNvSpPr>
              <a:spLocks noChangeShapeType="1"/>
            </p:cNvSpPr>
            <p:nvPr/>
          </p:nvSpPr>
          <p:spPr bwMode="auto">
            <a:xfrm flipH="1">
              <a:off x="1605" y="2695"/>
              <a:ext cx="31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7759" name="Picture 23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74" y="2655"/>
              <a:ext cx="88" cy="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7760" name="Line 240"/>
            <p:cNvSpPr>
              <a:spLocks noChangeShapeType="1"/>
            </p:cNvSpPr>
            <p:nvPr/>
          </p:nvSpPr>
          <p:spPr bwMode="auto">
            <a:xfrm flipH="1">
              <a:off x="1921" y="2695"/>
              <a:ext cx="10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1" name="Freeform 241"/>
            <p:cNvSpPr>
              <a:spLocks/>
            </p:cNvSpPr>
            <p:nvPr/>
          </p:nvSpPr>
          <p:spPr bwMode="auto">
            <a:xfrm>
              <a:off x="1471" y="2662"/>
              <a:ext cx="74" cy="67"/>
            </a:xfrm>
            <a:custGeom>
              <a:avLst/>
              <a:gdLst/>
              <a:ahLst/>
              <a:cxnLst>
                <a:cxn ang="0">
                  <a:pos x="74" y="33"/>
                </a:cxn>
                <a:cxn ang="0">
                  <a:pos x="67" y="47"/>
                </a:cxn>
                <a:cxn ang="0">
                  <a:pos x="60" y="60"/>
                </a:cxn>
                <a:cxn ang="0">
                  <a:pos x="47" y="67"/>
                </a:cxn>
                <a:cxn ang="0">
                  <a:pos x="34" y="67"/>
                </a:cxn>
                <a:cxn ang="0">
                  <a:pos x="20" y="67"/>
                </a:cxn>
                <a:cxn ang="0">
                  <a:pos x="13" y="60"/>
                </a:cxn>
                <a:cxn ang="0">
                  <a:pos x="7" y="47"/>
                </a:cxn>
                <a:cxn ang="0">
                  <a:pos x="0" y="33"/>
                </a:cxn>
                <a:cxn ang="0">
                  <a:pos x="7" y="20"/>
                </a:cxn>
                <a:cxn ang="0">
                  <a:pos x="13" y="6"/>
                </a:cxn>
                <a:cxn ang="0">
                  <a:pos x="20" y="0"/>
                </a:cxn>
                <a:cxn ang="0">
                  <a:pos x="34" y="0"/>
                </a:cxn>
                <a:cxn ang="0">
                  <a:pos x="47" y="0"/>
                </a:cxn>
                <a:cxn ang="0">
                  <a:pos x="60" y="6"/>
                </a:cxn>
                <a:cxn ang="0">
                  <a:pos x="67" y="20"/>
                </a:cxn>
                <a:cxn ang="0">
                  <a:pos x="74" y="33"/>
                </a:cxn>
              </a:cxnLst>
              <a:rect l="0" t="0" r="r" b="b"/>
              <a:pathLst>
                <a:path w="74" h="67">
                  <a:moveTo>
                    <a:pt x="74" y="33"/>
                  </a:moveTo>
                  <a:lnTo>
                    <a:pt x="67" y="47"/>
                  </a:lnTo>
                  <a:lnTo>
                    <a:pt x="60" y="60"/>
                  </a:lnTo>
                  <a:lnTo>
                    <a:pt x="47" y="67"/>
                  </a:lnTo>
                  <a:lnTo>
                    <a:pt x="34" y="67"/>
                  </a:lnTo>
                  <a:lnTo>
                    <a:pt x="20" y="67"/>
                  </a:lnTo>
                  <a:lnTo>
                    <a:pt x="13" y="60"/>
                  </a:lnTo>
                  <a:lnTo>
                    <a:pt x="7" y="47"/>
                  </a:lnTo>
                  <a:lnTo>
                    <a:pt x="0" y="33"/>
                  </a:lnTo>
                  <a:lnTo>
                    <a:pt x="7" y="20"/>
                  </a:lnTo>
                  <a:lnTo>
                    <a:pt x="13" y="6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47" y="0"/>
                  </a:lnTo>
                  <a:lnTo>
                    <a:pt x="60" y="6"/>
                  </a:lnTo>
                  <a:lnTo>
                    <a:pt x="67" y="20"/>
                  </a:lnTo>
                  <a:lnTo>
                    <a:pt x="74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2" name="Line 242"/>
            <p:cNvSpPr>
              <a:spLocks noChangeShapeType="1"/>
            </p:cNvSpPr>
            <p:nvPr/>
          </p:nvSpPr>
          <p:spPr bwMode="auto">
            <a:xfrm>
              <a:off x="1531" y="2695"/>
              <a:ext cx="7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3" name="Line 243"/>
            <p:cNvSpPr>
              <a:spLocks noChangeShapeType="1"/>
            </p:cNvSpPr>
            <p:nvPr/>
          </p:nvSpPr>
          <p:spPr bwMode="auto">
            <a:xfrm>
              <a:off x="2498" y="2695"/>
              <a:ext cx="4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4" name="Line 244"/>
            <p:cNvSpPr>
              <a:spLocks noChangeShapeType="1"/>
            </p:cNvSpPr>
            <p:nvPr/>
          </p:nvSpPr>
          <p:spPr bwMode="auto">
            <a:xfrm flipH="1">
              <a:off x="3035" y="2695"/>
              <a:ext cx="8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5" name="Freeform 245"/>
            <p:cNvSpPr>
              <a:spLocks/>
            </p:cNvSpPr>
            <p:nvPr/>
          </p:nvSpPr>
          <p:spPr bwMode="auto">
            <a:xfrm>
              <a:off x="3082" y="2648"/>
              <a:ext cx="87" cy="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4"/>
                </a:cxn>
                <a:cxn ang="0">
                  <a:pos x="87" y="47"/>
                </a:cxn>
                <a:cxn ang="0">
                  <a:pos x="0" y="0"/>
                </a:cxn>
              </a:cxnLst>
              <a:rect l="0" t="0" r="r" b="b"/>
              <a:pathLst>
                <a:path w="87" h="94">
                  <a:moveTo>
                    <a:pt x="0" y="0"/>
                  </a:moveTo>
                  <a:lnTo>
                    <a:pt x="0" y="94"/>
                  </a:lnTo>
                  <a:lnTo>
                    <a:pt x="87" y="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6" name="Freeform 246"/>
            <p:cNvSpPr>
              <a:spLocks/>
            </p:cNvSpPr>
            <p:nvPr/>
          </p:nvSpPr>
          <p:spPr bwMode="auto">
            <a:xfrm>
              <a:off x="2525" y="2695"/>
              <a:ext cx="53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510" y="0"/>
                </a:cxn>
                <a:cxn ang="0">
                  <a:pos x="530" y="0"/>
                </a:cxn>
              </a:cxnLst>
              <a:rect l="0" t="0" r="r" b="b"/>
              <a:pathLst>
                <a:path w="530">
                  <a:moveTo>
                    <a:pt x="0" y="0"/>
                  </a:moveTo>
                  <a:lnTo>
                    <a:pt x="20" y="0"/>
                  </a:lnTo>
                  <a:lnTo>
                    <a:pt x="510" y="0"/>
                  </a:lnTo>
                  <a:lnTo>
                    <a:pt x="53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7" name="Line 247"/>
            <p:cNvSpPr>
              <a:spLocks noChangeShapeType="1"/>
            </p:cNvSpPr>
            <p:nvPr/>
          </p:nvSpPr>
          <p:spPr bwMode="auto">
            <a:xfrm>
              <a:off x="3840" y="2695"/>
              <a:ext cx="4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8" name="Line 248"/>
            <p:cNvSpPr>
              <a:spLocks noChangeShapeType="1"/>
            </p:cNvSpPr>
            <p:nvPr/>
          </p:nvSpPr>
          <p:spPr bwMode="auto">
            <a:xfrm flipH="1">
              <a:off x="4243" y="2695"/>
              <a:ext cx="8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69" name="Freeform 249"/>
            <p:cNvSpPr>
              <a:spLocks/>
            </p:cNvSpPr>
            <p:nvPr/>
          </p:nvSpPr>
          <p:spPr bwMode="auto">
            <a:xfrm>
              <a:off x="4290" y="2648"/>
              <a:ext cx="87" cy="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4"/>
                </a:cxn>
                <a:cxn ang="0">
                  <a:pos x="87" y="47"/>
                </a:cxn>
                <a:cxn ang="0">
                  <a:pos x="0" y="0"/>
                </a:cxn>
              </a:cxnLst>
              <a:rect l="0" t="0" r="r" b="b"/>
              <a:pathLst>
                <a:path w="87" h="94">
                  <a:moveTo>
                    <a:pt x="0" y="0"/>
                  </a:moveTo>
                  <a:lnTo>
                    <a:pt x="0" y="94"/>
                  </a:lnTo>
                  <a:lnTo>
                    <a:pt x="87" y="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70" name="Freeform 250"/>
            <p:cNvSpPr>
              <a:spLocks/>
            </p:cNvSpPr>
            <p:nvPr/>
          </p:nvSpPr>
          <p:spPr bwMode="auto">
            <a:xfrm>
              <a:off x="3867" y="2695"/>
              <a:ext cx="3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376" y="0"/>
                </a:cxn>
                <a:cxn ang="0">
                  <a:pos x="396" y="0"/>
                </a:cxn>
              </a:cxnLst>
              <a:rect l="0" t="0" r="r" b="b"/>
              <a:pathLst>
                <a:path w="396">
                  <a:moveTo>
                    <a:pt x="0" y="0"/>
                  </a:moveTo>
                  <a:lnTo>
                    <a:pt x="20" y="0"/>
                  </a:lnTo>
                  <a:lnTo>
                    <a:pt x="376" y="0"/>
                  </a:lnTo>
                  <a:lnTo>
                    <a:pt x="39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 whole plant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Finaly</a:t>
            </a:r>
            <a:r>
              <a:rPr lang="en-US" sz="2800" dirty="0" smtClean="0">
                <a:solidFill>
                  <a:schemeClr val="bg1"/>
                </a:solidFill>
              </a:rPr>
              <a:t> we have a whole model of plant</a:t>
            </a:r>
          </a:p>
        </p:txBody>
      </p:sp>
      <p:grpSp>
        <p:nvGrpSpPr>
          <p:cNvPr id="109572" name="Group 4"/>
          <p:cNvGrpSpPr>
            <a:grpSpLocks noChangeAspect="1"/>
          </p:cNvGrpSpPr>
          <p:nvPr/>
        </p:nvGrpSpPr>
        <p:grpSpPr bwMode="auto">
          <a:xfrm>
            <a:off x="76200" y="2016125"/>
            <a:ext cx="8996363" cy="3095625"/>
            <a:chOff x="48" y="1270"/>
            <a:chExt cx="5667" cy="1950"/>
          </a:xfrm>
          <a:solidFill>
            <a:srgbClr val="FFFFFF">
              <a:alpha val="0"/>
            </a:srgbClr>
          </a:solidFill>
        </p:grpSpPr>
        <p:sp>
          <p:nvSpPr>
            <p:cNvPr id="1095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" y="1270"/>
              <a:ext cx="5667" cy="19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6" name="Freeform 8"/>
            <p:cNvSpPr>
              <a:spLocks/>
            </p:cNvSpPr>
            <p:nvPr/>
          </p:nvSpPr>
          <p:spPr bwMode="auto">
            <a:xfrm>
              <a:off x="5098" y="1474"/>
              <a:ext cx="262" cy="12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39" y="6"/>
                </a:cxn>
                <a:cxn ang="0">
                  <a:pos x="19" y="19"/>
                </a:cxn>
                <a:cxn ang="0">
                  <a:pos x="6" y="3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6" y="85"/>
                </a:cxn>
                <a:cxn ang="0">
                  <a:pos x="19" y="105"/>
                </a:cxn>
                <a:cxn ang="0">
                  <a:pos x="39" y="118"/>
                </a:cxn>
                <a:cxn ang="0">
                  <a:pos x="65" y="124"/>
                </a:cxn>
                <a:cxn ang="0">
                  <a:pos x="203" y="124"/>
                </a:cxn>
                <a:cxn ang="0">
                  <a:pos x="223" y="118"/>
                </a:cxn>
                <a:cxn ang="0">
                  <a:pos x="243" y="105"/>
                </a:cxn>
                <a:cxn ang="0">
                  <a:pos x="256" y="85"/>
                </a:cxn>
                <a:cxn ang="0">
                  <a:pos x="262" y="59"/>
                </a:cxn>
                <a:cxn ang="0">
                  <a:pos x="262" y="59"/>
                </a:cxn>
                <a:cxn ang="0">
                  <a:pos x="256" y="39"/>
                </a:cxn>
                <a:cxn ang="0">
                  <a:pos x="243" y="19"/>
                </a:cxn>
                <a:cxn ang="0">
                  <a:pos x="223" y="6"/>
                </a:cxn>
                <a:cxn ang="0">
                  <a:pos x="203" y="0"/>
                </a:cxn>
                <a:cxn ang="0">
                  <a:pos x="65" y="0"/>
                </a:cxn>
              </a:cxnLst>
              <a:rect l="0" t="0" r="r" b="b"/>
              <a:pathLst>
                <a:path w="262" h="124">
                  <a:moveTo>
                    <a:pt x="65" y="0"/>
                  </a:moveTo>
                  <a:lnTo>
                    <a:pt x="39" y="6"/>
                  </a:lnTo>
                  <a:lnTo>
                    <a:pt x="19" y="19"/>
                  </a:lnTo>
                  <a:lnTo>
                    <a:pt x="6" y="3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19" y="105"/>
                  </a:lnTo>
                  <a:lnTo>
                    <a:pt x="39" y="118"/>
                  </a:lnTo>
                  <a:lnTo>
                    <a:pt x="65" y="124"/>
                  </a:lnTo>
                  <a:lnTo>
                    <a:pt x="203" y="124"/>
                  </a:lnTo>
                  <a:lnTo>
                    <a:pt x="223" y="118"/>
                  </a:lnTo>
                  <a:lnTo>
                    <a:pt x="243" y="105"/>
                  </a:lnTo>
                  <a:lnTo>
                    <a:pt x="256" y="85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56" y="39"/>
                  </a:lnTo>
                  <a:lnTo>
                    <a:pt x="243" y="19"/>
                  </a:lnTo>
                  <a:lnTo>
                    <a:pt x="223" y="6"/>
                  </a:lnTo>
                  <a:lnTo>
                    <a:pt x="203" y="0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7" name="Freeform 9"/>
            <p:cNvSpPr>
              <a:spLocks/>
            </p:cNvSpPr>
            <p:nvPr/>
          </p:nvSpPr>
          <p:spPr bwMode="auto">
            <a:xfrm>
              <a:off x="5098" y="1474"/>
              <a:ext cx="262" cy="12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39" y="6"/>
                </a:cxn>
                <a:cxn ang="0">
                  <a:pos x="19" y="19"/>
                </a:cxn>
                <a:cxn ang="0">
                  <a:pos x="6" y="3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6" y="85"/>
                </a:cxn>
                <a:cxn ang="0">
                  <a:pos x="19" y="105"/>
                </a:cxn>
                <a:cxn ang="0">
                  <a:pos x="39" y="118"/>
                </a:cxn>
                <a:cxn ang="0">
                  <a:pos x="65" y="124"/>
                </a:cxn>
                <a:cxn ang="0">
                  <a:pos x="203" y="124"/>
                </a:cxn>
                <a:cxn ang="0">
                  <a:pos x="223" y="118"/>
                </a:cxn>
                <a:cxn ang="0">
                  <a:pos x="243" y="105"/>
                </a:cxn>
                <a:cxn ang="0">
                  <a:pos x="256" y="85"/>
                </a:cxn>
                <a:cxn ang="0">
                  <a:pos x="262" y="59"/>
                </a:cxn>
                <a:cxn ang="0">
                  <a:pos x="262" y="59"/>
                </a:cxn>
                <a:cxn ang="0">
                  <a:pos x="256" y="39"/>
                </a:cxn>
                <a:cxn ang="0">
                  <a:pos x="243" y="19"/>
                </a:cxn>
                <a:cxn ang="0">
                  <a:pos x="223" y="6"/>
                </a:cxn>
                <a:cxn ang="0">
                  <a:pos x="203" y="0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262" h="124">
                  <a:moveTo>
                    <a:pt x="65" y="0"/>
                  </a:moveTo>
                  <a:lnTo>
                    <a:pt x="39" y="6"/>
                  </a:lnTo>
                  <a:lnTo>
                    <a:pt x="19" y="19"/>
                  </a:lnTo>
                  <a:lnTo>
                    <a:pt x="6" y="3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19" y="105"/>
                  </a:lnTo>
                  <a:lnTo>
                    <a:pt x="39" y="118"/>
                  </a:lnTo>
                  <a:lnTo>
                    <a:pt x="65" y="124"/>
                  </a:lnTo>
                  <a:lnTo>
                    <a:pt x="203" y="124"/>
                  </a:lnTo>
                  <a:lnTo>
                    <a:pt x="223" y="118"/>
                  </a:lnTo>
                  <a:lnTo>
                    <a:pt x="243" y="105"/>
                  </a:lnTo>
                  <a:lnTo>
                    <a:pt x="256" y="85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56" y="39"/>
                  </a:lnTo>
                  <a:lnTo>
                    <a:pt x="243" y="19"/>
                  </a:lnTo>
                  <a:lnTo>
                    <a:pt x="223" y="6"/>
                  </a:lnTo>
                  <a:lnTo>
                    <a:pt x="203" y="0"/>
                  </a:lnTo>
                  <a:lnTo>
                    <a:pt x="65" y="0"/>
                  </a:lnTo>
                  <a:lnTo>
                    <a:pt x="6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5084" y="1625"/>
              <a:ext cx="361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5117" y="1756"/>
              <a:ext cx="302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5196" y="1487"/>
              <a:ext cx="112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2996" y="1323"/>
              <a:ext cx="1491" cy="4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82" name="Rectangle 14"/>
            <p:cNvSpPr>
              <a:spLocks noChangeArrowheads="1"/>
            </p:cNvSpPr>
            <p:nvPr/>
          </p:nvSpPr>
          <p:spPr bwMode="auto">
            <a:xfrm>
              <a:off x="3390" y="1775"/>
              <a:ext cx="795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Encoder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3" name="Rectangle 15"/>
            <p:cNvSpPr>
              <a:spLocks noChangeArrowheads="1"/>
            </p:cNvSpPr>
            <p:nvPr/>
          </p:nvSpPr>
          <p:spPr bwMode="auto">
            <a:xfrm>
              <a:off x="3824" y="1487"/>
              <a:ext cx="617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4" name="Rectangle 16"/>
            <p:cNvSpPr>
              <a:spLocks noChangeArrowheads="1"/>
            </p:cNvSpPr>
            <p:nvPr/>
          </p:nvSpPr>
          <p:spPr bwMode="auto">
            <a:xfrm>
              <a:off x="3023" y="1493"/>
              <a:ext cx="447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input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5" name="Freeform 17"/>
            <p:cNvSpPr>
              <a:spLocks/>
            </p:cNvSpPr>
            <p:nvPr/>
          </p:nvSpPr>
          <p:spPr bwMode="auto">
            <a:xfrm>
              <a:off x="2996" y="1323"/>
              <a:ext cx="1491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1" y="0"/>
                </a:cxn>
                <a:cxn ang="0">
                  <a:pos x="1491" y="420"/>
                </a:cxn>
                <a:cxn ang="0">
                  <a:pos x="0" y="4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91" h="420">
                  <a:moveTo>
                    <a:pt x="0" y="0"/>
                  </a:moveTo>
                  <a:lnTo>
                    <a:pt x="1491" y="0"/>
                  </a:lnTo>
                  <a:lnTo>
                    <a:pt x="1491" y="420"/>
                  </a:lnTo>
                  <a:lnTo>
                    <a:pt x="0" y="4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86" name="Rectangle 18"/>
            <p:cNvSpPr>
              <a:spLocks noChangeArrowheads="1"/>
            </p:cNvSpPr>
            <p:nvPr/>
          </p:nvSpPr>
          <p:spPr bwMode="auto">
            <a:xfrm>
              <a:off x="941" y="1808"/>
              <a:ext cx="1491" cy="4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87" name="Rectangle 19"/>
            <p:cNvSpPr>
              <a:spLocks noChangeArrowheads="1"/>
            </p:cNvSpPr>
            <p:nvPr/>
          </p:nvSpPr>
          <p:spPr bwMode="auto">
            <a:xfrm>
              <a:off x="1552" y="2255"/>
              <a:ext cx="335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8" name="Rectangle 20"/>
            <p:cNvSpPr>
              <a:spLocks noChangeArrowheads="1"/>
            </p:cNvSpPr>
            <p:nvPr/>
          </p:nvSpPr>
          <p:spPr bwMode="auto">
            <a:xfrm>
              <a:off x="967" y="1972"/>
              <a:ext cx="617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89" name="Rectangle 21"/>
            <p:cNvSpPr>
              <a:spLocks noChangeArrowheads="1"/>
            </p:cNvSpPr>
            <p:nvPr/>
          </p:nvSpPr>
          <p:spPr bwMode="auto">
            <a:xfrm>
              <a:off x="1821" y="1966"/>
              <a:ext cx="519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90" name="Rectangle 22"/>
            <p:cNvSpPr>
              <a:spLocks noChangeArrowheads="1"/>
            </p:cNvSpPr>
            <p:nvPr/>
          </p:nvSpPr>
          <p:spPr bwMode="auto">
            <a:xfrm>
              <a:off x="2346" y="1966"/>
              <a:ext cx="85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91" name="Freeform 23"/>
            <p:cNvSpPr>
              <a:spLocks/>
            </p:cNvSpPr>
            <p:nvPr/>
          </p:nvSpPr>
          <p:spPr bwMode="auto">
            <a:xfrm>
              <a:off x="941" y="1808"/>
              <a:ext cx="1491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1" y="0"/>
                </a:cxn>
                <a:cxn ang="0">
                  <a:pos x="1491" y="420"/>
                </a:cxn>
                <a:cxn ang="0">
                  <a:pos x="0" y="4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91" h="420">
                  <a:moveTo>
                    <a:pt x="0" y="0"/>
                  </a:moveTo>
                  <a:lnTo>
                    <a:pt x="1491" y="0"/>
                  </a:lnTo>
                  <a:lnTo>
                    <a:pt x="1491" y="420"/>
                  </a:lnTo>
                  <a:lnTo>
                    <a:pt x="0" y="4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2" name="Rectangle 24"/>
            <p:cNvSpPr>
              <a:spLocks noChangeArrowheads="1"/>
            </p:cNvSpPr>
            <p:nvPr/>
          </p:nvSpPr>
          <p:spPr bwMode="auto">
            <a:xfrm>
              <a:off x="1906" y="2583"/>
              <a:ext cx="434" cy="4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3" name="Rectangle 25"/>
            <p:cNvSpPr>
              <a:spLocks noChangeArrowheads="1"/>
            </p:cNvSpPr>
            <p:nvPr/>
          </p:nvSpPr>
          <p:spPr bwMode="auto">
            <a:xfrm>
              <a:off x="1729" y="3049"/>
              <a:ext cx="88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Initial Condition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9594" name="Picture 2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52" y="2635"/>
              <a:ext cx="348" cy="35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9595" name="Freeform 27"/>
            <p:cNvSpPr>
              <a:spLocks/>
            </p:cNvSpPr>
            <p:nvPr/>
          </p:nvSpPr>
          <p:spPr bwMode="auto">
            <a:xfrm>
              <a:off x="1906" y="2583"/>
              <a:ext cx="434" cy="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440"/>
                </a:cxn>
                <a:cxn ang="0">
                  <a:pos x="0" y="4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4" h="440">
                  <a:moveTo>
                    <a:pt x="0" y="0"/>
                  </a:moveTo>
                  <a:lnTo>
                    <a:pt x="434" y="0"/>
                  </a:lnTo>
                  <a:lnTo>
                    <a:pt x="434" y="440"/>
                  </a:lnTo>
                  <a:lnTo>
                    <a:pt x="0" y="44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6" name="Rectangle 28"/>
            <p:cNvSpPr>
              <a:spLocks noChangeArrowheads="1"/>
            </p:cNvSpPr>
            <p:nvPr/>
          </p:nvSpPr>
          <p:spPr bwMode="auto">
            <a:xfrm>
              <a:off x="2996" y="2176"/>
              <a:ext cx="1622" cy="5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7" name="Rectangle 29"/>
            <p:cNvSpPr>
              <a:spLocks noChangeArrowheads="1"/>
            </p:cNvSpPr>
            <p:nvPr/>
          </p:nvSpPr>
          <p:spPr bwMode="auto">
            <a:xfrm>
              <a:off x="3561" y="2760"/>
              <a:ext cx="552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Generator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98" name="Rectangle 30"/>
            <p:cNvSpPr>
              <a:spLocks noChangeArrowheads="1"/>
            </p:cNvSpPr>
            <p:nvPr/>
          </p:nvSpPr>
          <p:spPr bwMode="auto">
            <a:xfrm>
              <a:off x="3916" y="2406"/>
              <a:ext cx="663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 of bulbs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99" name="Rectangle 31"/>
            <p:cNvSpPr>
              <a:spLocks noChangeArrowheads="1"/>
            </p:cNvSpPr>
            <p:nvPr/>
          </p:nvSpPr>
          <p:spPr bwMode="auto">
            <a:xfrm>
              <a:off x="3023" y="2412"/>
              <a:ext cx="729" cy="1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Mechanical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00" name="Freeform 32"/>
            <p:cNvSpPr>
              <a:spLocks/>
            </p:cNvSpPr>
            <p:nvPr/>
          </p:nvSpPr>
          <p:spPr bwMode="auto">
            <a:xfrm>
              <a:off x="2996" y="2176"/>
              <a:ext cx="1622" cy="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2" y="0"/>
                </a:cxn>
                <a:cxn ang="0">
                  <a:pos x="1622" y="558"/>
                </a:cxn>
                <a:cxn ang="0">
                  <a:pos x="0" y="5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22" h="558">
                  <a:moveTo>
                    <a:pt x="0" y="0"/>
                  </a:moveTo>
                  <a:lnTo>
                    <a:pt x="1622" y="0"/>
                  </a:lnTo>
                  <a:lnTo>
                    <a:pt x="1622" y="558"/>
                  </a:lnTo>
                  <a:lnTo>
                    <a:pt x="0" y="55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01" name="Rectangle 33"/>
            <p:cNvSpPr>
              <a:spLocks noChangeArrowheads="1"/>
            </p:cNvSpPr>
            <p:nvPr/>
          </p:nvSpPr>
          <p:spPr bwMode="auto">
            <a:xfrm>
              <a:off x="1814" y="1316"/>
              <a:ext cx="355" cy="1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02" name="Rectangle 34"/>
            <p:cNvSpPr>
              <a:spLocks noChangeArrowheads="1"/>
            </p:cNvSpPr>
            <p:nvPr/>
          </p:nvSpPr>
          <p:spPr bwMode="auto">
            <a:xfrm>
              <a:off x="1768" y="1519"/>
              <a:ext cx="519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Driveline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03" name="Rectangle 35"/>
            <p:cNvSpPr>
              <a:spLocks noChangeArrowheads="1"/>
            </p:cNvSpPr>
            <p:nvPr/>
          </p:nvSpPr>
          <p:spPr bwMode="auto">
            <a:xfrm>
              <a:off x="1676" y="1631"/>
              <a:ext cx="722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Environment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04" name="Rectangle 36"/>
            <p:cNvSpPr>
              <a:spLocks noChangeArrowheads="1"/>
            </p:cNvSpPr>
            <p:nvPr/>
          </p:nvSpPr>
          <p:spPr bwMode="auto">
            <a:xfrm>
              <a:off x="1893" y="1362"/>
              <a:ext cx="25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05" name="Freeform 37"/>
            <p:cNvSpPr>
              <a:spLocks/>
            </p:cNvSpPr>
            <p:nvPr/>
          </p:nvSpPr>
          <p:spPr bwMode="auto">
            <a:xfrm>
              <a:off x="1814" y="1316"/>
              <a:ext cx="355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5" y="0"/>
                </a:cxn>
                <a:cxn ang="0">
                  <a:pos x="355" y="177"/>
                </a:cxn>
                <a:cxn ang="0">
                  <a:pos x="0" y="17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5" h="177">
                  <a:moveTo>
                    <a:pt x="0" y="0"/>
                  </a:moveTo>
                  <a:lnTo>
                    <a:pt x="355" y="0"/>
                  </a:lnTo>
                  <a:lnTo>
                    <a:pt x="355" y="177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06" name="Freeform 38"/>
            <p:cNvSpPr>
              <a:spLocks/>
            </p:cNvSpPr>
            <p:nvPr/>
          </p:nvSpPr>
          <p:spPr bwMode="auto">
            <a:xfrm>
              <a:off x="5098" y="2393"/>
              <a:ext cx="262" cy="12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39" y="6"/>
                </a:cxn>
                <a:cxn ang="0">
                  <a:pos x="19" y="19"/>
                </a:cxn>
                <a:cxn ang="0">
                  <a:pos x="6" y="3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6" y="85"/>
                </a:cxn>
                <a:cxn ang="0">
                  <a:pos x="19" y="105"/>
                </a:cxn>
                <a:cxn ang="0">
                  <a:pos x="39" y="118"/>
                </a:cxn>
                <a:cxn ang="0">
                  <a:pos x="65" y="124"/>
                </a:cxn>
                <a:cxn ang="0">
                  <a:pos x="203" y="124"/>
                </a:cxn>
                <a:cxn ang="0">
                  <a:pos x="223" y="118"/>
                </a:cxn>
                <a:cxn ang="0">
                  <a:pos x="243" y="105"/>
                </a:cxn>
                <a:cxn ang="0">
                  <a:pos x="256" y="85"/>
                </a:cxn>
                <a:cxn ang="0">
                  <a:pos x="262" y="59"/>
                </a:cxn>
                <a:cxn ang="0">
                  <a:pos x="262" y="59"/>
                </a:cxn>
                <a:cxn ang="0">
                  <a:pos x="256" y="39"/>
                </a:cxn>
                <a:cxn ang="0">
                  <a:pos x="243" y="19"/>
                </a:cxn>
                <a:cxn ang="0">
                  <a:pos x="223" y="6"/>
                </a:cxn>
                <a:cxn ang="0">
                  <a:pos x="203" y="0"/>
                </a:cxn>
                <a:cxn ang="0">
                  <a:pos x="65" y="0"/>
                </a:cxn>
              </a:cxnLst>
              <a:rect l="0" t="0" r="r" b="b"/>
              <a:pathLst>
                <a:path w="262" h="124">
                  <a:moveTo>
                    <a:pt x="65" y="0"/>
                  </a:moveTo>
                  <a:lnTo>
                    <a:pt x="39" y="6"/>
                  </a:lnTo>
                  <a:lnTo>
                    <a:pt x="19" y="19"/>
                  </a:lnTo>
                  <a:lnTo>
                    <a:pt x="6" y="3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19" y="105"/>
                  </a:lnTo>
                  <a:lnTo>
                    <a:pt x="39" y="118"/>
                  </a:lnTo>
                  <a:lnTo>
                    <a:pt x="65" y="124"/>
                  </a:lnTo>
                  <a:lnTo>
                    <a:pt x="203" y="124"/>
                  </a:lnTo>
                  <a:lnTo>
                    <a:pt x="223" y="118"/>
                  </a:lnTo>
                  <a:lnTo>
                    <a:pt x="243" y="105"/>
                  </a:lnTo>
                  <a:lnTo>
                    <a:pt x="256" y="85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56" y="39"/>
                  </a:lnTo>
                  <a:lnTo>
                    <a:pt x="243" y="19"/>
                  </a:lnTo>
                  <a:lnTo>
                    <a:pt x="223" y="6"/>
                  </a:lnTo>
                  <a:lnTo>
                    <a:pt x="203" y="0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07" name="Freeform 39"/>
            <p:cNvSpPr>
              <a:spLocks/>
            </p:cNvSpPr>
            <p:nvPr/>
          </p:nvSpPr>
          <p:spPr bwMode="auto">
            <a:xfrm>
              <a:off x="5098" y="2393"/>
              <a:ext cx="262" cy="12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39" y="6"/>
                </a:cxn>
                <a:cxn ang="0">
                  <a:pos x="19" y="19"/>
                </a:cxn>
                <a:cxn ang="0">
                  <a:pos x="6" y="3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6" y="85"/>
                </a:cxn>
                <a:cxn ang="0">
                  <a:pos x="19" y="105"/>
                </a:cxn>
                <a:cxn ang="0">
                  <a:pos x="39" y="118"/>
                </a:cxn>
                <a:cxn ang="0">
                  <a:pos x="65" y="124"/>
                </a:cxn>
                <a:cxn ang="0">
                  <a:pos x="203" y="124"/>
                </a:cxn>
                <a:cxn ang="0">
                  <a:pos x="223" y="118"/>
                </a:cxn>
                <a:cxn ang="0">
                  <a:pos x="243" y="105"/>
                </a:cxn>
                <a:cxn ang="0">
                  <a:pos x="256" y="85"/>
                </a:cxn>
                <a:cxn ang="0">
                  <a:pos x="262" y="59"/>
                </a:cxn>
                <a:cxn ang="0">
                  <a:pos x="262" y="59"/>
                </a:cxn>
                <a:cxn ang="0">
                  <a:pos x="256" y="39"/>
                </a:cxn>
                <a:cxn ang="0">
                  <a:pos x="243" y="19"/>
                </a:cxn>
                <a:cxn ang="0">
                  <a:pos x="223" y="6"/>
                </a:cxn>
                <a:cxn ang="0">
                  <a:pos x="203" y="0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262" h="124">
                  <a:moveTo>
                    <a:pt x="65" y="0"/>
                  </a:moveTo>
                  <a:lnTo>
                    <a:pt x="39" y="6"/>
                  </a:lnTo>
                  <a:lnTo>
                    <a:pt x="19" y="19"/>
                  </a:lnTo>
                  <a:lnTo>
                    <a:pt x="6" y="3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6" y="85"/>
                  </a:lnTo>
                  <a:lnTo>
                    <a:pt x="19" y="105"/>
                  </a:lnTo>
                  <a:lnTo>
                    <a:pt x="39" y="118"/>
                  </a:lnTo>
                  <a:lnTo>
                    <a:pt x="65" y="124"/>
                  </a:lnTo>
                  <a:lnTo>
                    <a:pt x="203" y="124"/>
                  </a:lnTo>
                  <a:lnTo>
                    <a:pt x="223" y="118"/>
                  </a:lnTo>
                  <a:lnTo>
                    <a:pt x="243" y="105"/>
                  </a:lnTo>
                  <a:lnTo>
                    <a:pt x="256" y="85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56" y="39"/>
                  </a:lnTo>
                  <a:lnTo>
                    <a:pt x="243" y="19"/>
                  </a:lnTo>
                  <a:lnTo>
                    <a:pt x="223" y="6"/>
                  </a:lnTo>
                  <a:lnTo>
                    <a:pt x="203" y="0"/>
                  </a:lnTo>
                  <a:lnTo>
                    <a:pt x="65" y="0"/>
                  </a:lnTo>
                  <a:lnTo>
                    <a:pt x="6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08" name="Rectangle 40"/>
            <p:cNvSpPr>
              <a:spLocks noChangeArrowheads="1"/>
            </p:cNvSpPr>
            <p:nvPr/>
          </p:nvSpPr>
          <p:spPr bwMode="auto">
            <a:xfrm>
              <a:off x="4828" y="2544"/>
              <a:ext cx="873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 of bulbs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09" name="Rectangle 41"/>
            <p:cNvSpPr>
              <a:spLocks noChangeArrowheads="1"/>
            </p:cNvSpPr>
            <p:nvPr/>
          </p:nvSpPr>
          <p:spPr bwMode="auto">
            <a:xfrm>
              <a:off x="5196" y="2406"/>
              <a:ext cx="112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10" name="Freeform 42"/>
            <p:cNvSpPr>
              <a:spLocks/>
            </p:cNvSpPr>
            <p:nvPr/>
          </p:nvSpPr>
          <p:spPr bwMode="auto">
            <a:xfrm>
              <a:off x="153" y="1953"/>
              <a:ext cx="263" cy="124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39" y="6"/>
                </a:cxn>
                <a:cxn ang="0">
                  <a:pos x="20" y="19"/>
                </a:cxn>
                <a:cxn ang="0">
                  <a:pos x="7" y="39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7" y="85"/>
                </a:cxn>
                <a:cxn ang="0">
                  <a:pos x="20" y="105"/>
                </a:cxn>
                <a:cxn ang="0">
                  <a:pos x="39" y="118"/>
                </a:cxn>
                <a:cxn ang="0">
                  <a:pos x="59" y="124"/>
                </a:cxn>
                <a:cxn ang="0">
                  <a:pos x="197" y="124"/>
                </a:cxn>
                <a:cxn ang="0">
                  <a:pos x="223" y="118"/>
                </a:cxn>
                <a:cxn ang="0">
                  <a:pos x="243" y="105"/>
                </a:cxn>
                <a:cxn ang="0">
                  <a:pos x="256" y="85"/>
                </a:cxn>
                <a:cxn ang="0">
                  <a:pos x="263" y="65"/>
                </a:cxn>
                <a:cxn ang="0">
                  <a:pos x="263" y="65"/>
                </a:cxn>
                <a:cxn ang="0">
                  <a:pos x="256" y="39"/>
                </a:cxn>
                <a:cxn ang="0">
                  <a:pos x="243" y="19"/>
                </a:cxn>
                <a:cxn ang="0">
                  <a:pos x="223" y="6"/>
                </a:cxn>
                <a:cxn ang="0">
                  <a:pos x="197" y="0"/>
                </a:cxn>
                <a:cxn ang="0">
                  <a:pos x="59" y="0"/>
                </a:cxn>
              </a:cxnLst>
              <a:rect l="0" t="0" r="r" b="b"/>
              <a:pathLst>
                <a:path w="263" h="124">
                  <a:moveTo>
                    <a:pt x="59" y="0"/>
                  </a:moveTo>
                  <a:lnTo>
                    <a:pt x="39" y="6"/>
                  </a:lnTo>
                  <a:lnTo>
                    <a:pt x="20" y="19"/>
                  </a:lnTo>
                  <a:lnTo>
                    <a:pt x="7" y="39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7" y="85"/>
                  </a:lnTo>
                  <a:lnTo>
                    <a:pt x="20" y="105"/>
                  </a:lnTo>
                  <a:lnTo>
                    <a:pt x="39" y="118"/>
                  </a:lnTo>
                  <a:lnTo>
                    <a:pt x="59" y="124"/>
                  </a:lnTo>
                  <a:lnTo>
                    <a:pt x="197" y="124"/>
                  </a:lnTo>
                  <a:lnTo>
                    <a:pt x="223" y="118"/>
                  </a:lnTo>
                  <a:lnTo>
                    <a:pt x="243" y="105"/>
                  </a:lnTo>
                  <a:lnTo>
                    <a:pt x="256" y="85"/>
                  </a:lnTo>
                  <a:lnTo>
                    <a:pt x="263" y="65"/>
                  </a:lnTo>
                  <a:lnTo>
                    <a:pt x="263" y="65"/>
                  </a:lnTo>
                  <a:lnTo>
                    <a:pt x="256" y="39"/>
                  </a:lnTo>
                  <a:lnTo>
                    <a:pt x="243" y="19"/>
                  </a:lnTo>
                  <a:lnTo>
                    <a:pt x="223" y="6"/>
                  </a:lnTo>
                  <a:lnTo>
                    <a:pt x="197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11" name="Freeform 43"/>
            <p:cNvSpPr>
              <a:spLocks/>
            </p:cNvSpPr>
            <p:nvPr/>
          </p:nvSpPr>
          <p:spPr bwMode="auto">
            <a:xfrm>
              <a:off x="153" y="1953"/>
              <a:ext cx="263" cy="124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39" y="6"/>
                </a:cxn>
                <a:cxn ang="0">
                  <a:pos x="20" y="19"/>
                </a:cxn>
                <a:cxn ang="0">
                  <a:pos x="7" y="39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7" y="85"/>
                </a:cxn>
                <a:cxn ang="0">
                  <a:pos x="20" y="105"/>
                </a:cxn>
                <a:cxn ang="0">
                  <a:pos x="39" y="118"/>
                </a:cxn>
                <a:cxn ang="0">
                  <a:pos x="59" y="124"/>
                </a:cxn>
                <a:cxn ang="0">
                  <a:pos x="197" y="124"/>
                </a:cxn>
                <a:cxn ang="0">
                  <a:pos x="223" y="118"/>
                </a:cxn>
                <a:cxn ang="0">
                  <a:pos x="243" y="105"/>
                </a:cxn>
                <a:cxn ang="0">
                  <a:pos x="256" y="85"/>
                </a:cxn>
                <a:cxn ang="0">
                  <a:pos x="263" y="65"/>
                </a:cxn>
                <a:cxn ang="0">
                  <a:pos x="263" y="65"/>
                </a:cxn>
                <a:cxn ang="0">
                  <a:pos x="256" y="39"/>
                </a:cxn>
                <a:cxn ang="0">
                  <a:pos x="243" y="19"/>
                </a:cxn>
                <a:cxn ang="0">
                  <a:pos x="223" y="6"/>
                </a:cxn>
                <a:cxn ang="0">
                  <a:pos x="197" y="0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263" h="124">
                  <a:moveTo>
                    <a:pt x="59" y="0"/>
                  </a:moveTo>
                  <a:lnTo>
                    <a:pt x="39" y="6"/>
                  </a:lnTo>
                  <a:lnTo>
                    <a:pt x="20" y="19"/>
                  </a:lnTo>
                  <a:lnTo>
                    <a:pt x="7" y="39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7" y="85"/>
                  </a:lnTo>
                  <a:lnTo>
                    <a:pt x="20" y="105"/>
                  </a:lnTo>
                  <a:lnTo>
                    <a:pt x="39" y="118"/>
                  </a:lnTo>
                  <a:lnTo>
                    <a:pt x="59" y="124"/>
                  </a:lnTo>
                  <a:lnTo>
                    <a:pt x="197" y="124"/>
                  </a:lnTo>
                  <a:lnTo>
                    <a:pt x="223" y="118"/>
                  </a:lnTo>
                  <a:lnTo>
                    <a:pt x="243" y="105"/>
                  </a:lnTo>
                  <a:lnTo>
                    <a:pt x="256" y="85"/>
                  </a:lnTo>
                  <a:lnTo>
                    <a:pt x="263" y="65"/>
                  </a:lnTo>
                  <a:lnTo>
                    <a:pt x="263" y="65"/>
                  </a:lnTo>
                  <a:lnTo>
                    <a:pt x="256" y="39"/>
                  </a:lnTo>
                  <a:lnTo>
                    <a:pt x="243" y="19"/>
                  </a:lnTo>
                  <a:lnTo>
                    <a:pt x="223" y="6"/>
                  </a:lnTo>
                  <a:lnTo>
                    <a:pt x="197" y="0"/>
                  </a:lnTo>
                  <a:lnTo>
                    <a:pt x="59" y="0"/>
                  </a:lnTo>
                  <a:lnTo>
                    <a:pt x="5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12" name="Rectangle 44"/>
            <p:cNvSpPr>
              <a:spLocks noChangeArrowheads="1"/>
            </p:cNvSpPr>
            <p:nvPr/>
          </p:nvSpPr>
          <p:spPr bwMode="auto">
            <a:xfrm>
              <a:off x="120" y="2104"/>
              <a:ext cx="407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13" name="Rectangle 45"/>
            <p:cNvSpPr>
              <a:spLocks noChangeArrowheads="1"/>
            </p:cNvSpPr>
            <p:nvPr/>
          </p:nvSpPr>
          <p:spPr bwMode="auto">
            <a:xfrm>
              <a:off x="101" y="2235"/>
              <a:ext cx="427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14" name="Rectangle 46"/>
            <p:cNvSpPr>
              <a:spLocks noChangeArrowheads="1"/>
            </p:cNvSpPr>
            <p:nvPr/>
          </p:nvSpPr>
          <p:spPr bwMode="auto">
            <a:xfrm>
              <a:off x="252" y="1972"/>
              <a:ext cx="112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V="1">
              <a:off x="2734" y="1533"/>
              <a:ext cx="1" cy="48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16" name="Rectangle 48"/>
            <p:cNvSpPr>
              <a:spLocks noChangeArrowheads="1"/>
            </p:cNvSpPr>
            <p:nvPr/>
          </p:nvSpPr>
          <p:spPr bwMode="auto">
            <a:xfrm>
              <a:off x="2727" y="1526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17" name="Freeform 49"/>
            <p:cNvSpPr>
              <a:spLocks/>
            </p:cNvSpPr>
            <p:nvPr/>
          </p:nvSpPr>
          <p:spPr bwMode="auto">
            <a:xfrm>
              <a:off x="2727" y="1526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18" name="Rectangle 50"/>
            <p:cNvSpPr>
              <a:spLocks noChangeArrowheads="1"/>
            </p:cNvSpPr>
            <p:nvPr/>
          </p:nvSpPr>
          <p:spPr bwMode="auto">
            <a:xfrm>
              <a:off x="2727" y="2005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19" name="Freeform 51"/>
            <p:cNvSpPr>
              <a:spLocks/>
            </p:cNvSpPr>
            <p:nvPr/>
          </p:nvSpPr>
          <p:spPr bwMode="auto">
            <a:xfrm>
              <a:off x="2727" y="2005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0" name="Line 52"/>
            <p:cNvSpPr>
              <a:spLocks noChangeShapeType="1"/>
            </p:cNvSpPr>
            <p:nvPr/>
          </p:nvSpPr>
          <p:spPr bwMode="auto">
            <a:xfrm>
              <a:off x="2734" y="1533"/>
              <a:ext cx="13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1" name="Rectangle 53"/>
            <p:cNvSpPr>
              <a:spLocks noChangeArrowheads="1"/>
            </p:cNvSpPr>
            <p:nvPr/>
          </p:nvSpPr>
          <p:spPr bwMode="auto">
            <a:xfrm>
              <a:off x="2727" y="1526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9622" name="Picture 5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18" y="1500"/>
              <a:ext cx="85" cy="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9623" name="Line 55"/>
            <p:cNvSpPr>
              <a:spLocks noChangeShapeType="1"/>
            </p:cNvSpPr>
            <p:nvPr/>
          </p:nvSpPr>
          <p:spPr bwMode="auto">
            <a:xfrm flipH="1">
              <a:off x="2865" y="1533"/>
              <a:ext cx="10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4" name="Freeform 56"/>
            <p:cNvSpPr>
              <a:spLocks/>
            </p:cNvSpPr>
            <p:nvPr/>
          </p:nvSpPr>
          <p:spPr bwMode="auto">
            <a:xfrm>
              <a:off x="2300" y="1401"/>
              <a:ext cx="434" cy="132"/>
            </a:xfrm>
            <a:custGeom>
              <a:avLst/>
              <a:gdLst/>
              <a:ahLst/>
              <a:cxnLst>
                <a:cxn ang="0">
                  <a:pos x="434" y="132"/>
                </a:cxn>
                <a:cxn ang="0">
                  <a:pos x="434" y="0"/>
                </a:cxn>
                <a:cxn ang="0">
                  <a:pos x="0" y="0"/>
                </a:cxn>
              </a:cxnLst>
              <a:rect l="0" t="0" r="r" b="b"/>
              <a:pathLst>
                <a:path w="434" h="132">
                  <a:moveTo>
                    <a:pt x="434" y="132"/>
                  </a:moveTo>
                  <a:lnTo>
                    <a:pt x="434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5" name="Rectangle 57"/>
            <p:cNvSpPr>
              <a:spLocks noChangeArrowheads="1"/>
            </p:cNvSpPr>
            <p:nvPr/>
          </p:nvSpPr>
          <p:spPr bwMode="auto">
            <a:xfrm>
              <a:off x="2727" y="1526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6" name="Freeform 58"/>
            <p:cNvSpPr>
              <a:spLocks/>
            </p:cNvSpPr>
            <p:nvPr/>
          </p:nvSpPr>
          <p:spPr bwMode="auto">
            <a:xfrm>
              <a:off x="2727" y="1526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9627" name="Picture 5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76" y="1368"/>
              <a:ext cx="85" cy="8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9628" name="Line 60"/>
            <p:cNvSpPr>
              <a:spLocks noChangeShapeType="1"/>
            </p:cNvSpPr>
            <p:nvPr/>
          </p:nvSpPr>
          <p:spPr bwMode="auto">
            <a:xfrm>
              <a:off x="2195" y="1401"/>
              <a:ext cx="10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9" name="Line 61"/>
            <p:cNvSpPr>
              <a:spLocks noChangeShapeType="1"/>
            </p:cNvSpPr>
            <p:nvPr/>
          </p:nvSpPr>
          <p:spPr bwMode="auto">
            <a:xfrm flipH="1">
              <a:off x="2563" y="2018"/>
              <a:ext cx="17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0" name="Rectangle 62"/>
            <p:cNvSpPr>
              <a:spLocks noChangeArrowheads="1"/>
            </p:cNvSpPr>
            <p:nvPr/>
          </p:nvSpPr>
          <p:spPr bwMode="auto">
            <a:xfrm>
              <a:off x="2727" y="2005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1" name="Freeform 63"/>
            <p:cNvSpPr>
              <a:spLocks/>
            </p:cNvSpPr>
            <p:nvPr/>
          </p:nvSpPr>
          <p:spPr bwMode="auto">
            <a:xfrm>
              <a:off x="2727" y="2005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9632" name="Picture 6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38" y="1979"/>
              <a:ext cx="86" cy="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9633" name="Line 65"/>
            <p:cNvSpPr>
              <a:spLocks noChangeShapeType="1"/>
            </p:cNvSpPr>
            <p:nvPr/>
          </p:nvSpPr>
          <p:spPr bwMode="auto">
            <a:xfrm>
              <a:off x="2458" y="2018"/>
              <a:ext cx="10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4" name="Freeform 66"/>
            <p:cNvSpPr>
              <a:spLocks/>
            </p:cNvSpPr>
            <p:nvPr/>
          </p:nvSpPr>
          <p:spPr bwMode="auto">
            <a:xfrm>
              <a:off x="2471" y="2452"/>
              <a:ext cx="263" cy="354"/>
            </a:xfrm>
            <a:custGeom>
              <a:avLst/>
              <a:gdLst/>
              <a:ahLst/>
              <a:cxnLst>
                <a:cxn ang="0">
                  <a:pos x="0" y="354"/>
                </a:cxn>
                <a:cxn ang="0">
                  <a:pos x="263" y="354"/>
                </a:cxn>
                <a:cxn ang="0">
                  <a:pos x="263" y="0"/>
                </a:cxn>
              </a:cxnLst>
              <a:rect l="0" t="0" r="r" b="b"/>
              <a:pathLst>
                <a:path w="263" h="354">
                  <a:moveTo>
                    <a:pt x="0" y="354"/>
                  </a:moveTo>
                  <a:lnTo>
                    <a:pt x="263" y="354"/>
                  </a:lnTo>
                  <a:lnTo>
                    <a:pt x="263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5" name="Rectangle 67"/>
            <p:cNvSpPr>
              <a:spLocks noChangeArrowheads="1"/>
            </p:cNvSpPr>
            <p:nvPr/>
          </p:nvSpPr>
          <p:spPr bwMode="auto">
            <a:xfrm>
              <a:off x="2727" y="2445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6" name="Freeform 68"/>
            <p:cNvSpPr>
              <a:spLocks/>
            </p:cNvSpPr>
            <p:nvPr/>
          </p:nvSpPr>
          <p:spPr bwMode="auto">
            <a:xfrm>
              <a:off x="2727" y="2445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9637" name="Picture 6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46" y="2767"/>
              <a:ext cx="92" cy="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9638" name="Line 70"/>
            <p:cNvSpPr>
              <a:spLocks noChangeShapeType="1"/>
            </p:cNvSpPr>
            <p:nvPr/>
          </p:nvSpPr>
          <p:spPr bwMode="auto">
            <a:xfrm>
              <a:off x="2366" y="2806"/>
              <a:ext cx="10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9" name="Line 71"/>
            <p:cNvSpPr>
              <a:spLocks noChangeShapeType="1"/>
            </p:cNvSpPr>
            <p:nvPr/>
          </p:nvSpPr>
          <p:spPr bwMode="auto">
            <a:xfrm flipV="1">
              <a:off x="2734" y="2018"/>
              <a:ext cx="1" cy="43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0" name="Rectangle 72"/>
            <p:cNvSpPr>
              <a:spLocks noChangeArrowheads="1"/>
            </p:cNvSpPr>
            <p:nvPr/>
          </p:nvSpPr>
          <p:spPr bwMode="auto">
            <a:xfrm>
              <a:off x="2727" y="2005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1" name="Freeform 73"/>
            <p:cNvSpPr>
              <a:spLocks/>
            </p:cNvSpPr>
            <p:nvPr/>
          </p:nvSpPr>
          <p:spPr bwMode="auto">
            <a:xfrm>
              <a:off x="2727" y="2005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2" name="Rectangle 74"/>
            <p:cNvSpPr>
              <a:spLocks noChangeArrowheads="1"/>
            </p:cNvSpPr>
            <p:nvPr/>
          </p:nvSpPr>
          <p:spPr bwMode="auto">
            <a:xfrm>
              <a:off x="2727" y="2445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3" name="Line 75"/>
            <p:cNvSpPr>
              <a:spLocks noChangeShapeType="1"/>
            </p:cNvSpPr>
            <p:nvPr/>
          </p:nvSpPr>
          <p:spPr bwMode="auto">
            <a:xfrm flipH="1">
              <a:off x="2734" y="2452"/>
              <a:ext cx="13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4" name="Rectangle 76"/>
            <p:cNvSpPr>
              <a:spLocks noChangeArrowheads="1"/>
            </p:cNvSpPr>
            <p:nvPr/>
          </p:nvSpPr>
          <p:spPr bwMode="auto">
            <a:xfrm>
              <a:off x="2727" y="2445"/>
              <a:ext cx="20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5" name="Freeform 77"/>
            <p:cNvSpPr>
              <a:spLocks/>
            </p:cNvSpPr>
            <p:nvPr/>
          </p:nvSpPr>
          <p:spPr bwMode="auto">
            <a:xfrm>
              <a:off x="2727" y="2445"/>
              <a:ext cx="2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9646" name="Picture 7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18" y="2419"/>
              <a:ext cx="85" cy="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9647" name="Line 79"/>
            <p:cNvSpPr>
              <a:spLocks noChangeShapeType="1"/>
            </p:cNvSpPr>
            <p:nvPr/>
          </p:nvSpPr>
          <p:spPr bwMode="auto">
            <a:xfrm flipH="1">
              <a:off x="2865" y="2452"/>
              <a:ext cx="10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8" name="Line 80"/>
            <p:cNvSpPr>
              <a:spLocks noChangeShapeType="1"/>
            </p:cNvSpPr>
            <p:nvPr/>
          </p:nvSpPr>
          <p:spPr bwMode="auto">
            <a:xfrm>
              <a:off x="416" y="2018"/>
              <a:ext cx="4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9" name="Line 81"/>
            <p:cNvSpPr>
              <a:spLocks noChangeShapeType="1"/>
            </p:cNvSpPr>
            <p:nvPr/>
          </p:nvSpPr>
          <p:spPr bwMode="auto">
            <a:xfrm flipH="1">
              <a:off x="810" y="2018"/>
              <a:ext cx="8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0" name="Freeform 82"/>
            <p:cNvSpPr>
              <a:spLocks/>
            </p:cNvSpPr>
            <p:nvPr/>
          </p:nvSpPr>
          <p:spPr bwMode="auto">
            <a:xfrm>
              <a:off x="856" y="1972"/>
              <a:ext cx="8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"/>
                </a:cxn>
                <a:cxn ang="0">
                  <a:pos x="85" y="46"/>
                </a:cxn>
                <a:cxn ang="0">
                  <a:pos x="0" y="0"/>
                </a:cxn>
              </a:cxnLst>
              <a:rect l="0" t="0" r="r" b="b"/>
              <a:pathLst>
                <a:path w="85" h="86">
                  <a:moveTo>
                    <a:pt x="0" y="0"/>
                  </a:moveTo>
                  <a:lnTo>
                    <a:pt x="0" y="86"/>
                  </a:lnTo>
                  <a:lnTo>
                    <a:pt x="85" y="4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1" name="Freeform 83"/>
            <p:cNvSpPr>
              <a:spLocks/>
            </p:cNvSpPr>
            <p:nvPr/>
          </p:nvSpPr>
          <p:spPr bwMode="auto">
            <a:xfrm>
              <a:off x="442" y="2018"/>
              <a:ext cx="38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368" y="0"/>
                </a:cxn>
                <a:cxn ang="0">
                  <a:pos x="387" y="0"/>
                </a:cxn>
              </a:cxnLst>
              <a:rect l="0" t="0" r="r" b="b"/>
              <a:pathLst>
                <a:path w="387">
                  <a:moveTo>
                    <a:pt x="0" y="0"/>
                  </a:moveTo>
                  <a:lnTo>
                    <a:pt x="20" y="0"/>
                  </a:lnTo>
                  <a:lnTo>
                    <a:pt x="368" y="0"/>
                  </a:lnTo>
                  <a:lnTo>
                    <a:pt x="387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2" name="Line 84"/>
            <p:cNvSpPr>
              <a:spLocks noChangeShapeType="1"/>
            </p:cNvSpPr>
            <p:nvPr/>
          </p:nvSpPr>
          <p:spPr bwMode="auto">
            <a:xfrm>
              <a:off x="4487" y="1533"/>
              <a:ext cx="4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3" name="Line 85"/>
            <p:cNvSpPr>
              <a:spLocks noChangeShapeType="1"/>
            </p:cNvSpPr>
            <p:nvPr/>
          </p:nvSpPr>
          <p:spPr bwMode="auto">
            <a:xfrm flipH="1">
              <a:off x="4966" y="1533"/>
              <a:ext cx="9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4" name="Freeform 86"/>
            <p:cNvSpPr>
              <a:spLocks/>
            </p:cNvSpPr>
            <p:nvPr/>
          </p:nvSpPr>
          <p:spPr bwMode="auto">
            <a:xfrm>
              <a:off x="5012" y="1493"/>
              <a:ext cx="86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"/>
                </a:cxn>
                <a:cxn ang="0">
                  <a:pos x="86" y="40"/>
                </a:cxn>
                <a:cxn ang="0">
                  <a:pos x="0" y="0"/>
                </a:cxn>
              </a:cxnLst>
              <a:rect l="0" t="0" r="r" b="b"/>
              <a:pathLst>
                <a:path w="86" h="86">
                  <a:moveTo>
                    <a:pt x="0" y="0"/>
                  </a:moveTo>
                  <a:lnTo>
                    <a:pt x="0" y="86"/>
                  </a:lnTo>
                  <a:lnTo>
                    <a:pt x="86" y="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5" name="Freeform 87"/>
            <p:cNvSpPr>
              <a:spLocks/>
            </p:cNvSpPr>
            <p:nvPr/>
          </p:nvSpPr>
          <p:spPr bwMode="auto">
            <a:xfrm>
              <a:off x="4513" y="1533"/>
              <a:ext cx="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453" y="0"/>
                </a:cxn>
                <a:cxn ang="0">
                  <a:pos x="473" y="0"/>
                </a:cxn>
              </a:cxnLst>
              <a:rect l="0" t="0" r="r" b="b"/>
              <a:pathLst>
                <a:path w="473">
                  <a:moveTo>
                    <a:pt x="0" y="0"/>
                  </a:moveTo>
                  <a:lnTo>
                    <a:pt x="20" y="0"/>
                  </a:lnTo>
                  <a:lnTo>
                    <a:pt x="453" y="0"/>
                  </a:lnTo>
                  <a:lnTo>
                    <a:pt x="473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6" name="Line 88"/>
            <p:cNvSpPr>
              <a:spLocks noChangeShapeType="1"/>
            </p:cNvSpPr>
            <p:nvPr/>
          </p:nvSpPr>
          <p:spPr bwMode="auto">
            <a:xfrm flipH="1">
              <a:off x="5058" y="2452"/>
              <a:ext cx="4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7" name="Line 89"/>
            <p:cNvSpPr>
              <a:spLocks noChangeShapeType="1"/>
            </p:cNvSpPr>
            <p:nvPr/>
          </p:nvSpPr>
          <p:spPr bwMode="auto">
            <a:xfrm>
              <a:off x="4664" y="2452"/>
              <a:ext cx="8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8" name="Freeform 90"/>
            <p:cNvSpPr>
              <a:spLocks/>
            </p:cNvSpPr>
            <p:nvPr/>
          </p:nvSpPr>
          <p:spPr bwMode="auto">
            <a:xfrm>
              <a:off x="4618" y="2412"/>
              <a:ext cx="86" cy="86"/>
            </a:xfrm>
            <a:custGeom>
              <a:avLst/>
              <a:gdLst/>
              <a:ahLst/>
              <a:cxnLst>
                <a:cxn ang="0">
                  <a:pos x="86" y="86"/>
                </a:cxn>
                <a:cxn ang="0">
                  <a:pos x="86" y="0"/>
                </a:cxn>
                <a:cxn ang="0">
                  <a:pos x="0" y="40"/>
                </a:cxn>
                <a:cxn ang="0">
                  <a:pos x="86" y="86"/>
                </a:cxn>
              </a:cxnLst>
              <a:rect l="0" t="0" r="r" b="b"/>
              <a:pathLst>
                <a:path w="86" h="86">
                  <a:moveTo>
                    <a:pt x="86" y="86"/>
                  </a:moveTo>
                  <a:lnTo>
                    <a:pt x="86" y="0"/>
                  </a:lnTo>
                  <a:lnTo>
                    <a:pt x="0" y="40"/>
                  </a:lnTo>
                  <a:lnTo>
                    <a:pt x="86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9" name="Freeform 91"/>
            <p:cNvSpPr>
              <a:spLocks/>
            </p:cNvSpPr>
            <p:nvPr/>
          </p:nvSpPr>
          <p:spPr bwMode="auto">
            <a:xfrm>
              <a:off x="4730" y="2452"/>
              <a:ext cx="341" cy="1"/>
            </a:xfrm>
            <a:custGeom>
              <a:avLst/>
              <a:gdLst/>
              <a:ahLst/>
              <a:cxnLst>
                <a:cxn ang="0">
                  <a:pos x="341" y="0"/>
                </a:cxn>
                <a:cxn ang="0">
                  <a:pos x="328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341">
                  <a:moveTo>
                    <a:pt x="341" y="0"/>
                  </a:moveTo>
                  <a:lnTo>
                    <a:pt x="328" y="0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transfer function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For proper choice a plant controller the transfer function of plant must be known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first step 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bias the plant to operate around the desired operating point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0596" name="Group 4"/>
          <p:cNvGrpSpPr>
            <a:grpSpLocks noChangeAspect="1"/>
          </p:cNvGrpSpPr>
          <p:nvPr/>
        </p:nvGrpSpPr>
        <p:grpSpPr bwMode="auto">
          <a:xfrm>
            <a:off x="817563" y="3813175"/>
            <a:ext cx="7488237" cy="1597025"/>
            <a:chOff x="515" y="2402"/>
            <a:chExt cx="4717" cy="1006"/>
          </a:xfrm>
          <a:solidFill>
            <a:srgbClr val="FFFFFF">
              <a:alpha val="0"/>
            </a:srgbClr>
          </a:solidFill>
        </p:grpSpPr>
        <p:sp>
          <p:nvSpPr>
            <p:cNvPr id="1105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15" y="2402"/>
              <a:ext cx="4717" cy="10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>
              <a:off x="1972" y="2471"/>
              <a:ext cx="1959" cy="6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>
              <a:off x="2596" y="3174"/>
              <a:ext cx="314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Plant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>
              <a:off x="2006" y="2740"/>
              <a:ext cx="867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>
              <a:off x="3064" y="2732"/>
              <a:ext cx="876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auto">
            <a:xfrm>
              <a:off x="1972" y="2471"/>
              <a:ext cx="1959" cy="6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9" y="0"/>
                </a:cxn>
                <a:cxn ang="0">
                  <a:pos x="1959" y="668"/>
                </a:cxn>
                <a:cxn ang="0">
                  <a:pos x="0" y="66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59" h="668">
                  <a:moveTo>
                    <a:pt x="0" y="0"/>
                  </a:moveTo>
                  <a:lnTo>
                    <a:pt x="1959" y="0"/>
                  </a:lnTo>
                  <a:lnTo>
                    <a:pt x="1959" y="668"/>
                  </a:lnTo>
                  <a:lnTo>
                    <a:pt x="0" y="6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05" name="Rectangle 13"/>
            <p:cNvSpPr>
              <a:spLocks noChangeArrowheads="1"/>
            </p:cNvSpPr>
            <p:nvPr/>
          </p:nvSpPr>
          <p:spPr bwMode="auto">
            <a:xfrm>
              <a:off x="4746" y="2619"/>
              <a:ext cx="347" cy="3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06" name="Rectangle 14"/>
            <p:cNvSpPr>
              <a:spLocks noChangeArrowheads="1"/>
            </p:cNvSpPr>
            <p:nvPr/>
          </p:nvSpPr>
          <p:spPr bwMode="auto">
            <a:xfrm>
              <a:off x="4712" y="3009"/>
              <a:ext cx="399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Scope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07" name="Rectangle 15"/>
            <p:cNvSpPr>
              <a:spLocks noChangeArrowheads="1"/>
            </p:cNvSpPr>
            <p:nvPr/>
          </p:nvSpPr>
          <p:spPr bwMode="auto">
            <a:xfrm>
              <a:off x="5058" y="3009"/>
              <a:ext cx="121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08" name="Freeform 16"/>
            <p:cNvSpPr>
              <a:spLocks/>
            </p:cNvSpPr>
            <p:nvPr/>
          </p:nvSpPr>
          <p:spPr bwMode="auto">
            <a:xfrm>
              <a:off x="4790" y="2662"/>
              <a:ext cx="251" cy="1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" y="0"/>
                </a:cxn>
                <a:cxn ang="0">
                  <a:pos x="251" y="139"/>
                </a:cxn>
                <a:cxn ang="0">
                  <a:pos x="0" y="13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39">
                  <a:moveTo>
                    <a:pt x="0" y="0"/>
                  </a:moveTo>
                  <a:lnTo>
                    <a:pt x="251" y="0"/>
                  </a:lnTo>
                  <a:lnTo>
                    <a:pt x="251" y="139"/>
                  </a:lnTo>
                  <a:lnTo>
                    <a:pt x="0" y="13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09" name="Freeform 17"/>
            <p:cNvSpPr>
              <a:spLocks/>
            </p:cNvSpPr>
            <p:nvPr/>
          </p:nvSpPr>
          <p:spPr bwMode="auto">
            <a:xfrm>
              <a:off x="4746" y="2619"/>
              <a:ext cx="347" cy="3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7" y="0"/>
                </a:cxn>
                <a:cxn ang="0">
                  <a:pos x="347" y="373"/>
                </a:cxn>
                <a:cxn ang="0">
                  <a:pos x="0" y="37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7" h="373">
                  <a:moveTo>
                    <a:pt x="0" y="0"/>
                  </a:moveTo>
                  <a:lnTo>
                    <a:pt x="347" y="0"/>
                  </a:lnTo>
                  <a:lnTo>
                    <a:pt x="34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10" name="Rectangle 18"/>
            <p:cNvSpPr>
              <a:spLocks noChangeArrowheads="1"/>
            </p:cNvSpPr>
            <p:nvPr/>
          </p:nvSpPr>
          <p:spPr bwMode="auto">
            <a:xfrm>
              <a:off x="697" y="2627"/>
              <a:ext cx="347" cy="3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584" y="3018"/>
              <a:ext cx="650" cy="1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Constant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12" name="Rectangle 20"/>
            <p:cNvSpPr>
              <a:spLocks noChangeArrowheads="1"/>
            </p:cNvSpPr>
            <p:nvPr/>
          </p:nvSpPr>
          <p:spPr bwMode="auto">
            <a:xfrm>
              <a:off x="766" y="2749"/>
              <a:ext cx="139" cy="1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13" name="Rectangle 21"/>
            <p:cNvSpPr>
              <a:spLocks noChangeArrowheads="1"/>
            </p:cNvSpPr>
            <p:nvPr/>
          </p:nvSpPr>
          <p:spPr bwMode="auto">
            <a:xfrm>
              <a:off x="853" y="2749"/>
              <a:ext cx="104" cy="1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14" name="Rectangle 22"/>
            <p:cNvSpPr>
              <a:spLocks noChangeArrowheads="1"/>
            </p:cNvSpPr>
            <p:nvPr/>
          </p:nvSpPr>
          <p:spPr bwMode="auto">
            <a:xfrm>
              <a:off x="888" y="2749"/>
              <a:ext cx="139" cy="1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15" name="Freeform 23"/>
            <p:cNvSpPr>
              <a:spLocks/>
            </p:cNvSpPr>
            <p:nvPr/>
          </p:nvSpPr>
          <p:spPr bwMode="auto">
            <a:xfrm>
              <a:off x="697" y="2627"/>
              <a:ext cx="347" cy="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7" y="0"/>
                </a:cxn>
                <a:cxn ang="0">
                  <a:pos x="347" y="347"/>
                </a:cxn>
                <a:cxn ang="0">
                  <a:pos x="0" y="34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7" h="347">
                  <a:moveTo>
                    <a:pt x="0" y="0"/>
                  </a:moveTo>
                  <a:lnTo>
                    <a:pt x="347" y="0"/>
                  </a:lnTo>
                  <a:lnTo>
                    <a:pt x="347" y="347"/>
                  </a:lnTo>
                  <a:lnTo>
                    <a:pt x="0" y="34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16" name="Line 24"/>
            <p:cNvSpPr>
              <a:spLocks noChangeShapeType="1"/>
            </p:cNvSpPr>
            <p:nvPr/>
          </p:nvSpPr>
          <p:spPr bwMode="auto">
            <a:xfrm>
              <a:off x="1044" y="2801"/>
              <a:ext cx="6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17" name="Line 25"/>
            <p:cNvSpPr>
              <a:spLocks noChangeShapeType="1"/>
            </p:cNvSpPr>
            <p:nvPr/>
          </p:nvSpPr>
          <p:spPr bwMode="auto">
            <a:xfrm flipH="1">
              <a:off x="1798" y="2801"/>
              <a:ext cx="11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18" name="Freeform 26"/>
            <p:cNvSpPr>
              <a:spLocks/>
            </p:cNvSpPr>
            <p:nvPr/>
          </p:nvSpPr>
          <p:spPr bwMode="auto">
            <a:xfrm>
              <a:off x="1850" y="2749"/>
              <a:ext cx="122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3"/>
                </a:cxn>
                <a:cxn ang="0">
                  <a:pos x="122" y="52"/>
                </a:cxn>
                <a:cxn ang="0">
                  <a:pos x="0" y="0"/>
                </a:cxn>
              </a:cxnLst>
              <a:rect l="0" t="0" r="r" b="b"/>
              <a:pathLst>
                <a:path w="122" h="113">
                  <a:moveTo>
                    <a:pt x="0" y="0"/>
                  </a:moveTo>
                  <a:lnTo>
                    <a:pt x="0" y="113"/>
                  </a:lnTo>
                  <a:lnTo>
                    <a:pt x="122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19" name="Freeform 27"/>
            <p:cNvSpPr>
              <a:spLocks/>
            </p:cNvSpPr>
            <p:nvPr/>
          </p:nvSpPr>
          <p:spPr bwMode="auto">
            <a:xfrm>
              <a:off x="1079" y="2801"/>
              <a:ext cx="73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719" y="0"/>
                </a:cxn>
                <a:cxn ang="0">
                  <a:pos x="737" y="0"/>
                </a:cxn>
              </a:cxnLst>
              <a:rect l="0" t="0" r="r" b="b"/>
              <a:pathLst>
                <a:path w="737">
                  <a:moveTo>
                    <a:pt x="0" y="0"/>
                  </a:moveTo>
                  <a:lnTo>
                    <a:pt x="26" y="0"/>
                  </a:lnTo>
                  <a:lnTo>
                    <a:pt x="719" y="0"/>
                  </a:lnTo>
                  <a:lnTo>
                    <a:pt x="737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>
              <a:off x="3931" y="2801"/>
              <a:ext cx="6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 flipH="1">
              <a:off x="4573" y="2801"/>
              <a:ext cx="11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22" name="Freeform 30"/>
            <p:cNvSpPr>
              <a:spLocks/>
            </p:cNvSpPr>
            <p:nvPr/>
          </p:nvSpPr>
          <p:spPr bwMode="auto">
            <a:xfrm>
              <a:off x="4625" y="2749"/>
              <a:ext cx="12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3"/>
                </a:cxn>
                <a:cxn ang="0">
                  <a:pos x="121" y="52"/>
                </a:cxn>
                <a:cxn ang="0">
                  <a:pos x="0" y="0"/>
                </a:cxn>
              </a:cxnLst>
              <a:rect l="0" t="0" r="r" b="b"/>
              <a:pathLst>
                <a:path w="121" h="113">
                  <a:moveTo>
                    <a:pt x="0" y="0"/>
                  </a:moveTo>
                  <a:lnTo>
                    <a:pt x="0" y="113"/>
                  </a:lnTo>
                  <a:lnTo>
                    <a:pt x="121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23" name="Freeform 31"/>
            <p:cNvSpPr>
              <a:spLocks/>
            </p:cNvSpPr>
            <p:nvPr/>
          </p:nvSpPr>
          <p:spPr bwMode="auto">
            <a:xfrm>
              <a:off x="3966" y="2801"/>
              <a:ext cx="62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607" y="0"/>
                </a:cxn>
                <a:cxn ang="0">
                  <a:pos x="624" y="0"/>
                </a:cxn>
              </a:cxnLst>
              <a:rect l="0" t="0" r="r" b="b"/>
              <a:pathLst>
                <a:path w="624">
                  <a:moveTo>
                    <a:pt x="0" y="0"/>
                  </a:moveTo>
                  <a:lnTo>
                    <a:pt x="26" y="0"/>
                  </a:lnTo>
                  <a:lnTo>
                    <a:pt x="607" y="0"/>
                  </a:lnTo>
                  <a:lnTo>
                    <a:pt x="62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transfer function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With a constant torque input of 0.5 Nm the motor -  generator system runs at about 600 rpm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749425" y="2392363"/>
            <a:ext cx="5332412" cy="4127500"/>
          </a:xfrm>
          <a:prstGeom prst="rect">
            <a:avLst/>
          </a:prstGeom>
          <a:noFill/>
          <a:ln w="0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3" name="Freeform 7"/>
          <p:cNvSpPr>
            <a:spLocks/>
          </p:cNvSpPr>
          <p:nvPr/>
        </p:nvSpPr>
        <p:spPr bwMode="auto">
          <a:xfrm>
            <a:off x="1749425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4" name="Freeform 8"/>
          <p:cNvSpPr>
            <a:spLocks/>
          </p:cNvSpPr>
          <p:nvPr/>
        </p:nvSpPr>
        <p:spPr bwMode="auto">
          <a:xfrm>
            <a:off x="2633663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5" name="Freeform 9"/>
          <p:cNvSpPr>
            <a:spLocks/>
          </p:cNvSpPr>
          <p:nvPr/>
        </p:nvSpPr>
        <p:spPr bwMode="auto">
          <a:xfrm>
            <a:off x="3524250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6" name="Freeform 10"/>
          <p:cNvSpPr>
            <a:spLocks/>
          </p:cNvSpPr>
          <p:nvPr/>
        </p:nvSpPr>
        <p:spPr bwMode="auto">
          <a:xfrm>
            <a:off x="4416425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7" name="Freeform 11"/>
          <p:cNvSpPr>
            <a:spLocks/>
          </p:cNvSpPr>
          <p:nvPr/>
        </p:nvSpPr>
        <p:spPr bwMode="auto">
          <a:xfrm>
            <a:off x="5300663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8" name="Freeform 12"/>
          <p:cNvSpPr>
            <a:spLocks/>
          </p:cNvSpPr>
          <p:nvPr/>
        </p:nvSpPr>
        <p:spPr bwMode="auto">
          <a:xfrm>
            <a:off x="6191250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9" name="Freeform 13"/>
          <p:cNvSpPr>
            <a:spLocks/>
          </p:cNvSpPr>
          <p:nvPr/>
        </p:nvSpPr>
        <p:spPr bwMode="auto">
          <a:xfrm>
            <a:off x="7081838" y="2392363"/>
            <a:ext cx="1587" cy="4127500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58">
                <a:moveTo>
                  <a:pt x="0" y="65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0" name="Freeform 14"/>
          <p:cNvSpPr>
            <a:spLocks/>
          </p:cNvSpPr>
          <p:nvPr/>
        </p:nvSpPr>
        <p:spPr bwMode="auto">
          <a:xfrm>
            <a:off x="1749425" y="6519863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1" name="Freeform 15"/>
          <p:cNvSpPr>
            <a:spLocks/>
          </p:cNvSpPr>
          <p:nvPr/>
        </p:nvSpPr>
        <p:spPr bwMode="auto">
          <a:xfrm>
            <a:off x="1749425" y="5930900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2" name="Freeform 16"/>
          <p:cNvSpPr>
            <a:spLocks/>
          </p:cNvSpPr>
          <p:nvPr/>
        </p:nvSpPr>
        <p:spPr bwMode="auto">
          <a:xfrm>
            <a:off x="1749425" y="5340350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3" name="Freeform 17"/>
          <p:cNvSpPr>
            <a:spLocks/>
          </p:cNvSpPr>
          <p:nvPr/>
        </p:nvSpPr>
        <p:spPr bwMode="auto">
          <a:xfrm>
            <a:off x="1749425" y="4751388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4" name="Freeform 18"/>
          <p:cNvSpPr>
            <a:spLocks/>
          </p:cNvSpPr>
          <p:nvPr/>
        </p:nvSpPr>
        <p:spPr bwMode="auto">
          <a:xfrm>
            <a:off x="1749425" y="4160838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5" name="Freeform 19"/>
          <p:cNvSpPr>
            <a:spLocks/>
          </p:cNvSpPr>
          <p:nvPr/>
        </p:nvSpPr>
        <p:spPr bwMode="auto">
          <a:xfrm>
            <a:off x="1749425" y="3571875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6" name="Freeform 20"/>
          <p:cNvSpPr>
            <a:spLocks/>
          </p:cNvSpPr>
          <p:nvPr/>
        </p:nvSpPr>
        <p:spPr bwMode="auto">
          <a:xfrm>
            <a:off x="1749425" y="2981325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7" name="Freeform 21"/>
          <p:cNvSpPr>
            <a:spLocks/>
          </p:cNvSpPr>
          <p:nvPr/>
        </p:nvSpPr>
        <p:spPr bwMode="auto">
          <a:xfrm>
            <a:off x="1749425" y="2392363"/>
            <a:ext cx="533241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0"/>
              </a:cxn>
            </a:cxnLst>
            <a:rect l="0" t="0" r="r" b="b"/>
            <a:pathLst>
              <a:path w="850">
                <a:moveTo>
                  <a:pt x="0" y="0"/>
                </a:moveTo>
                <a:lnTo>
                  <a:pt x="850" y="0"/>
                </a:lnTo>
                <a:lnTo>
                  <a:pt x="85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>
            <a:off x="1749425" y="2392363"/>
            <a:ext cx="533241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1749425" y="6519863"/>
            <a:ext cx="533241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V="1">
            <a:off x="7081838" y="2392363"/>
            <a:ext cx="1587" cy="41275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 flipV="1">
            <a:off x="1749425" y="2392363"/>
            <a:ext cx="1587" cy="41275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1749425" y="6519863"/>
            <a:ext cx="533241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V="1">
            <a:off x="1749425" y="2392363"/>
            <a:ext cx="1587" cy="41275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V="1">
            <a:off x="1749425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1749425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1730375" y="6538913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V="1">
            <a:off x="2633663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>
            <a:off x="2633663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2590800" y="6538913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0.5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50" name="Line 34"/>
          <p:cNvSpPr>
            <a:spLocks noChangeShapeType="1"/>
          </p:cNvSpPr>
          <p:nvPr/>
        </p:nvSpPr>
        <p:spPr bwMode="auto">
          <a:xfrm flipV="1">
            <a:off x="3524250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>
            <a:off x="3524250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2" name="Rectangle 36"/>
          <p:cNvSpPr>
            <a:spLocks noChangeArrowheads="1"/>
          </p:cNvSpPr>
          <p:nvPr/>
        </p:nvSpPr>
        <p:spPr bwMode="auto">
          <a:xfrm>
            <a:off x="3506788" y="6538913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1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 flipV="1">
            <a:off x="4416425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4" name="Line 38"/>
          <p:cNvSpPr>
            <a:spLocks noChangeShapeType="1"/>
          </p:cNvSpPr>
          <p:nvPr/>
        </p:nvSpPr>
        <p:spPr bwMode="auto">
          <a:xfrm>
            <a:off x="4416425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5" name="Rectangle 39"/>
          <p:cNvSpPr>
            <a:spLocks noChangeArrowheads="1"/>
          </p:cNvSpPr>
          <p:nvPr/>
        </p:nvSpPr>
        <p:spPr bwMode="auto">
          <a:xfrm>
            <a:off x="4371975" y="6538913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1.5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 flipV="1">
            <a:off x="5300663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7" name="Line 41"/>
          <p:cNvSpPr>
            <a:spLocks noChangeShapeType="1"/>
          </p:cNvSpPr>
          <p:nvPr/>
        </p:nvSpPr>
        <p:spPr bwMode="auto">
          <a:xfrm>
            <a:off x="5300663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8" name="Rectangle 42"/>
          <p:cNvSpPr>
            <a:spLocks noChangeArrowheads="1"/>
          </p:cNvSpPr>
          <p:nvPr/>
        </p:nvSpPr>
        <p:spPr bwMode="auto">
          <a:xfrm>
            <a:off x="5253385" y="6538913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59" name="Line 43"/>
          <p:cNvSpPr>
            <a:spLocks noChangeShapeType="1"/>
          </p:cNvSpPr>
          <p:nvPr/>
        </p:nvSpPr>
        <p:spPr bwMode="auto">
          <a:xfrm flipV="1">
            <a:off x="6191250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0" name="Line 44"/>
          <p:cNvSpPr>
            <a:spLocks noChangeShapeType="1"/>
          </p:cNvSpPr>
          <p:nvPr/>
        </p:nvSpPr>
        <p:spPr bwMode="auto">
          <a:xfrm>
            <a:off x="6191250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1" name="Rectangle 45"/>
          <p:cNvSpPr>
            <a:spLocks noChangeArrowheads="1"/>
          </p:cNvSpPr>
          <p:nvPr/>
        </p:nvSpPr>
        <p:spPr bwMode="auto">
          <a:xfrm>
            <a:off x="6118572" y="6538913"/>
            <a:ext cx="2853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2.5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62" name="Line 46"/>
          <p:cNvSpPr>
            <a:spLocks noChangeShapeType="1"/>
          </p:cNvSpPr>
          <p:nvPr/>
        </p:nvSpPr>
        <p:spPr bwMode="auto">
          <a:xfrm flipV="1">
            <a:off x="7081838" y="6464300"/>
            <a:ext cx="1587" cy="55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3" name="Line 47"/>
          <p:cNvSpPr>
            <a:spLocks noChangeShapeType="1"/>
          </p:cNvSpPr>
          <p:nvPr/>
        </p:nvSpPr>
        <p:spPr bwMode="auto">
          <a:xfrm>
            <a:off x="7081838" y="2392363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4" name="Rectangle 48"/>
          <p:cNvSpPr>
            <a:spLocks noChangeArrowheads="1"/>
          </p:cNvSpPr>
          <p:nvPr/>
        </p:nvSpPr>
        <p:spPr bwMode="auto">
          <a:xfrm>
            <a:off x="7034560" y="6538913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65" name="Line 49"/>
          <p:cNvSpPr>
            <a:spLocks noChangeShapeType="1"/>
          </p:cNvSpPr>
          <p:nvPr/>
        </p:nvSpPr>
        <p:spPr bwMode="auto">
          <a:xfrm>
            <a:off x="1749425" y="6519863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6" name="Line 50"/>
          <p:cNvSpPr>
            <a:spLocks noChangeShapeType="1"/>
          </p:cNvSpPr>
          <p:nvPr/>
        </p:nvSpPr>
        <p:spPr bwMode="auto">
          <a:xfrm flipH="1">
            <a:off x="7026275" y="6519863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7" name="Rectangle 51"/>
          <p:cNvSpPr>
            <a:spLocks noChangeArrowheads="1"/>
          </p:cNvSpPr>
          <p:nvPr/>
        </p:nvSpPr>
        <p:spPr bwMode="auto">
          <a:xfrm>
            <a:off x="1411160" y="645937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68" name="Line 52"/>
          <p:cNvSpPr>
            <a:spLocks noChangeShapeType="1"/>
          </p:cNvSpPr>
          <p:nvPr/>
        </p:nvSpPr>
        <p:spPr bwMode="auto">
          <a:xfrm>
            <a:off x="1749425" y="593090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69" name="Line 53"/>
          <p:cNvSpPr>
            <a:spLocks noChangeShapeType="1"/>
          </p:cNvSpPr>
          <p:nvPr/>
        </p:nvSpPr>
        <p:spPr bwMode="auto">
          <a:xfrm flipH="1">
            <a:off x="7026275" y="5930900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0" name="Rectangle 54"/>
          <p:cNvSpPr>
            <a:spLocks noChangeArrowheads="1"/>
          </p:cNvSpPr>
          <p:nvPr/>
        </p:nvSpPr>
        <p:spPr bwMode="auto">
          <a:xfrm>
            <a:off x="1334960" y="586882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100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71" name="Line 55"/>
          <p:cNvSpPr>
            <a:spLocks noChangeShapeType="1"/>
          </p:cNvSpPr>
          <p:nvPr/>
        </p:nvSpPr>
        <p:spPr bwMode="auto">
          <a:xfrm>
            <a:off x="1749425" y="5340350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2" name="Line 56"/>
          <p:cNvSpPr>
            <a:spLocks noChangeShapeType="1"/>
          </p:cNvSpPr>
          <p:nvPr/>
        </p:nvSpPr>
        <p:spPr bwMode="auto">
          <a:xfrm flipH="1">
            <a:off x="7026275" y="5340350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3" name="Rectangle 57"/>
          <p:cNvSpPr>
            <a:spLocks noChangeArrowheads="1"/>
          </p:cNvSpPr>
          <p:nvPr/>
        </p:nvSpPr>
        <p:spPr bwMode="auto">
          <a:xfrm>
            <a:off x="1331239" y="5235416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200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74" name="Line 58"/>
          <p:cNvSpPr>
            <a:spLocks noChangeShapeType="1"/>
          </p:cNvSpPr>
          <p:nvPr/>
        </p:nvSpPr>
        <p:spPr bwMode="auto">
          <a:xfrm>
            <a:off x="1749425" y="4751388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5" name="Line 59"/>
          <p:cNvSpPr>
            <a:spLocks noChangeShapeType="1"/>
          </p:cNvSpPr>
          <p:nvPr/>
        </p:nvSpPr>
        <p:spPr bwMode="auto">
          <a:xfrm flipH="1">
            <a:off x="7026275" y="4751388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6" name="Rectangle 60"/>
          <p:cNvSpPr>
            <a:spLocks noChangeArrowheads="1"/>
          </p:cNvSpPr>
          <p:nvPr/>
        </p:nvSpPr>
        <p:spPr bwMode="auto">
          <a:xfrm>
            <a:off x="1331239" y="4646454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300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77" name="Line 61"/>
          <p:cNvSpPr>
            <a:spLocks noChangeShapeType="1"/>
          </p:cNvSpPr>
          <p:nvPr/>
        </p:nvSpPr>
        <p:spPr bwMode="auto">
          <a:xfrm>
            <a:off x="1749425" y="4160838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8" name="Line 62"/>
          <p:cNvSpPr>
            <a:spLocks noChangeShapeType="1"/>
          </p:cNvSpPr>
          <p:nvPr/>
        </p:nvSpPr>
        <p:spPr bwMode="auto">
          <a:xfrm flipH="1">
            <a:off x="7026275" y="4160838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79" name="Rectangle 63"/>
          <p:cNvSpPr>
            <a:spLocks noChangeArrowheads="1"/>
          </p:cNvSpPr>
          <p:nvPr/>
        </p:nvSpPr>
        <p:spPr bwMode="auto">
          <a:xfrm>
            <a:off x="1331239" y="4055904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400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80" name="Line 64"/>
          <p:cNvSpPr>
            <a:spLocks noChangeShapeType="1"/>
          </p:cNvSpPr>
          <p:nvPr/>
        </p:nvSpPr>
        <p:spPr bwMode="auto">
          <a:xfrm>
            <a:off x="1749425" y="3571875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1" name="Line 65"/>
          <p:cNvSpPr>
            <a:spLocks noChangeShapeType="1"/>
          </p:cNvSpPr>
          <p:nvPr/>
        </p:nvSpPr>
        <p:spPr bwMode="auto">
          <a:xfrm flipH="1">
            <a:off x="7026275" y="357187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2" name="Rectangle 66"/>
          <p:cNvSpPr>
            <a:spLocks noChangeArrowheads="1"/>
          </p:cNvSpPr>
          <p:nvPr/>
        </p:nvSpPr>
        <p:spPr bwMode="auto">
          <a:xfrm>
            <a:off x="1331239" y="3466941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500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83" name="Line 67"/>
          <p:cNvSpPr>
            <a:spLocks noChangeShapeType="1"/>
          </p:cNvSpPr>
          <p:nvPr/>
        </p:nvSpPr>
        <p:spPr bwMode="auto">
          <a:xfrm>
            <a:off x="1749425" y="2981325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4" name="Line 68"/>
          <p:cNvSpPr>
            <a:spLocks noChangeShapeType="1"/>
          </p:cNvSpPr>
          <p:nvPr/>
        </p:nvSpPr>
        <p:spPr bwMode="auto">
          <a:xfrm flipH="1">
            <a:off x="7026275" y="298132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5" name="Rectangle 69"/>
          <p:cNvSpPr>
            <a:spLocks noChangeArrowheads="1"/>
          </p:cNvSpPr>
          <p:nvPr/>
        </p:nvSpPr>
        <p:spPr bwMode="auto">
          <a:xfrm>
            <a:off x="1334960" y="2924830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600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86" name="Line 70"/>
          <p:cNvSpPr>
            <a:spLocks noChangeShapeType="1"/>
          </p:cNvSpPr>
          <p:nvPr/>
        </p:nvSpPr>
        <p:spPr bwMode="auto">
          <a:xfrm>
            <a:off x="1749425" y="2392363"/>
            <a:ext cx="508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7" name="Line 71"/>
          <p:cNvSpPr>
            <a:spLocks noChangeShapeType="1"/>
          </p:cNvSpPr>
          <p:nvPr/>
        </p:nvSpPr>
        <p:spPr bwMode="auto">
          <a:xfrm flipH="1">
            <a:off x="7026275" y="2392363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8" name="Rectangle 72"/>
          <p:cNvSpPr>
            <a:spLocks noChangeArrowheads="1"/>
          </p:cNvSpPr>
          <p:nvPr/>
        </p:nvSpPr>
        <p:spPr bwMode="auto">
          <a:xfrm>
            <a:off x="1331239" y="228742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</a:rPr>
              <a:t>700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89" name="Line 73"/>
          <p:cNvSpPr>
            <a:spLocks noChangeShapeType="1"/>
          </p:cNvSpPr>
          <p:nvPr/>
        </p:nvSpPr>
        <p:spPr bwMode="auto">
          <a:xfrm>
            <a:off x="1749425" y="2392363"/>
            <a:ext cx="533241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90" name="Line 74"/>
          <p:cNvSpPr>
            <a:spLocks noChangeShapeType="1"/>
          </p:cNvSpPr>
          <p:nvPr/>
        </p:nvSpPr>
        <p:spPr bwMode="auto">
          <a:xfrm>
            <a:off x="1749425" y="6519863"/>
            <a:ext cx="5332412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91" name="Line 75"/>
          <p:cNvSpPr>
            <a:spLocks noChangeShapeType="1"/>
          </p:cNvSpPr>
          <p:nvPr/>
        </p:nvSpPr>
        <p:spPr bwMode="auto">
          <a:xfrm flipV="1">
            <a:off x="7081838" y="2392363"/>
            <a:ext cx="1587" cy="41275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92" name="Line 76"/>
          <p:cNvSpPr>
            <a:spLocks noChangeShapeType="1"/>
          </p:cNvSpPr>
          <p:nvPr/>
        </p:nvSpPr>
        <p:spPr bwMode="auto">
          <a:xfrm flipV="1">
            <a:off x="1749425" y="2392363"/>
            <a:ext cx="1587" cy="41275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96" name="Rectangle 80"/>
          <p:cNvSpPr>
            <a:spLocks noChangeArrowheads="1"/>
          </p:cNvSpPr>
          <p:nvPr/>
        </p:nvSpPr>
        <p:spPr bwMode="auto">
          <a:xfrm rot="16200000">
            <a:off x="1724284" y="2542916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</a:rPr>
              <a:t>RPM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97" name="Freeform 81"/>
          <p:cNvSpPr>
            <a:spLocks/>
          </p:cNvSpPr>
          <p:nvPr/>
        </p:nvSpPr>
        <p:spPr bwMode="auto">
          <a:xfrm>
            <a:off x="1749425" y="2981325"/>
            <a:ext cx="5332412" cy="3538538"/>
          </a:xfrm>
          <a:custGeom>
            <a:avLst/>
            <a:gdLst/>
            <a:ahLst/>
            <a:cxnLst>
              <a:cxn ang="0">
                <a:pos x="0" y="2229"/>
              </a:cxn>
              <a:cxn ang="0">
                <a:pos x="0" y="2198"/>
              </a:cxn>
              <a:cxn ang="0">
                <a:pos x="8" y="2091"/>
              </a:cxn>
              <a:cxn ang="0">
                <a:pos x="51" y="1628"/>
              </a:cxn>
              <a:cxn ang="0">
                <a:pos x="119" y="1083"/>
              </a:cxn>
              <a:cxn ang="0">
                <a:pos x="186" y="723"/>
              </a:cxn>
              <a:cxn ang="0">
                <a:pos x="253" y="478"/>
              </a:cxn>
              <a:cxn ang="0">
                <a:pos x="320" y="320"/>
              </a:cxn>
              <a:cxn ang="0">
                <a:pos x="387" y="214"/>
              </a:cxn>
              <a:cxn ang="0">
                <a:pos x="455" y="142"/>
              </a:cxn>
              <a:cxn ang="0">
                <a:pos x="522" y="95"/>
              </a:cxn>
              <a:cxn ang="0">
                <a:pos x="589" y="59"/>
              </a:cxn>
              <a:cxn ang="0">
                <a:pos x="656" y="40"/>
              </a:cxn>
              <a:cxn ang="0">
                <a:pos x="723" y="28"/>
              </a:cxn>
              <a:cxn ang="0">
                <a:pos x="790" y="16"/>
              </a:cxn>
              <a:cxn ang="0">
                <a:pos x="858" y="12"/>
              </a:cxn>
              <a:cxn ang="0">
                <a:pos x="925" y="8"/>
              </a:cxn>
              <a:cxn ang="0">
                <a:pos x="992" y="4"/>
              </a:cxn>
              <a:cxn ang="0">
                <a:pos x="1059" y="0"/>
              </a:cxn>
              <a:cxn ang="0">
                <a:pos x="1126" y="0"/>
              </a:cxn>
              <a:cxn ang="0">
                <a:pos x="1194" y="0"/>
              </a:cxn>
              <a:cxn ang="0">
                <a:pos x="1261" y="0"/>
              </a:cxn>
              <a:cxn ang="0">
                <a:pos x="1328" y="0"/>
              </a:cxn>
              <a:cxn ang="0">
                <a:pos x="1395" y="0"/>
              </a:cxn>
              <a:cxn ang="0">
                <a:pos x="1462" y="0"/>
              </a:cxn>
              <a:cxn ang="0">
                <a:pos x="1529" y="0"/>
              </a:cxn>
              <a:cxn ang="0">
                <a:pos x="1597" y="0"/>
              </a:cxn>
              <a:cxn ang="0">
                <a:pos x="1664" y="0"/>
              </a:cxn>
              <a:cxn ang="0">
                <a:pos x="1731" y="0"/>
              </a:cxn>
              <a:cxn ang="0">
                <a:pos x="1798" y="0"/>
              </a:cxn>
              <a:cxn ang="0">
                <a:pos x="1865" y="0"/>
              </a:cxn>
              <a:cxn ang="0">
                <a:pos x="1933" y="0"/>
              </a:cxn>
              <a:cxn ang="0">
                <a:pos x="2000" y="0"/>
              </a:cxn>
              <a:cxn ang="0">
                <a:pos x="2067" y="0"/>
              </a:cxn>
              <a:cxn ang="0">
                <a:pos x="2134" y="0"/>
              </a:cxn>
              <a:cxn ang="0">
                <a:pos x="2201" y="0"/>
              </a:cxn>
              <a:cxn ang="0">
                <a:pos x="2268" y="0"/>
              </a:cxn>
              <a:cxn ang="0">
                <a:pos x="2336" y="0"/>
              </a:cxn>
              <a:cxn ang="0">
                <a:pos x="2403" y="0"/>
              </a:cxn>
              <a:cxn ang="0">
                <a:pos x="2470" y="0"/>
              </a:cxn>
              <a:cxn ang="0">
                <a:pos x="2537" y="0"/>
              </a:cxn>
              <a:cxn ang="0">
                <a:pos x="2604" y="0"/>
              </a:cxn>
              <a:cxn ang="0">
                <a:pos x="2672" y="0"/>
              </a:cxn>
              <a:cxn ang="0">
                <a:pos x="2739" y="0"/>
              </a:cxn>
              <a:cxn ang="0">
                <a:pos x="2806" y="0"/>
              </a:cxn>
              <a:cxn ang="0">
                <a:pos x="2873" y="0"/>
              </a:cxn>
              <a:cxn ang="0">
                <a:pos x="2940" y="0"/>
              </a:cxn>
              <a:cxn ang="0">
                <a:pos x="3007" y="0"/>
              </a:cxn>
              <a:cxn ang="0">
                <a:pos x="3075" y="0"/>
              </a:cxn>
              <a:cxn ang="0">
                <a:pos x="3142" y="0"/>
              </a:cxn>
              <a:cxn ang="0">
                <a:pos x="3209" y="0"/>
              </a:cxn>
              <a:cxn ang="0">
                <a:pos x="3276" y="0"/>
              </a:cxn>
              <a:cxn ang="0">
                <a:pos x="3343" y="0"/>
              </a:cxn>
              <a:cxn ang="0">
                <a:pos x="3359" y="0"/>
              </a:cxn>
            </a:cxnLst>
            <a:rect l="0" t="0" r="r" b="b"/>
            <a:pathLst>
              <a:path w="3359" h="2229">
                <a:moveTo>
                  <a:pt x="0" y="2229"/>
                </a:moveTo>
                <a:lnTo>
                  <a:pt x="0" y="2198"/>
                </a:lnTo>
                <a:lnTo>
                  <a:pt x="8" y="2091"/>
                </a:lnTo>
                <a:lnTo>
                  <a:pt x="51" y="1628"/>
                </a:lnTo>
                <a:lnTo>
                  <a:pt x="119" y="1083"/>
                </a:lnTo>
                <a:lnTo>
                  <a:pt x="186" y="723"/>
                </a:lnTo>
                <a:lnTo>
                  <a:pt x="253" y="478"/>
                </a:lnTo>
                <a:lnTo>
                  <a:pt x="320" y="320"/>
                </a:lnTo>
                <a:lnTo>
                  <a:pt x="387" y="214"/>
                </a:lnTo>
                <a:lnTo>
                  <a:pt x="455" y="142"/>
                </a:lnTo>
                <a:lnTo>
                  <a:pt x="522" y="95"/>
                </a:lnTo>
                <a:lnTo>
                  <a:pt x="589" y="59"/>
                </a:lnTo>
                <a:lnTo>
                  <a:pt x="656" y="40"/>
                </a:lnTo>
                <a:lnTo>
                  <a:pt x="723" y="28"/>
                </a:lnTo>
                <a:lnTo>
                  <a:pt x="790" y="16"/>
                </a:lnTo>
                <a:lnTo>
                  <a:pt x="858" y="12"/>
                </a:lnTo>
                <a:lnTo>
                  <a:pt x="925" y="8"/>
                </a:lnTo>
                <a:lnTo>
                  <a:pt x="992" y="4"/>
                </a:lnTo>
                <a:lnTo>
                  <a:pt x="1059" y="0"/>
                </a:lnTo>
                <a:lnTo>
                  <a:pt x="1126" y="0"/>
                </a:lnTo>
                <a:lnTo>
                  <a:pt x="1194" y="0"/>
                </a:lnTo>
                <a:lnTo>
                  <a:pt x="1261" y="0"/>
                </a:lnTo>
                <a:lnTo>
                  <a:pt x="1328" y="0"/>
                </a:lnTo>
                <a:lnTo>
                  <a:pt x="1395" y="0"/>
                </a:lnTo>
                <a:lnTo>
                  <a:pt x="1462" y="0"/>
                </a:lnTo>
                <a:lnTo>
                  <a:pt x="1529" y="0"/>
                </a:lnTo>
                <a:lnTo>
                  <a:pt x="1597" y="0"/>
                </a:lnTo>
                <a:lnTo>
                  <a:pt x="1664" y="0"/>
                </a:lnTo>
                <a:lnTo>
                  <a:pt x="1731" y="0"/>
                </a:lnTo>
                <a:lnTo>
                  <a:pt x="1798" y="0"/>
                </a:lnTo>
                <a:lnTo>
                  <a:pt x="1865" y="0"/>
                </a:lnTo>
                <a:lnTo>
                  <a:pt x="1933" y="0"/>
                </a:lnTo>
                <a:lnTo>
                  <a:pt x="2000" y="0"/>
                </a:lnTo>
                <a:lnTo>
                  <a:pt x="2067" y="0"/>
                </a:lnTo>
                <a:lnTo>
                  <a:pt x="2134" y="0"/>
                </a:lnTo>
                <a:lnTo>
                  <a:pt x="2201" y="0"/>
                </a:lnTo>
                <a:lnTo>
                  <a:pt x="2268" y="0"/>
                </a:lnTo>
                <a:lnTo>
                  <a:pt x="2336" y="0"/>
                </a:lnTo>
                <a:lnTo>
                  <a:pt x="2403" y="0"/>
                </a:lnTo>
                <a:lnTo>
                  <a:pt x="2470" y="0"/>
                </a:lnTo>
                <a:lnTo>
                  <a:pt x="2537" y="0"/>
                </a:lnTo>
                <a:lnTo>
                  <a:pt x="2604" y="0"/>
                </a:lnTo>
                <a:lnTo>
                  <a:pt x="2672" y="0"/>
                </a:lnTo>
                <a:lnTo>
                  <a:pt x="2739" y="0"/>
                </a:lnTo>
                <a:lnTo>
                  <a:pt x="2806" y="0"/>
                </a:lnTo>
                <a:lnTo>
                  <a:pt x="2873" y="0"/>
                </a:lnTo>
                <a:lnTo>
                  <a:pt x="2940" y="0"/>
                </a:lnTo>
                <a:lnTo>
                  <a:pt x="3007" y="0"/>
                </a:lnTo>
                <a:lnTo>
                  <a:pt x="3075" y="0"/>
                </a:lnTo>
                <a:lnTo>
                  <a:pt x="3142" y="0"/>
                </a:lnTo>
                <a:lnTo>
                  <a:pt x="3209" y="0"/>
                </a:lnTo>
                <a:lnTo>
                  <a:pt x="3276" y="0"/>
                </a:lnTo>
                <a:lnTo>
                  <a:pt x="3343" y="0"/>
                </a:lnTo>
                <a:lnTo>
                  <a:pt x="3359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323214" y="617220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Helvetica" charset="0"/>
              </a:rPr>
              <a:t>t</a:t>
            </a:r>
            <a:endParaRPr lang="en-US" dirty="0" smtClean="0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transfer function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Now that we have our plant biased at 600 rpm, we will introduce a small-signal sine wave at the input and measure the magnitude of the output at various frequencies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2644" name="Group 4"/>
          <p:cNvGrpSpPr>
            <a:grpSpLocks noChangeAspect="1"/>
          </p:cNvGrpSpPr>
          <p:nvPr/>
        </p:nvGrpSpPr>
        <p:grpSpPr bwMode="auto">
          <a:xfrm>
            <a:off x="228600" y="3489325"/>
            <a:ext cx="8434388" cy="2606675"/>
            <a:chOff x="144" y="2198"/>
            <a:chExt cx="5313" cy="1642"/>
          </a:xfrm>
          <a:solidFill>
            <a:srgbClr val="FFFFFF">
              <a:alpha val="0"/>
            </a:srgbClr>
          </a:solidFill>
        </p:grpSpPr>
        <p:sp>
          <p:nvSpPr>
            <p:cNvPr id="1126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2198"/>
              <a:ext cx="5313" cy="16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8" name="Freeform 8"/>
            <p:cNvSpPr>
              <a:spLocks/>
            </p:cNvSpPr>
            <p:nvPr/>
          </p:nvSpPr>
          <p:spPr bwMode="auto">
            <a:xfrm>
              <a:off x="1258" y="2492"/>
              <a:ext cx="241" cy="241"/>
            </a:xfrm>
            <a:custGeom>
              <a:avLst/>
              <a:gdLst/>
              <a:ahLst/>
              <a:cxnLst>
                <a:cxn ang="0">
                  <a:pos x="241" y="117"/>
                </a:cxn>
                <a:cxn ang="0">
                  <a:pos x="232" y="170"/>
                </a:cxn>
                <a:cxn ang="0">
                  <a:pos x="205" y="206"/>
                </a:cxn>
                <a:cxn ang="0">
                  <a:pos x="170" y="233"/>
                </a:cxn>
                <a:cxn ang="0">
                  <a:pos x="125" y="241"/>
                </a:cxn>
                <a:cxn ang="0">
                  <a:pos x="72" y="233"/>
                </a:cxn>
                <a:cxn ang="0">
                  <a:pos x="36" y="206"/>
                </a:cxn>
                <a:cxn ang="0">
                  <a:pos x="9" y="170"/>
                </a:cxn>
                <a:cxn ang="0">
                  <a:pos x="0" y="117"/>
                </a:cxn>
                <a:cxn ang="0">
                  <a:pos x="9" y="72"/>
                </a:cxn>
                <a:cxn ang="0">
                  <a:pos x="36" y="36"/>
                </a:cxn>
                <a:cxn ang="0">
                  <a:pos x="72" y="9"/>
                </a:cxn>
                <a:cxn ang="0">
                  <a:pos x="125" y="0"/>
                </a:cxn>
                <a:cxn ang="0">
                  <a:pos x="170" y="9"/>
                </a:cxn>
                <a:cxn ang="0">
                  <a:pos x="205" y="36"/>
                </a:cxn>
                <a:cxn ang="0">
                  <a:pos x="232" y="72"/>
                </a:cxn>
                <a:cxn ang="0">
                  <a:pos x="241" y="117"/>
                </a:cxn>
              </a:cxnLst>
              <a:rect l="0" t="0" r="r" b="b"/>
              <a:pathLst>
                <a:path w="241" h="241">
                  <a:moveTo>
                    <a:pt x="241" y="117"/>
                  </a:moveTo>
                  <a:lnTo>
                    <a:pt x="232" y="170"/>
                  </a:lnTo>
                  <a:lnTo>
                    <a:pt x="205" y="206"/>
                  </a:lnTo>
                  <a:lnTo>
                    <a:pt x="170" y="233"/>
                  </a:lnTo>
                  <a:lnTo>
                    <a:pt x="125" y="241"/>
                  </a:lnTo>
                  <a:lnTo>
                    <a:pt x="72" y="233"/>
                  </a:lnTo>
                  <a:lnTo>
                    <a:pt x="36" y="206"/>
                  </a:lnTo>
                  <a:lnTo>
                    <a:pt x="9" y="170"/>
                  </a:lnTo>
                  <a:lnTo>
                    <a:pt x="0" y="117"/>
                  </a:lnTo>
                  <a:lnTo>
                    <a:pt x="9" y="72"/>
                  </a:lnTo>
                  <a:lnTo>
                    <a:pt x="36" y="36"/>
                  </a:lnTo>
                  <a:lnTo>
                    <a:pt x="72" y="9"/>
                  </a:lnTo>
                  <a:lnTo>
                    <a:pt x="125" y="0"/>
                  </a:lnTo>
                  <a:lnTo>
                    <a:pt x="170" y="9"/>
                  </a:lnTo>
                  <a:lnTo>
                    <a:pt x="205" y="36"/>
                  </a:lnTo>
                  <a:lnTo>
                    <a:pt x="232" y="72"/>
                  </a:lnTo>
                  <a:lnTo>
                    <a:pt x="24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1258" y="2492"/>
              <a:ext cx="241" cy="241"/>
            </a:xfrm>
            <a:custGeom>
              <a:avLst/>
              <a:gdLst/>
              <a:ahLst/>
              <a:cxnLst>
                <a:cxn ang="0">
                  <a:pos x="241" y="117"/>
                </a:cxn>
                <a:cxn ang="0">
                  <a:pos x="232" y="170"/>
                </a:cxn>
                <a:cxn ang="0">
                  <a:pos x="205" y="206"/>
                </a:cxn>
                <a:cxn ang="0">
                  <a:pos x="170" y="233"/>
                </a:cxn>
                <a:cxn ang="0">
                  <a:pos x="125" y="241"/>
                </a:cxn>
                <a:cxn ang="0">
                  <a:pos x="72" y="233"/>
                </a:cxn>
                <a:cxn ang="0">
                  <a:pos x="36" y="206"/>
                </a:cxn>
                <a:cxn ang="0">
                  <a:pos x="9" y="170"/>
                </a:cxn>
                <a:cxn ang="0">
                  <a:pos x="0" y="117"/>
                </a:cxn>
                <a:cxn ang="0">
                  <a:pos x="9" y="72"/>
                </a:cxn>
                <a:cxn ang="0">
                  <a:pos x="36" y="36"/>
                </a:cxn>
                <a:cxn ang="0">
                  <a:pos x="72" y="9"/>
                </a:cxn>
                <a:cxn ang="0">
                  <a:pos x="125" y="0"/>
                </a:cxn>
                <a:cxn ang="0">
                  <a:pos x="170" y="9"/>
                </a:cxn>
                <a:cxn ang="0">
                  <a:pos x="205" y="36"/>
                </a:cxn>
                <a:cxn ang="0">
                  <a:pos x="232" y="72"/>
                </a:cxn>
                <a:cxn ang="0">
                  <a:pos x="241" y="117"/>
                </a:cxn>
                <a:cxn ang="0">
                  <a:pos x="241" y="117"/>
                </a:cxn>
              </a:cxnLst>
              <a:rect l="0" t="0" r="r" b="b"/>
              <a:pathLst>
                <a:path w="241" h="241">
                  <a:moveTo>
                    <a:pt x="241" y="117"/>
                  </a:moveTo>
                  <a:lnTo>
                    <a:pt x="232" y="170"/>
                  </a:lnTo>
                  <a:lnTo>
                    <a:pt x="205" y="206"/>
                  </a:lnTo>
                  <a:lnTo>
                    <a:pt x="170" y="233"/>
                  </a:lnTo>
                  <a:lnTo>
                    <a:pt x="125" y="241"/>
                  </a:lnTo>
                  <a:lnTo>
                    <a:pt x="72" y="233"/>
                  </a:lnTo>
                  <a:lnTo>
                    <a:pt x="36" y="206"/>
                  </a:lnTo>
                  <a:lnTo>
                    <a:pt x="9" y="170"/>
                  </a:lnTo>
                  <a:lnTo>
                    <a:pt x="0" y="117"/>
                  </a:lnTo>
                  <a:lnTo>
                    <a:pt x="9" y="72"/>
                  </a:lnTo>
                  <a:lnTo>
                    <a:pt x="36" y="36"/>
                  </a:lnTo>
                  <a:lnTo>
                    <a:pt x="72" y="9"/>
                  </a:lnTo>
                  <a:lnTo>
                    <a:pt x="125" y="0"/>
                  </a:lnTo>
                  <a:lnTo>
                    <a:pt x="170" y="9"/>
                  </a:lnTo>
                  <a:lnTo>
                    <a:pt x="205" y="36"/>
                  </a:lnTo>
                  <a:lnTo>
                    <a:pt x="232" y="72"/>
                  </a:lnTo>
                  <a:lnTo>
                    <a:pt x="241" y="117"/>
                  </a:lnTo>
                  <a:lnTo>
                    <a:pt x="241" y="117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1303" y="2609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>
              <a:off x="1321" y="2582"/>
              <a:ext cx="1" cy="5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>
              <a:off x="1356" y="2671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>
              <a:off x="1383" y="2644"/>
              <a:ext cx="1" cy="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376" y="3206"/>
              <a:ext cx="356" cy="3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5" name="Rectangle 15"/>
            <p:cNvSpPr>
              <a:spLocks noChangeArrowheads="1"/>
            </p:cNvSpPr>
            <p:nvPr/>
          </p:nvSpPr>
          <p:spPr bwMode="auto">
            <a:xfrm>
              <a:off x="215" y="3599"/>
              <a:ext cx="740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Sine Wave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411" y="3385"/>
              <a:ext cx="30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>
              <a:off x="420" y="3224"/>
              <a:ext cx="1" cy="31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V="1">
              <a:off x="420" y="3331"/>
              <a:ext cx="9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9" name="Line 19"/>
            <p:cNvSpPr>
              <a:spLocks noChangeShapeType="1"/>
            </p:cNvSpPr>
            <p:nvPr/>
          </p:nvSpPr>
          <p:spPr bwMode="auto">
            <a:xfrm flipV="1">
              <a:off x="429" y="3296"/>
              <a:ext cx="18" cy="3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V="1">
              <a:off x="447" y="3260"/>
              <a:ext cx="9" cy="3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1" name="Line 21"/>
            <p:cNvSpPr>
              <a:spLocks noChangeShapeType="1"/>
            </p:cNvSpPr>
            <p:nvPr/>
          </p:nvSpPr>
          <p:spPr bwMode="auto">
            <a:xfrm flipV="1">
              <a:off x="456" y="3242"/>
              <a:ext cx="9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 flipV="1">
              <a:off x="465" y="3224"/>
              <a:ext cx="18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3" name="Line 23"/>
            <p:cNvSpPr>
              <a:spLocks noChangeShapeType="1"/>
            </p:cNvSpPr>
            <p:nvPr/>
          </p:nvSpPr>
          <p:spPr bwMode="auto">
            <a:xfrm>
              <a:off x="483" y="3224"/>
              <a:ext cx="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4" name="Line 24"/>
            <p:cNvSpPr>
              <a:spLocks noChangeShapeType="1"/>
            </p:cNvSpPr>
            <p:nvPr/>
          </p:nvSpPr>
          <p:spPr bwMode="auto">
            <a:xfrm>
              <a:off x="492" y="3224"/>
              <a:ext cx="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501" y="3224"/>
              <a:ext cx="17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6" name="Line 26"/>
            <p:cNvSpPr>
              <a:spLocks noChangeShapeType="1"/>
            </p:cNvSpPr>
            <p:nvPr/>
          </p:nvSpPr>
          <p:spPr bwMode="auto">
            <a:xfrm>
              <a:off x="518" y="3242"/>
              <a:ext cx="9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7" name="Line 27"/>
            <p:cNvSpPr>
              <a:spLocks noChangeShapeType="1"/>
            </p:cNvSpPr>
            <p:nvPr/>
          </p:nvSpPr>
          <p:spPr bwMode="auto">
            <a:xfrm>
              <a:off x="527" y="3260"/>
              <a:ext cx="9" cy="3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8" name="Line 28"/>
            <p:cNvSpPr>
              <a:spLocks noChangeShapeType="1"/>
            </p:cNvSpPr>
            <p:nvPr/>
          </p:nvSpPr>
          <p:spPr bwMode="auto">
            <a:xfrm>
              <a:off x="536" y="3296"/>
              <a:ext cx="18" cy="3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9" name="Line 29"/>
            <p:cNvSpPr>
              <a:spLocks noChangeShapeType="1"/>
            </p:cNvSpPr>
            <p:nvPr/>
          </p:nvSpPr>
          <p:spPr bwMode="auto">
            <a:xfrm>
              <a:off x="554" y="3331"/>
              <a:ext cx="9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0" name="Line 30"/>
            <p:cNvSpPr>
              <a:spLocks noChangeShapeType="1"/>
            </p:cNvSpPr>
            <p:nvPr/>
          </p:nvSpPr>
          <p:spPr bwMode="auto">
            <a:xfrm>
              <a:off x="563" y="3385"/>
              <a:ext cx="9" cy="3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1" name="Line 31"/>
            <p:cNvSpPr>
              <a:spLocks noChangeShapeType="1"/>
            </p:cNvSpPr>
            <p:nvPr/>
          </p:nvSpPr>
          <p:spPr bwMode="auto">
            <a:xfrm>
              <a:off x="572" y="3421"/>
              <a:ext cx="18" cy="3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2" name="Line 32"/>
            <p:cNvSpPr>
              <a:spLocks noChangeShapeType="1"/>
            </p:cNvSpPr>
            <p:nvPr/>
          </p:nvSpPr>
          <p:spPr bwMode="auto">
            <a:xfrm>
              <a:off x="590" y="3456"/>
              <a:ext cx="9" cy="3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3" name="Line 33"/>
            <p:cNvSpPr>
              <a:spLocks noChangeShapeType="1"/>
            </p:cNvSpPr>
            <p:nvPr/>
          </p:nvSpPr>
          <p:spPr bwMode="auto">
            <a:xfrm>
              <a:off x="599" y="3492"/>
              <a:ext cx="9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608" y="3510"/>
              <a:ext cx="17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5" name="Line 35"/>
            <p:cNvSpPr>
              <a:spLocks noChangeShapeType="1"/>
            </p:cNvSpPr>
            <p:nvPr/>
          </p:nvSpPr>
          <p:spPr bwMode="auto">
            <a:xfrm>
              <a:off x="625" y="3528"/>
              <a:ext cx="9" cy="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6" name="Line 36"/>
            <p:cNvSpPr>
              <a:spLocks noChangeShapeType="1"/>
            </p:cNvSpPr>
            <p:nvPr/>
          </p:nvSpPr>
          <p:spPr bwMode="auto">
            <a:xfrm flipV="1">
              <a:off x="634" y="3528"/>
              <a:ext cx="9" cy="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7" name="Line 37"/>
            <p:cNvSpPr>
              <a:spLocks noChangeShapeType="1"/>
            </p:cNvSpPr>
            <p:nvPr/>
          </p:nvSpPr>
          <p:spPr bwMode="auto">
            <a:xfrm flipV="1">
              <a:off x="643" y="3510"/>
              <a:ext cx="18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8" name="Line 38"/>
            <p:cNvSpPr>
              <a:spLocks noChangeShapeType="1"/>
            </p:cNvSpPr>
            <p:nvPr/>
          </p:nvSpPr>
          <p:spPr bwMode="auto">
            <a:xfrm flipV="1">
              <a:off x="661" y="3492"/>
              <a:ext cx="9" cy="1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9" name="Line 39"/>
            <p:cNvSpPr>
              <a:spLocks noChangeShapeType="1"/>
            </p:cNvSpPr>
            <p:nvPr/>
          </p:nvSpPr>
          <p:spPr bwMode="auto">
            <a:xfrm flipV="1">
              <a:off x="670" y="3456"/>
              <a:ext cx="9" cy="3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0" name="Line 40"/>
            <p:cNvSpPr>
              <a:spLocks noChangeShapeType="1"/>
            </p:cNvSpPr>
            <p:nvPr/>
          </p:nvSpPr>
          <p:spPr bwMode="auto">
            <a:xfrm flipV="1">
              <a:off x="679" y="3421"/>
              <a:ext cx="18" cy="3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1" name="Line 41"/>
            <p:cNvSpPr>
              <a:spLocks noChangeShapeType="1"/>
            </p:cNvSpPr>
            <p:nvPr/>
          </p:nvSpPr>
          <p:spPr bwMode="auto">
            <a:xfrm flipV="1">
              <a:off x="697" y="3385"/>
              <a:ext cx="9" cy="3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2" name="Freeform 42"/>
            <p:cNvSpPr>
              <a:spLocks/>
            </p:cNvSpPr>
            <p:nvPr/>
          </p:nvSpPr>
          <p:spPr bwMode="auto">
            <a:xfrm>
              <a:off x="376" y="3206"/>
              <a:ext cx="356" cy="3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0"/>
                </a:cxn>
                <a:cxn ang="0">
                  <a:pos x="356" y="357"/>
                </a:cxn>
                <a:cxn ang="0">
                  <a:pos x="0" y="3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6" h="357">
                  <a:moveTo>
                    <a:pt x="0" y="0"/>
                  </a:moveTo>
                  <a:lnTo>
                    <a:pt x="356" y="0"/>
                  </a:lnTo>
                  <a:lnTo>
                    <a:pt x="356" y="357"/>
                  </a:lnTo>
                  <a:lnTo>
                    <a:pt x="0" y="35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3" name="Rectangle 43"/>
            <p:cNvSpPr>
              <a:spLocks noChangeArrowheads="1"/>
            </p:cNvSpPr>
            <p:nvPr/>
          </p:nvSpPr>
          <p:spPr bwMode="auto">
            <a:xfrm>
              <a:off x="4949" y="2421"/>
              <a:ext cx="356" cy="3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4" name="Rectangle 44"/>
            <p:cNvSpPr>
              <a:spLocks noChangeArrowheads="1"/>
            </p:cNvSpPr>
            <p:nvPr/>
          </p:nvSpPr>
          <p:spPr bwMode="auto">
            <a:xfrm>
              <a:off x="4913" y="2823"/>
              <a:ext cx="383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Scope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5" name="Rectangle 45"/>
            <p:cNvSpPr>
              <a:spLocks noChangeArrowheads="1"/>
            </p:cNvSpPr>
            <p:nvPr/>
          </p:nvSpPr>
          <p:spPr bwMode="auto">
            <a:xfrm>
              <a:off x="5270" y="2823"/>
              <a:ext cx="116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6" name="Freeform 46"/>
            <p:cNvSpPr>
              <a:spLocks/>
            </p:cNvSpPr>
            <p:nvPr/>
          </p:nvSpPr>
          <p:spPr bwMode="auto">
            <a:xfrm>
              <a:off x="4993" y="2466"/>
              <a:ext cx="259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" y="0"/>
                </a:cxn>
                <a:cxn ang="0">
                  <a:pos x="259" y="143"/>
                </a:cxn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9" h="143">
                  <a:moveTo>
                    <a:pt x="0" y="0"/>
                  </a:moveTo>
                  <a:lnTo>
                    <a:pt x="259" y="0"/>
                  </a:lnTo>
                  <a:lnTo>
                    <a:pt x="259" y="143"/>
                  </a:lnTo>
                  <a:lnTo>
                    <a:pt x="0" y="14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7" name="Freeform 47"/>
            <p:cNvSpPr>
              <a:spLocks/>
            </p:cNvSpPr>
            <p:nvPr/>
          </p:nvSpPr>
          <p:spPr bwMode="auto">
            <a:xfrm>
              <a:off x="4949" y="2421"/>
              <a:ext cx="356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0"/>
                </a:cxn>
                <a:cxn ang="0">
                  <a:pos x="356" y="384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6" h="384">
                  <a:moveTo>
                    <a:pt x="0" y="0"/>
                  </a:moveTo>
                  <a:lnTo>
                    <a:pt x="356" y="0"/>
                  </a:lnTo>
                  <a:lnTo>
                    <a:pt x="356" y="384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8" name="Rectangle 48"/>
            <p:cNvSpPr>
              <a:spLocks noChangeArrowheads="1"/>
            </p:cNvSpPr>
            <p:nvPr/>
          </p:nvSpPr>
          <p:spPr bwMode="auto">
            <a:xfrm>
              <a:off x="2096" y="2269"/>
              <a:ext cx="2024" cy="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9" name="Rectangle 49"/>
            <p:cNvSpPr>
              <a:spLocks noChangeArrowheads="1"/>
            </p:cNvSpPr>
            <p:nvPr/>
          </p:nvSpPr>
          <p:spPr bwMode="auto">
            <a:xfrm>
              <a:off x="2943" y="2992"/>
              <a:ext cx="374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Plant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0" name="Rectangle 50"/>
            <p:cNvSpPr>
              <a:spLocks noChangeArrowheads="1"/>
            </p:cNvSpPr>
            <p:nvPr/>
          </p:nvSpPr>
          <p:spPr bwMode="auto">
            <a:xfrm>
              <a:off x="2132" y="2546"/>
              <a:ext cx="820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1" name="Rectangle 51"/>
            <p:cNvSpPr>
              <a:spLocks noChangeArrowheads="1"/>
            </p:cNvSpPr>
            <p:nvPr/>
          </p:nvSpPr>
          <p:spPr bwMode="auto">
            <a:xfrm>
              <a:off x="3219" y="2537"/>
              <a:ext cx="838" cy="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output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2" name="Freeform 52"/>
            <p:cNvSpPr>
              <a:spLocks/>
            </p:cNvSpPr>
            <p:nvPr/>
          </p:nvSpPr>
          <p:spPr bwMode="auto">
            <a:xfrm>
              <a:off x="2096" y="2269"/>
              <a:ext cx="2024" cy="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4" y="0"/>
                </a:cxn>
                <a:cxn ang="0">
                  <a:pos x="2024" y="688"/>
                </a:cxn>
                <a:cxn ang="0">
                  <a:pos x="0" y="68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24" h="688">
                  <a:moveTo>
                    <a:pt x="0" y="0"/>
                  </a:moveTo>
                  <a:lnTo>
                    <a:pt x="2024" y="0"/>
                  </a:lnTo>
                  <a:lnTo>
                    <a:pt x="2024" y="688"/>
                  </a:lnTo>
                  <a:lnTo>
                    <a:pt x="0" y="68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3" name="Rectangle 53"/>
            <p:cNvSpPr>
              <a:spLocks noChangeArrowheads="1"/>
            </p:cNvSpPr>
            <p:nvPr/>
          </p:nvSpPr>
          <p:spPr bwMode="auto">
            <a:xfrm>
              <a:off x="376" y="2430"/>
              <a:ext cx="356" cy="3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4" name="Rectangle 54"/>
            <p:cNvSpPr>
              <a:spLocks noChangeArrowheads="1"/>
            </p:cNvSpPr>
            <p:nvPr/>
          </p:nvSpPr>
          <p:spPr bwMode="auto">
            <a:xfrm>
              <a:off x="215" y="2832"/>
              <a:ext cx="615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Constant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5" name="Rectangle 55"/>
            <p:cNvSpPr>
              <a:spLocks noChangeArrowheads="1"/>
            </p:cNvSpPr>
            <p:nvPr/>
          </p:nvSpPr>
          <p:spPr bwMode="auto">
            <a:xfrm>
              <a:off x="804" y="2832"/>
              <a:ext cx="143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6" name="Rectangle 56"/>
            <p:cNvSpPr>
              <a:spLocks noChangeArrowheads="1"/>
            </p:cNvSpPr>
            <p:nvPr/>
          </p:nvSpPr>
          <p:spPr bwMode="auto">
            <a:xfrm>
              <a:off x="447" y="2555"/>
              <a:ext cx="143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7" name="Rectangle 57"/>
            <p:cNvSpPr>
              <a:spLocks noChangeArrowheads="1"/>
            </p:cNvSpPr>
            <p:nvPr/>
          </p:nvSpPr>
          <p:spPr bwMode="auto">
            <a:xfrm>
              <a:off x="536" y="2555"/>
              <a:ext cx="98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8" name="Rectangle 58"/>
            <p:cNvSpPr>
              <a:spLocks noChangeArrowheads="1"/>
            </p:cNvSpPr>
            <p:nvPr/>
          </p:nvSpPr>
          <p:spPr bwMode="auto">
            <a:xfrm>
              <a:off x="572" y="2555"/>
              <a:ext cx="143" cy="1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9" name="Freeform 59"/>
            <p:cNvSpPr>
              <a:spLocks/>
            </p:cNvSpPr>
            <p:nvPr/>
          </p:nvSpPr>
          <p:spPr bwMode="auto">
            <a:xfrm>
              <a:off x="376" y="2430"/>
              <a:ext cx="356" cy="3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0"/>
                </a:cxn>
                <a:cxn ang="0">
                  <a:pos x="356" y="357"/>
                </a:cxn>
                <a:cxn ang="0">
                  <a:pos x="0" y="3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6" h="357">
                  <a:moveTo>
                    <a:pt x="0" y="0"/>
                  </a:moveTo>
                  <a:lnTo>
                    <a:pt x="356" y="0"/>
                  </a:lnTo>
                  <a:lnTo>
                    <a:pt x="356" y="357"/>
                  </a:lnTo>
                  <a:lnTo>
                    <a:pt x="0" y="35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0" name="Line 60"/>
            <p:cNvSpPr>
              <a:spLocks noChangeShapeType="1"/>
            </p:cNvSpPr>
            <p:nvPr/>
          </p:nvSpPr>
          <p:spPr bwMode="auto">
            <a:xfrm>
              <a:off x="4120" y="2609"/>
              <a:ext cx="5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1" name="Line 61"/>
            <p:cNvSpPr>
              <a:spLocks noChangeShapeType="1"/>
            </p:cNvSpPr>
            <p:nvPr/>
          </p:nvSpPr>
          <p:spPr bwMode="auto">
            <a:xfrm flipH="1">
              <a:off x="4771" y="2609"/>
              <a:ext cx="11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2" name="Freeform 62"/>
            <p:cNvSpPr>
              <a:spLocks/>
            </p:cNvSpPr>
            <p:nvPr/>
          </p:nvSpPr>
          <p:spPr bwMode="auto">
            <a:xfrm>
              <a:off x="4833" y="2555"/>
              <a:ext cx="116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6"/>
                </a:cxn>
                <a:cxn ang="0">
                  <a:pos x="116" y="54"/>
                </a:cxn>
                <a:cxn ang="0">
                  <a:pos x="0" y="0"/>
                </a:cxn>
              </a:cxnLst>
              <a:rect l="0" t="0" r="r" b="b"/>
              <a:pathLst>
                <a:path w="116" h="116">
                  <a:moveTo>
                    <a:pt x="0" y="0"/>
                  </a:moveTo>
                  <a:lnTo>
                    <a:pt x="0" y="116"/>
                  </a:lnTo>
                  <a:lnTo>
                    <a:pt x="116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3" name="Freeform 63"/>
            <p:cNvSpPr>
              <a:spLocks/>
            </p:cNvSpPr>
            <p:nvPr/>
          </p:nvSpPr>
          <p:spPr bwMode="auto">
            <a:xfrm>
              <a:off x="4155" y="2609"/>
              <a:ext cx="6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616" y="0"/>
                </a:cxn>
                <a:cxn ang="0">
                  <a:pos x="642" y="0"/>
                </a:cxn>
              </a:cxnLst>
              <a:rect l="0" t="0" r="r" b="b"/>
              <a:pathLst>
                <a:path w="642">
                  <a:moveTo>
                    <a:pt x="0" y="0"/>
                  </a:moveTo>
                  <a:lnTo>
                    <a:pt x="18" y="0"/>
                  </a:lnTo>
                  <a:lnTo>
                    <a:pt x="616" y="0"/>
                  </a:lnTo>
                  <a:lnTo>
                    <a:pt x="64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4" name="Line 64"/>
            <p:cNvSpPr>
              <a:spLocks noChangeShapeType="1"/>
            </p:cNvSpPr>
            <p:nvPr/>
          </p:nvSpPr>
          <p:spPr bwMode="auto">
            <a:xfrm>
              <a:off x="732" y="2609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5" name="Line 65"/>
            <p:cNvSpPr>
              <a:spLocks noChangeShapeType="1"/>
            </p:cNvSpPr>
            <p:nvPr/>
          </p:nvSpPr>
          <p:spPr bwMode="auto">
            <a:xfrm flipH="1">
              <a:off x="1089" y="2609"/>
              <a:ext cx="11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6" name="Freeform 66"/>
            <p:cNvSpPr>
              <a:spLocks/>
            </p:cNvSpPr>
            <p:nvPr/>
          </p:nvSpPr>
          <p:spPr bwMode="auto">
            <a:xfrm>
              <a:off x="1142" y="2555"/>
              <a:ext cx="125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6"/>
                </a:cxn>
                <a:cxn ang="0">
                  <a:pos x="125" y="54"/>
                </a:cxn>
                <a:cxn ang="0">
                  <a:pos x="0" y="0"/>
                </a:cxn>
              </a:cxnLst>
              <a:rect l="0" t="0" r="r" b="b"/>
              <a:pathLst>
                <a:path w="125" h="116">
                  <a:moveTo>
                    <a:pt x="0" y="0"/>
                  </a:moveTo>
                  <a:lnTo>
                    <a:pt x="0" y="116"/>
                  </a:lnTo>
                  <a:lnTo>
                    <a:pt x="125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7" name="Freeform 67"/>
            <p:cNvSpPr>
              <a:spLocks/>
            </p:cNvSpPr>
            <p:nvPr/>
          </p:nvSpPr>
          <p:spPr bwMode="auto">
            <a:xfrm>
              <a:off x="768" y="2609"/>
              <a:ext cx="33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321" y="0"/>
                </a:cxn>
                <a:cxn ang="0">
                  <a:pos x="339" y="0"/>
                </a:cxn>
              </a:cxnLst>
              <a:rect l="0" t="0" r="r" b="b"/>
              <a:pathLst>
                <a:path w="339">
                  <a:moveTo>
                    <a:pt x="0" y="0"/>
                  </a:moveTo>
                  <a:lnTo>
                    <a:pt x="18" y="0"/>
                  </a:lnTo>
                  <a:lnTo>
                    <a:pt x="321" y="0"/>
                  </a:lnTo>
                  <a:lnTo>
                    <a:pt x="33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8" name="Line 68"/>
            <p:cNvSpPr>
              <a:spLocks noChangeShapeType="1"/>
            </p:cNvSpPr>
            <p:nvPr/>
          </p:nvSpPr>
          <p:spPr bwMode="auto">
            <a:xfrm>
              <a:off x="1499" y="2609"/>
              <a:ext cx="6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9" name="Line 69"/>
            <p:cNvSpPr>
              <a:spLocks noChangeShapeType="1"/>
            </p:cNvSpPr>
            <p:nvPr/>
          </p:nvSpPr>
          <p:spPr bwMode="auto">
            <a:xfrm flipH="1">
              <a:off x="1918" y="2609"/>
              <a:ext cx="11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0" name="Freeform 70"/>
            <p:cNvSpPr>
              <a:spLocks/>
            </p:cNvSpPr>
            <p:nvPr/>
          </p:nvSpPr>
          <p:spPr bwMode="auto">
            <a:xfrm>
              <a:off x="1980" y="2555"/>
              <a:ext cx="116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6"/>
                </a:cxn>
                <a:cxn ang="0">
                  <a:pos x="116" y="54"/>
                </a:cxn>
                <a:cxn ang="0">
                  <a:pos x="0" y="0"/>
                </a:cxn>
              </a:cxnLst>
              <a:rect l="0" t="0" r="r" b="b"/>
              <a:pathLst>
                <a:path w="116" h="116">
                  <a:moveTo>
                    <a:pt x="0" y="0"/>
                  </a:moveTo>
                  <a:lnTo>
                    <a:pt x="0" y="116"/>
                  </a:lnTo>
                  <a:lnTo>
                    <a:pt x="116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1" name="Freeform 71"/>
            <p:cNvSpPr>
              <a:spLocks/>
            </p:cNvSpPr>
            <p:nvPr/>
          </p:nvSpPr>
          <p:spPr bwMode="auto">
            <a:xfrm>
              <a:off x="1535" y="2609"/>
              <a:ext cx="4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383" y="0"/>
                </a:cxn>
                <a:cxn ang="0">
                  <a:pos x="410" y="0"/>
                </a:cxn>
              </a:cxnLst>
              <a:rect l="0" t="0" r="r" b="b"/>
              <a:pathLst>
                <a:path w="410">
                  <a:moveTo>
                    <a:pt x="0" y="0"/>
                  </a:moveTo>
                  <a:lnTo>
                    <a:pt x="26" y="0"/>
                  </a:lnTo>
                  <a:lnTo>
                    <a:pt x="383" y="0"/>
                  </a:lnTo>
                  <a:lnTo>
                    <a:pt x="41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2" name="Line 72"/>
            <p:cNvSpPr>
              <a:spLocks noChangeShapeType="1"/>
            </p:cNvSpPr>
            <p:nvPr/>
          </p:nvSpPr>
          <p:spPr bwMode="auto">
            <a:xfrm>
              <a:off x="732" y="3385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3" name="Line 73"/>
            <p:cNvSpPr>
              <a:spLocks noChangeShapeType="1"/>
            </p:cNvSpPr>
            <p:nvPr/>
          </p:nvSpPr>
          <p:spPr bwMode="auto">
            <a:xfrm>
              <a:off x="1383" y="2787"/>
              <a:ext cx="1" cy="12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4" name="Freeform 74"/>
            <p:cNvSpPr>
              <a:spLocks/>
            </p:cNvSpPr>
            <p:nvPr/>
          </p:nvSpPr>
          <p:spPr bwMode="auto">
            <a:xfrm>
              <a:off x="1321" y="2733"/>
              <a:ext cx="125" cy="11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25" y="116"/>
                </a:cxn>
                <a:cxn ang="0">
                  <a:pos x="62" y="0"/>
                </a:cxn>
                <a:cxn ang="0">
                  <a:pos x="0" y="116"/>
                </a:cxn>
              </a:cxnLst>
              <a:rect l="0" t="0" r="r" b="b"/>
              <a:pathLst>
                <a:path w="125" h="116">
                  <a:moveTo>
                    <a:pt x="0" y="116"/>
                  </a:moveTo>
                  <a:lnTo>
                    <a:pt x="125" y="116"/>
                  </a:lnTo>
                  <a:lnTo>
                    <a:pt x="62" y="0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5" name="Freeform 75"/>
            <p:cNvSpPr>
              <a:spLocks/>
            </p:cNvSpPr>
            <p:nvPr/>
          </p:nvSpPr>
          <p:spPr bwMode="auto">
            <a:xfrm>
              <a:off x="768" y="2885"/>
              <a:ext cx="615" cy="50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8" y="500"/>
                </a:cxn>
                <a:cxn ang="0">
                  <a:pos x="615" y="500"/>
                </a:cxn>
                <a:cxn ang="0">
                  <a:pos x="615" y="0"/>
                </a:cxn>
              </a:cxnLst>
              <a:rect l="0" t="0" r="r" b="b"/>
              <a:pathLst>
                <a:path w="615" h="500">
                  <a:moveTo>
                    <a:pt x="0" y="500"/>
                  </a:moveTo>
                  <a:lnTo>
                    <a:pt x="18" y="500"/>
                  </a:lnTo>
                  <a:lnTo>
                    <a:pt x="615" y="500"/>
                  </a:lnTo>
                  <a:lnTo>
                    <a:pt x="61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778496" cy="4800600"/>
          </a:xfrm>
        </p:spPr>
        <p:txBody>
          <a:bodyPr>
            <a:normAutofit fontScale="62500" lnSpcReduction="20000"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bg1"/>
                </a:solidFill>
              </a:rPr>
              <a:t>Models can be shared with other engineers: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Engineers do not have to generate their own models from text specifications.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Same model can be used by several engineers at several different levels in the design process.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Component models can be used in larger systems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Models supplied by manufacturers accurately reflect the performance of their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transfer function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As results we see the following output waveform: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3668" name="Group 4"/>
          <p:cNvGrpSpPr>
            <a:grpSpLocks noChangeAspect="1"/>
          </p:cNvGrpSpPr>
          <p:nvPr/>
        </p:nvGrpSpPr>
        <p:grpSpPr bwMode="auto">
          <a:xfrm>
            <a:off x="2919412" y="2474913"/>
            <a:ext cx="5843588" cy="4127500"/>
            <a:chOff x="1056" y="1559"/>
            <a:chExt cx="3681" cy="2600"/>
          </a:xfrm>
        </p:grpSpPr>
        <p:sp>
          <p:nvSpPr>
            <p:cNvPr id="113670" name="Rectangle 6"/>
            <p:cNvSpPr>
              <a:spLocks noChangeArrowheads="1"/>
            </p:cNvSpPr>
            <p:nvPr/>
          </p:nvSpPr>
          <p:spPr bwMode="auto">
            <a:xfrm>
              <a:off x="1298" y="1559"/>
              <a:ext cx="3436" cy="24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auto">
            <a:xfrm>
              <a:off x="1329" y="1562"/>
              <a:ext cx="1" cy="2433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61">
                  <a:moveTo>
                    <a:pt x="0" y="86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auto">
            <a:xfrm>
              <a:off x="2412" y="1562"/>
              <a:ext cx="1" cy="2433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61">
                  <a:moveTo>
                    <a:pt x="0" y="86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auto">
            <a:xfrm>
              <a:off x="3491" y="1562"/>
              <a:ext cx="1" cy="2433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61">
                  <a:moveTo>
                    <a:pt x="0" y="86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auto">
            <a:xfrm>
              <a:off x="4573" y="1562"/>
              <a:ext cx="1" cy="2433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61">
                  <a:moveTo>
                    <a:pt x="0" y="86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auto">
            <a:xfrm>
              <a:off x="1298" y="3902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auto">
            <a:xfrm>
              <a:off x="1298" y="3631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auto">
            <a:xfrm>
              <a:off x="1298" y="3362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auto">
            <a:xfrm>
              <a:off x="1298" y="3091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9" name="Freeform 15"/>
            <p:cNvSpPr>
              <a:spLocks/>
            </p:cNvSpPr>
            <p:nvPr/>
          </p:nvSpPr>
          <p:spPr bwMode="auto">
            <a:xfrm>
              <a:off x="1298" y="2822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0" name="Freeform 16"/>
            <p:cNvSpPr>
              <a:spLocks/>
            </p:cNvSpPr>
            <p:nvPr/>
          </p:nvSpPr>
          <p:spPr bwMode="auto">
            <a:xfrm>
              <a:off x="1298" y="2551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auto">
            <a:xfrm>
              <a:off x="1298" y="2283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auto">
            <a:xfrm>
              <a:off x="1298" y="2014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auto">
            <a:xfrm>
              <a:off x="1298" y="1743"/>
              <a:ext cx="3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6" y="0"/>
                </a:cxn>
                <a:cxn ang="0">
                  <a:pos x="1216" y="0"/>
                </a:cxn>
              </a:cxnLst>
              <a:rect l="0" t="0" r="r" b="b"/>
              <a:pathLst>
                <a:path w="1216">
                  <a:moveTo>
                    <a:pt x="0" y="0"/>
                  </a:moveTo>
                  <a:lnTo>
                    <a:pt x="1216" y="0"/>
                  </a:lnTo>
                  <a:lnTo>
                    <a:pt x="1216" y="0"/>
                  </a:lnTo>
                </a:path>
              </a:pathLst>
            </a:cu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4" name="Line 20"/>
            <p:cNvSpPr>
              <a:spLocks noChangeShapeType="1"/>
            </p:cNvSpPr>
            <p:nvPr/>
          </p:nvSpPr>
          <p:spPr bwMode="auto">
            <a:xfrm>
              <a:off x="1298" y="1559"/>
              <a:ext cx="34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>
              <a:off x="1298" y="3995"/>
              <a:ext cx="34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6" name="Line 22"/>
            <p:cNvSpPr>
              <a:spLocks noChangeShapeType="1"/>
            </p:cNvSpPr>
            <p:nvPr/>
          </p:nvSpPr>
          <p:spPr bwMode="auto">
            <a:xfrm flipV="1">
              <a:off x="4734" y="1559"/>
              <a:ext cx="1" cy="2436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7" name="Line 23"/>
            <p:cNvSpPr>
              <a:spLocks noChangeShapeType="1"/>
            </p:cNvSpPr>
            <p:nvPr/>
          </p:nvSpPr>
          <p:spPr bwMode="auto">
            <a:xfrm flipV="1">
              <a:off x="1298" y="1559"/>
              <a:ext cx="1" cy="2436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8" name="Line 24"/>
            <p:cNvSpPr>
              <a:spLocks noChangeShapeType="1"/>
            </p:cNvSpPr>
            <p:nvPr/>
          </p:nvSpPr>
          <p:spPr bwMode="auto">
            <a:xfrm>
              <a:off x="1298" y="3995"/>
              <a:ext cx="34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9" name="Line 25"/>
            <p:cNvSpPr>
              <a:spLocks noChangeShapeType="1"/>
            </p:cNvSpPr>
            <p:nvPr/>
          </p:nvSpPr>
          <p:spPr bwMode="auto">
            <a:xfrm flipV="1">
              <a:off x="1298" y="1559"/>
              <a:ext cx="1" cy="2436"/>
            </a:xfrm>
            <a:prstGeom prst="line">
              <a:avLst/>
            </a:pr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0" name="Line 26"/>
            <p:cNvSpPr>
              <a:spLocks noChangeShapeType="1"/>
            </p:cNvSpPr>
            <p:nvPr/>
          </p:nvSpPr>
          <p:spPr bwMode="auto">
            <a:xfrm flipV="1">
              <a:off x="1329" y="3958"/>
              <a:ext cx="1" cy="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1" name="Line 27"/>
            <p:cNvSpPr>
              <a:spLocks noChangeShapeType="1"/>
            </p:cNvSpPr>
            <p:nvPr/>
          </p:nvSpPr>
          <p:spPr bwMode="auto">
            <a:xfrm>
              <a:off x="1329" y="1562"/>
              <a:ext cx="1" cy="3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2" name="Rectangle 28"/>
            <p:cNvSpPr>
              <a:spLocks noChangeArrowheads="1"/>
            </p:cNvSpPr>
            <p:nvPr/>
          </p:nvSpPr>
          <p:spPr bwMode="auto">
            <a:xfrm>
              <a:off x="1253" y="4004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50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93" name="Line 29"/>
            <p:cNvSpPr>
              <a:spLocks noChangeShapeType="1"/>
            </p:cNvSpPr>
            <p:nvPr/>
          </p:nvSpPr>
          <p:spPr bwMode="auto">
            <a:xfrm flipV="1">
              <a:off x="2412" y="3958"/>
              <a:ext cx="1" cy="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4" name="Line 30"/>
            <p:cNvSpPr>
              <a:spLocks noChangeShapeType="1"/>
            </p:cNvSpPr>
            <p:nvPr/>
          </p:nvSpPr>
          <p:spPr bwMode="auto">
            <a:xfrm>
              <a:off x="2412" y="1562"/>
              <a:ext cx="1" cy="3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5" name="Rectangle 31"/>
            <p:cNvSpPr>
              <a:spLocks noChangeArrowheads="1"/>
            </p:cNvSpPr>
            <p:nvPr/>
          </p:nvSpPr>
          <p:spPr bwMode="auto">
            <a:xfrm>
              <a:off x="2327" y="400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100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96" name="Line 32"/>
            <p:cNvSpPr>
              <a:spLocks noChangeShapeType="1"/>
            </p:cNvSpPr>
            <p:nvPr/>
          </p:nvSpPr>
          <p:spPr bwMode="auto">
            <a:xfrm flipV="1">
              <a:off x="3491" y="3958"/>
              <a:ext cx="1" cy="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7" name="Line 33"/>
            <p:cNvSpPr>
              <a:spLocks noChangeShapeType="1"/>
            </p:cNvSpPr>
            <p:nvPr/>
          </p:nvSpPr>
          <p:spPr bwMode="auto">
            <a:xfrm>
              <a:off x="3491" y="1562"/>
              <a:ext cx="1" cy="3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8" name="Rectangle 34"/>
            <p:cNvSpPr>
              <a:spLocks noChangeArrowheads="1"/>
            </p:cNvSpPr>
            <p:nvPr/>
          </p:nvSpPr>
          <p:spPr bwMode="auto">
            <a:xfrm>
              <a:off x="3407" y="400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150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99" name="Line 35"/>
            <p:cNvSpPr>
              <a:spLocks noChangeShapeType="1"/>
            </p:cNvSpPr>
            <p:nvPr/>
          </p:nvSpPr>
          <p:spPr bwMode="auto">
            <a:xfrm flipV="1">
              <a:off x="4573" y="3958"/>
              <a:ext cx="1" cy="3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0" name="Line 36"/>
            <p:cNvSpPr>
              <a:spLocks noChangeShapeType="1"/>
            </p:cNvSpPr>
            <p:nvPr/>
          </p:nvSpPr>
          <p:spPr bwMode="auto">
            <a:xfrm>
              <a:off x="4573" y="1562"/>
              <a:ext cx="1" cy="3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1" name="Rectangle 37"/>
            <p:cNvSpPr>
              <a:spLocks noChangeArrowheads="1"/>
            </p:cNvSpPr>
            <p:nvPr/>
          </p:nvSpPr>
          <p:spPr bwMode="auto">
            <a:xfrm>
              <a:off x="4489" y="400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200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02" name="Line 38"/>
            <p:cNvSpPr>
              <a:spLocks noChangeShapeType="1"/>
            </p:cNvSpPr>
            <p:nvPr/>
          </p:nvSpPr>
          <p:spPr bwMode="auto">
            <a:xfrm>
              <a:off x="1298" y="3902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3" name="Line 39"/>
            <p:cNvSpPr>
              <a:spLocks noChangeShapeType="1"/>
            </p:cNvSpPr>
            <p:nvPr/>
          </p:nvSpPr>
          <p:spPr bwMode="auto">
            <a:xfrm flipH="1">
              <a:off x="4698" y="3902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4" name="Rectangle 40"/>
            <p:cNvSpPr>
              <a:spLocks noChangeArrowheads="1"/>
            </p:cNvSpPr>
            <p:nvPr/>
          </p:nvSpPr>
          <p:spPr bwMode="auto">
            <a:xfrm>
              <a:off x="1056" y="3829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500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05" name="Line 41"/>
            <p:cNvSpPr>
              <a:spLocks noChangeShapeType="1"/>
            </p:cNvSpPr>
            <p:nvPr/>
          </p:nvSpPr>
          <p:spPr bwMode="auto">
            <a:xfrm>
              <a:off x="1298" y="3631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6" name="Line 42"/>
            <p:cNvSpPr>
              <a:spLocks noChangeShapeType="1"/>
            </p:cNvSpPr>
            <p:nvPr/>
          </p:nvSpPr>
          <p:spPr bwMode="auto">
            <a:xfrm flipH="1">
              <a:off x="4698" y="3631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7" name="Rectangle 43"/>
            <p:cNvSpPr>
              <a:spLocks noChangeArrowheads="1"/>
            </p:cNvSpPr>
            <p:nvPr/>
          </p:nvSpPr>
          <p:spPr bwMode="auto">
            <a:xfrm>
              <a:off x="1056" y="3558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520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08" name="Line 44"/>
            <p:cNvSpPr>
              <a:spLocks noChangeShapeType="1"/>
            </p:cNvSpPr>
            <p:nvPr/>
          </p:nvSpPr>
          <p:spPr bwMode="auto">
            <a:xfrm>
              <a:off x="1298" y="3362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9" name="Line 45"/>
            <p:cNvSpPr>
              <a:spLocks noChangeShapeType="1"/>
            </p:cNvSpPr>
            <p:nvPr/>
          </p:nvSpPr>
          <p:spPr bwMode="auto">
            <a:xfrm flipH="1">
              <a:off x="4698" y="3362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0" name="Rectangle 46"/>
            <p:cNvSpPr>
              <a:spLocks noChangeArrowheads="1"/>
            </p:cNvSpPr>
            <p:nvPr/>
          </p:nvSpPr>
          <p:spPr bwMode="auto">
            <a:xfrm>
              <a:off x="1056" y="3289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540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11" name="Line 47"/>
            <p:cNvSpPr>
              <a:spLocks noChangeShapeType="1"/>
            </p:cNvSpPr>
            <p:nvPr/>
          </p:nvSpPr>
          <p:spPr bwMode="auto">
            <a:xfrm>
              <a:off x="1298" y="3091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2" name="Line 48"/>
            <p:cNvSpPr>
              <a:spLocks noChangeShapeType="1"/>
            </p:cNvSpPr>
            <p:nvPr/>
          </p:nvSpPr>
          <p:spPr bwMode="auto">
            <a:xfrm flipH="1">
              <a:off x="4698" y="3091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3" name="Rectangle 49"/>
            <p:cNvSpPr>
              <a:spLocks noChangeArrowheads="1"/>
            </p:cNvSpPr>
            <p:nvPr/>
          </p:nvSpPr>
          <p:spPr bwMode="auto">
            <a:xfrm>
              <a:off x="1056" y="3018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560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14" name="Line 50"/>
            <p:cNvSpPr>
              <a:spLocks noChangeShapeType="1"/>
            </p:cNvSpPr>
            <p:nvPr/>
          </p:nvSpPr>
          <p:spPr bwMode="auto">
            <a:xfrm>
              <a:off x="1298" y="2822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5" name="Line 51"/>
            <p:cNvSpPr>
              <a:spLocks noChangeShapeType="1"/>
            </p:cNvSpPr>
            <p:nvPr/>
          </p:nvSpPr>
          <p:spPr bwMode="auto">
            <a:xfrm flipH="1">
              <a:off x="4698" y="2822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6" name="Rectangle 52"/>
            <p:cNvSpPr>
              <a:spLocks noChangeArrowheads="1"/>
            </p:cNvSpPr>
            <p:nvPr/>
          </p:nvSpPr>
          <p:spPr bwMode="auto">
            <a:xfrm>
              <a:off x="1056" y="2750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580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17" name="Line 53"/>
            <p:cNvSpPr>
              <a:spLocks noChangeShapeType="1"/>
            </p:cNvSpPr>
            <p:nvPr/>
          </p:nvSpPr>
          <p:spPr bwMode="auto">
            <a:xfrm>
              <a:off x="1298" y="2551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8" name="Line 54"/>
            <p:cNvSpPr>
              <a:spLocks noChangeShapeType="1"/>
            </p:cNvSpPr>
            <p:nvPr/>
          </p:nvSpPr>
          <p:spPr bwMode="auto">
            <a:xfrm flipH="1">
              <a:off x="4698" y="2551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19" name="Rectangle 55"/>
            <p:cNvSpPr>
              <a:spLocks noChangeArrowheads="1"/>
            </p:cNvSpPr>
            <p:nvPr/>
          </p:nvSpPr>
          <p:spPr bwMode="auto">
            <a:xfrm>
              <a:off x="1056" y="2478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600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0" name="Line 56"/>
            <p:cNvSpPr>
              <a:spLocks noChangeShapeType="1"/>
            </p:cNvSpPr>
            <p:nvPr/>
          </p:nvSpPr>
          <p:spPr bwMode="auto">
            <a:xfrm>
              <a:off x="1298" y="2283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1" name="Line 57"/>
            <p:cNvSpPr>
              <a:spLocks noChangeShapeType="1"/>
            </p:cNvSpPr>
            <p:nvPr/>
          </p:nvSpPr>
          <p:spPr bwMode="auto">
            <a:xfrm flipH="1">
              <a:off x="4698" y="2283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2" name="Rectangle 58"/>
            <p:cNvSpPr>
              <a:spLocks noChangeArrowheads="1"/>
            </p:cNvSpPr>
            <p:nvPr/>
          </p:nvSpPr>
          <p:spPr bwMode="auto">
            <a:xfrm>
              <a:off x="1056" y="2210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620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3" name="Line 59"/>
            <p:cNvSpPr>
              <a:spLocks noChangeShapeType="1"/>
            </p:cNvSpPr>
            <p:nvPr/>
          </p:nvSpPr>
          <p:spPr bwMode="auto">
            <a:xfrm>
              <a:off x="1298" y="2014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4" name="Line 60"/>
            <p:cNvSpPr>
              <a:spLocks noChangeShapeType="1"/>
            </p:cNvSpPr>
            <p:nvPr/>
          </p:nvSpPr>
          <p:spPr bwMode="auto">
            <a:xfrm flipH="1">
              <a:off x="4698" y="2014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5" name="Rectangle 61"/>
            <p:cNvSpPr>
              <a:spLocks noChangeArrowheads="1"/>
            </p:cNvSpPr>
            <p:nvPr/>
          </p:nvSpPr>
          <p:spPr bwMode="auto">
            <a:xfrm>
              <a:off x="1056" y="1941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640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6" name="Line 62"/>
            <p:cNvSpPr>
              <a:spLocks noChangeShapeType="1"/>
            </p:cNvSpPr>
            <p:nvPr/>
          </p:nvSpPr>
          <p:spPr bwMode="auto">
            <a:xfrm>
              <a:off x="1298" y="1743"/>
              <a:ext cx="34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7" name="Line 63"/>
            <p:cNvSpPr>
              <a:spLocks noChangeShapeType="1"/>
            </p:cNvSpPr>
            <p:nvPr/>
          </p:nvSpPr>
          <p:spPr bwMode="auto">
            <a:xfrm flipH="1">
              <a:off x="4698" y="1743"/>
              <a:ext cx="36" cy="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8" name="Rectangle 64"/>
            <p:cNvSpPr>
              <a:spLocks noChangeArrowheads="1"/>
            </p:cNvSpPr>
            <p:nvPr/>
          </p:nvSpPr>
          <p:spPr bwMode="auto">
            <a:xfrm>
              <a:off x="1056" y="1670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S Sans Serif" charset="0"/>
                </a:rPr>
                <a:t>660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729" name="Line 65"/>
            <p:cNvSpPr>
              <a:spLocks noChangeShapeType="1"/>
            </p:cNvSpPr>
            <p:nvPr/>
          </p:nvSpPr>
          <p:spPr bwMode="auto">
            <a:xfrm>
              <a:off x="1298" y="1559"/>
              <a:ext cx="3436" cy="1"/>
            </a:xfrm>
            <a:prstGeom prst="line">
              <a:avLst/>
            </a:pr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0" name="Line 66"/>
            <p:cNvSpPr>
              <a:spLocks noChangeShapeType="1"/>
            </p:cNvSpPr>
            <p:nvPr/>
          </p:nvSpPr>
          <p:spPr bwMode="auto">
            <a:xfrm>
              <a:off x="1298" y="3995"/>
              <a:ext cx="3436" cy="1"/>
            </a:xfrm>
            <a:prstGeom prst="line">
              <a:avLst/>
            </a:pr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1" name="Line 67"/>
            <p:cNvSpPr>
              <a:spLocks noChangeShapeType="1"/>
            </p:cNvSpPr>
            <p:nvPr/>
          </p:nvSpPr>
          <p:spPr bwMode="auto">
            <a:xfrm flipV="1">
              <a:off x="4734" y="1559"/>
              <a:ext cx="1" cy="2436"/>
            </a:xfrm>
            <a:prstGeom prst="line">
              <a:avLst/>
            </a:prstGeom>
            <a:noFill/>
            <a:ln w="0">
              <a:solidFill>
                <a:schemeClr val="bg1">
                  <a:lumMod val="95000"/>
                  <a:lumOff val="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3" name="Freeform 69"/>
            <p:cNvSpPr>
              <a:spLocks/>
            </p:cNvSpPr>
            <p:nvPr/>
          </p:nvSpPr>
          <p:spPr bwMode="auto">
            <a:xfrm>
              <a:off x="1298" y="1746"/>
              <a:ext cx="1340" cy="1622"/>
            </a:xfrm>
            <a:custGeom>
              <a:avLst/>
              <a:gdLst/>
              <a:ahLst/>
              <a:cxnLst>
                <a:cxn ang="0">
                  <a:pos x="14" y="1602"/>
                </a:cxn>
                <a:cxn ang="0">
                  <a:pos x="45" y="1571"/>
                </a:cxn>
                <a:cxn ang="0">
                  <a:pos x="79" y="1520"/>
                </a:cxn>
                <a:cxn ang="0">
                  <a:pos x="113" y="1455"/>
                </a:cxn>
                <a:cxn ang="0">
                  <a:pos x="141" y="1379"/>
                </a:cxn>
                <a:cxn ang="0">
                  <a:pos x="175" y="1288"/>
                </a:cxn>
                <a:cxn ang="0">
                  <a:pos x="206" y="1181"/>
                </a:cxn>
                <a:cxn ang="0">
                  <a:pos x="240" y="1071"/>
                </a:cxn>
                <a:cxn ang="0">
                  <a:pos x="271" y="960"/>
                </a:cxn>
                <a:cxn ang="0">
                  <a:pos x="305" y="836"/>
                </a:cxn>
                <a:cxn ang="0">
                  <a:pos x="334" y="723"/>
                </a:cxn>
                <a:cxn ang="0">
                  <a:pos x="368" y="604"/>
                </a:cxn>
                <a:cxn ang="0">
                  <a:pos x="399" y="491"/>
                </a:cxn>
                <a:cxn ang="0">
                  <a:pos x="430" y="390"/>
                </a:cxn>
                <a:cxn ang="0">
                  <a:pos x="464" y="291"/>
                </a:cxn>
                <a:cxn ang="0">
                  <a:pos x="492" y="209"/>
                </a:cxn>
                <a:cxn ang="0">
                  <a:pos x="526" y="135"/>
                </a:cxn>
                <a:cxn ang="0">
                  <a:pos x="557" y="76"/>
                </a:cxn>
                <a:cxn ang="0">
                  <a:pos x="588" y="36"/>
                </a:cxn>
                <a:cxn ang="0">
                  <a:pos x="619" y="8"/>
                </a:cxn>
                <a:cxn ang="0">
                  <a:pos x="650" y="0"/>
                </a:cxn>
                <a:cxn ang="0">
                  <a:pos x="684" y="11"/>
                </a:cxn>
                <a:cxn ang="0">
                  <a:pos x="712" y="31"/>
                </a:cxn>
                <a:cxn ang="0">
                  <a:pos x="746" y="79"/>
                </a:cxn>
                <a:cxn ang="0">
                  <a:pos x="774" y="130"/>
                </a:cxn>
                <a:cxn ang="0">
                  <a:pos x="808" y="209"/>
                </a:cxn>
                <a:cxn ang="0">
                  <a:pos x="839" y="285"/>
                </a:cxn>
                <a:cxn ang="0">
                  <a:pos x="871" y="387"/>
                </a:cxn>
                <a:cxn ang="0">
                  <a:pos x="902" y="486"/>
                </a:cxn>
                <a:cxn ang="0">
                  <a:pos x="933" y="599"/>
                </a:cxn>
                <a:cxn ang="0">
                  <a:pos x="967" y="717"/>
                </a:cxn>
                <a:cxn ang="0">
                  <a:pos x="998" y="830"/>
                </a:cxn>
                <a:cxn ang="0">
                  <a:pos x="1032" y="958"/>
                </a:cxn>
                <a:cxn ang="0">
                  <a:pos x="1060" y="1062"/>
                </a:cxn>
                <a:cxn ang="0">
                  <a:pos x="1094" y="1184"/>
                </a:cxn>
                <a:cxn ang="0">
                  <a:pos x="1122" y="1274"/>
                </a:cxn>
                <a:cxn ang="0">
                  <a:pos x="1159" y="1379"/>
                </a:cxn>
                <a:cxn ang="0">
                  <a:pos x="1187" y="1447"/>
                </a:cxn>
                <a:cxn ang="0">
                  <a:pos x="1218" y="1512"/>
                </a:cxn>
                <a:cxn ang="0">
                  <a:pos x="1252" y="1565"/>
                </a:cxn>
                <a:cxn ang="0">
                  <a:pos x="1286" y="1605"/>
                </a:cxn>
                <a:cxn ang="0">
                  <a:pos x="1317" y="1616"/>
                </a:cxn>
              </a:cxnLst>
              <a:rect l="0" t="0" r="r" b="b"/>
              <a:pathLst>
                <a:path w="1340" h="1622">
                  <a:moveTo>
                    <a:pt x="0" y="1610"/>
                  </a:moveTo>
                  <a:lnTo>
                    <a:pt x="3" y="1608"/>
                  </a:lnTo>
                  <a:lnTo>
                    <a:pt x="14" y="1602"/>
                  </a:lnTo>
                  <a:lnTo>
                    <a:pt x="26" y="1596"/>
                  </a:lnTo>
                  <a:lnTo>
                    <a:pt x="37" y="1582"/>
                  </a:lnTo>
                  <a:lnTo>
                    <a:pt x="45" y="1571"/>
                  </a:lnTo>
                  <a:lnTo>
                    <a:pt x="57" y="1557"/>
                  </a:lnTo>
                  <a:lnTo>
                    <a:pt x="71" y="1540"/>
                  </a:lnTo>
                  <a:lnTo>
                    <a:pt x="79" y="1520"/>
                  </a:lnTo>
                  <a:lnTo>
                    <a:pt x="88" y="1503"/>
                  </a:lnTo>
                  <a:lnTo>
                    <a:pt x="99" y="1480"/>
                  </a:lnTo>
                  <a:lnTo>
                    <a:pt x="113" y="1455"/>
                  </a:lnTo>
                  <a:lnTo>
                    <a:pt x="122" y="1430"/>
                  </a:lnTo>
                  <a:lnTo>
                    <a:pt x="130" y="1407"/>
                  </a:lnTo>
                  <a:lnTo>
                    <a:pt x="141" y="1379"/>
                  </a:lnTo>
                  <a:lnTo>
                    <a:pt x="156" y="1345"/>
                  </a:lnTo>
                  <a:lnTo>
                    <a:pt x="164" y="1317"/>
                  </a:lnTo>
                  <a:lnTo>
                    <a:pt x="175" y="1288"/>
                  </a:lnTo>
                  <a:lnTo>
                    <a:pt x="187" y="1252"/>
                  </a:lnTo>
                  <a:lnTo>
                    <a:pt x="198" y="1215"/>
                  </a:lnTo>
                  <a:lnTo>
                    <a:pt x="206" y="1181"/>
                  </a:lnTo>
                  <a:lnTo>
                    <a:pt x="218" y="1150"/>
                  </a:lnTo>
                  <a:lnTo>
                    <a:pt x="229" y="1110"/>
                  </a:lnTo>
                  <a:lnTo>
                    <a:pt x="240" y="1071"/>
                  </a:lnTo>
                  <a:lnTo>
                    <a:pt x="252" y="1034"/>
                  </a:lnTo>
                  <a:lnTo>
                    <a:pt x="263" y="994"/>
                  </a:lnTo>
                  <a:lnTo>
                    <a:pt x="271" y="960"/>
                  </a:lnTo>
                  <a:lnTo>
                    <a:pt x="280" y="921"/>
                  </a:lnTo>
                  <a:lnTo>
                    <a:pt x="294" y="879"/>
                  </a:lnTo>
                  <a:lnTo>
                    <a:pt x="305" y="836"/>
                  </a:lnTo>
                  <a:lnTo>
                    <a:pt x="317" y="797"/>
                  </a:lnTo>
                  <a:lnTo>
                    <a:pt x="325" y="760"/>
                  </a:lnTo>
                  <a:lnTo>
                    <a:pt x="334" y="723"/>
                  </a:lnTo>
                  <a:lnTo>
                    <a:pt x="345" y="684"/>
                  </a:lnTo>
                  <a:lnTo>
                    <a:pt x="359" y="641"/>
                  </a:lnTo>
                  <a:lnTo>
                    <a:pt x="368" y="604"/>
                  </a:lnTo>
                  <a:lnTo>
                    <a:pt x="376" y="568"/>
                  </a:lnTo>
                  <a:lnTo>
                    <a:pt x="387" y="531"/>
                  </a:lnTo>
                  <a:lnTo>
                    <a:pt x="399" y="491"/>
                  </a:lnTo>
                  <a:lnTo>
                    <a:pt x="413" y="455"/>
                  </a:lnTo>
                  <a:lnTo>
                    <a:pt x="421" y="421"/>
                  </a:lnTo>
                  <a:lnTo>
                    <a:pt x="430" y="390"/>
                  </a:lnTo>
                  <a:lnTo>
                    <a:pt x="441" y="356"/>
                  </a:lnTo>
                  <a:lnTo>
                    <a:pt x="452" y="322"/>
                  </a:lnTo>
                  <a:lnTo>
                    <a:pt x="464" y="291"/>
                  </a:lnTo>
                  <a:lnTo>
                    <a:pt x="475" y="260"/>
                  </a:lnTo>
                  <a:lnTo>
                    <a:pt x="483" y="234"/>
                  </a:lnTo>
                  <a:lnTo>
                    <a:pt x="492" y="209"/>
                  </a:lnTo>
                  <a:lnTo>
                    <a:pt x="503" y="180"/>
                  </a:lnTo>
                  <a:lnTo>
                    <a:pt x="514" y="158"/>
                  </a:lnTo>
                  <a:lnTo>
                    <a:pt x="526" y="135"/>
                  </a:lnTo>
                  <a:lnTo>
                    <a:pt x="537" y="113"/>
                  </a:lnTo>
                  <a:lnTo>
                    <a:pt x="546" y="96"/>
                  </a:lnTo>
                  <a:lnTo>
                    <a:pt x="557" y="76"/>
                  </a:lnTo>
                  <a:lnTo>
                    <a:pt x="568" y="62"/>
                  </a:lnTo>
                  <a:lnTo>
                    <a:pt x="579" y="51"/>
                  </a:lnTo>
                  <a:lnTo>
                    <a:pt x="588" y="36"/>
                  </a:lnTo>
                  <a:lnTo>
                    <a:pt x="596" y="25"/>
                  </a:lnTo>
                  <a:lnTo>
                    <a:pt x="608" y="17"/>
                  </a:lnTo>
                  <a:lnTo>
                    <a:pt x="619" y="8"/>
                  </a:lnTo>
                  <a:lnTo>
                    <a:pt x="630" y="8"/>
                  </a:lnTo>
                  <a:lnTo>
                    <a:pt x="642" y="5"/>
                  </a:lnTo>
                  <a:lnTo>
                    <a:pt x="650" y="0"/>
                  </a:lnTo>
                  <a:lnTo>
                    <a:pt x="661" y="0"/>
                  </a:lnTo>
                  <a:lnTo>
                    <a:pt x="670" y="2"/>
                  </a:lnTo>
                  <a:lnTo>
                    <a:pt x="684" y="11"/>
                  </a:lnTo>
                  <a:lnTo>
                    <a:pt x="693" y="19"/>
                  </a:lnTo>
                  <a:lnTo>
                    <a:pt x="704" y="25"/>
                  </a:lnTo>
                  <a:lnTo>
                    <a:pt x="712" y="31"/>
                  </a:lnTo>
                  <a:lnTo>
                    <a:pt x="724" y="45"/>
                  </a:lnTo>
                  <a:lnTo>
                    <a:pt x="735" y="62"/>
                  </a:lnTo>
                  <a:lnTo>
                    <a:pt x="746" y="79"/>
                  </a:lnTo>
                  <a:lnTo>
                    <a:pt x="758" y="96"/>
                  </a:lnTo>
                  <a:lnTo>
                    <a:pt x="766" y="110"/>
                  </a:lnTo>
                  <a:lnTo>
                    <a:pt x="774" y="130"/>
                  </a:lnTo>
                  <a:lnTo>
                    <a:pt x="786" y="152"/>
                  </a:lnTo>
                  <a:lnTo>
                    <a:pt x="797" y="183"/>
                  </a:lnTo>
                  <a:lnTo>
                    <a:pt x="808" y="209"/>
                  </a:lnTo>
                  <a:lnTo>
                    <a:pt x="820" y="231"/>
                  </a:lnTo>
                  <a:lnTo>
                    <a:pt x="828" y="254"/>
                  </a:lnTo>
                  <a:lnTo>
                    <a:pt x="839" y="285"/>
                  </a:lnTo>
                  <a:lnTo>
                    <a:pt x="851" y="319"/>
                  </a:lnTo>
                  <a:lnTo>
                    <a:pt x="862" y="356"/>
                  </a:lnTo>
                  <a:lnTo>
                    <a:pt x="871" y="387"/>
                  </a:lnTo>
                  <a:lnTo>
                    <a:pt x="882" y="415"/>
                  </a:lnTo>
                  <a:lnTo>
                    <a:pt x="890" y="446"/>
                  </a:lnTo>
                  <a:lnTo>
                    <a:pt x="902" y="486"/>
                  </a:lnTo>
                  <a:lnTo>
                    <a:pt x="913" y="528"/>
                  </a:lnTo>
                  <a:lnTo>
                    <a:pt x="924" y="565"/>
                  </a:lnTo>
                  <a:lnTo>
                    <a:pt x="933" y="599"/>
                  </a:lnTo>
                  <a:lnTo>
                    <a:pt x="944" y="633"/>
                  </a:lnTo>
                  <a:lnTo>
                    <a:pt x="955" y="672"/>
                  </a:lnTo>
                  <a:lnTo>
                    <a:pt x="967" y="717"/>
                  </a:lnTo>
                  <a:lnTo>
                    <a:pt x="978" y="760"/>
                  </a:lnTo>
                  <a:lnTo>
                    <a:pt x="986" y="797"/>
                  </a:lnTo>
                  <a:lnTo>
                    <a:pt x="998" y="830"/>
                  </a:lnTo>
                  <a:lnTo>
                    <a:pt x="1006" y="867"/>
                  </a:lnTo>
                  <a:lnTo>
                    <a:pt x="1017" y="912"/>
                  </a:lnTo>
                  <a:lnTo>
                    <a:pt x="1032" y="958"/>
                  </a:lnTo>
                  <a:lnTo>
                    <a:pt x="1040" y="994"/>
                  </a:lnTo>
                  <a:lnTo>
                    <a:pt x="1049" y="1028"/>
                  </a:lnTo>
                  <a:lnTo>
                    <a:pt x="1060" y="1062"/>
                  </a:lnTo>
                  <a:lnTo>
                    <a:pt x="1071" y="1102"/>
                  </a:lnTo>
                  <a:lnTo>
                    <a:pt x="1082" y="1144"/>
                  </a:lnTo>
                  <a:lnTo>
                    <a:pt x="1094" y="1184"/>
                  </a:lnTo>
                  <a:lnTo>
                    <a:pt x="1105" y="1215"/>
                  </a:lnTo>
                  <a:lnTo>
                    <a:pt x="1114" y="1240"/>
                  </a:lnTo>
                  <a:lnTo>
                    <a:pt x="1122" y="1274"/>
                  </a:lnTo>
                  <a:lnTo>
                    <a:pt x="1136" y="1311"/>
                  </a:lnTo>
                  <a:lnTo>
                    <a:pt x="1147" y="1350"/>
                  </a:lnTo>
                  <a:lnTo>
                    <a:pt x="1159" y="1379"/>
                  </a:lnTo>
                  <a:lnTo>
                    <a:pt x="1167" y="1396"/>
                  </a:lnTo>
                  <a:lnTo>
                    <a:pt x="1176" y="1418"/>
                  </a:lnTo>
                  <a:lnTo>
                    <a:pt x="1187" y="1447"/>
                  </a:lnTo>
                  <a:lnTo>
                    <a:pt x="1201" y="1478"/>
                  </a:lnTo>
                  <a:lnTo>
                    <a:pt x="1210" y="1495"/>
                  </a:lnTo>
                  <a:lnTo>
                    <a:pt x="1218" y="1512"/>
                  </a:lnTo>
                  <a:lnTo>
                    <a:pt x="1229" y="1531"/>
                  </a:lnTo>
                  <a:lnTo>
                    <a:pt x="1244" y="1557"/>
                  </a:lnTo>
                  <a:lnTo>
                    <a:pt x="1252" y="1565"/>
                  </a:lnTo>
                  <a:lnTo>
                    <a:pt x="1263" y="1577"/>
                  </a:lnTo>
                  <a:lnTo>
                    <a:pt x="1275" y="1588"/>
                  </a:lnTo>
                  <a:lnTo>
                    <a:pt x="1286" y="1605"/>
                  </a:lnTo>
                  <a:lnTo>
                    <a:pt x="1297" y="1608"/>
                  </a:lnTo>
                  <a:lnTo>
                    <a:pt x="1306" y="1610"/>
                  </a:lnTo>
                  <a:lnTo>
                    <a:pt x="1317" y="1616"/>
                  </a:lnTo>
                  <a:lnTo>
                    <a:pt x="1331" y="1622"/>
                  </a:lnTo>
                  <a:lnTo>
                    <a:pt x="1340" y="161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4" name="Freeform 70"/>
            <p:cNvSpPr>
              <a:spLocks/>
            </p:cNvSpPr>
            <p:nvPr/>
          </p:nvSpPr>
          <p:spPr bwMode="auto">
            <a:xfrm>
              <a:off x="2638" y="1746"/>
              <a:ext cx="1345" cy="1616"/>
            </a:xfrm>
            <a:custGeom>
              <a:avLst/>
              <a:gdLst/>
              <a:ahLst/>
              <a:cxnLst>
                <a:cxn ang="0">
                  <a:pos x="19" y="1610"/>
                </a:cxn>
                <a:cxn ang="0">
                  <a:pos x="53" y="1585"/>
                </a:cxn>
                <a:cxn ang="0">
                  <a:pos x="84" y="1540"/>
                </a:cxn>
                <a:cxn ang="0">
                  <a:pos x="118" y="1480"/>
                </a:cxn>
                <a:cxn ang="0">
                  <a:pos x="149" y="1407"/>
                </a:cxn>
                <a:cxn ang="0">
                  <a:pos x="180" y="1322"/>
                </a:cxn>
                <a:cxn ang="0">
                  <a:pos x="214" y="1220"/>
                </a:cxn>
                <a:cxn ang="0">
                  <a:pos x="248" y="1113"/>
                </a:cxn>
                <a:cxn ang="0">
                  <a:pos x="277" y="1003"/>
                </a:cxn>
                <a:cxn ang="0">
                  <a:pos x="313" y="881"/>
                </a:cxn>
                <a:cxn ang="0">
                  <a:pos x="342" y="768"/>
                </a:cxn>
                <a:cxn ang="0">
                  <a:pos x="375" y="647"/>
                </a:cxn>
                <a:cxn ang="0">
                  <a:pos x="407" y="531"/>
                </a:cxn>
                <a:cxn ang="0">
                  <a:pos x="438" y="426"/>
                </a:cxn>
                <a:cxn ang="0">
                  <a:pos x="472" y="325"/>
                </a:cxn>
                <a:cxn ang="0">
                  <a:pos x="500" y="237"/>
                </a:cxn>
                <a:cxn ang="0">
                  <a:pos x="534" y="161"/>
                </a:cxn>
                <a:cxn ang="0">
                  <a:pos x="562" y="96"/>
                </a:cxn>
                <a:cxn ang="0">
                  <a:pos x="596" y="51"/>
                </a:cxn>
                <a:cxn ang="0">
                  <a:pos x="627" y="17"/>
                </a:cxn>
                <a:cxn ang="0">
                  <a:pos x="658" y="2"/>
                </a:cxn>
                <a:cxn ang="0">
                  <a:pos x="689" y="5"/>
                </a:cxn>
                <a:cxn ang="0">
                  <a:pos x="720" y="22"/>
                </a:cxn>
                <a:cxn ang="0">
                  <a:pos x="754" y="62"/>
                </a:cxn>
                <a:cxn ang="0">
                  <a:pos x="782" y="107"/>
                </a:cxn>
                <a:cxn ang="0">
                  <a:pos x="816" y="180"/>
                </a:cxn>
                <a:cxn ang="0">
                  <a:pos x="845" y="251"/>
                </a:cxn>
                <a:cxn ang="0">
                  <a:pos x="878" y="350"/>
                </a:cxn>
                <a:cxn ang="0">
                  <a:pos x="910" y="446"/>
                </a:cxn>
                <a:cxn ang="0">
                  <a:pos x="941" y="556"/>
                </a:cxn>
                <a:cxn ang="0">
                  <a:pos x="975" y="675"/>
                </a:cxn>
                <a:cxn ang="0">
                  <a:pos x="1003" y="785"/>
                </a:cxn>
                <a:cxn ang="0">
                  <a:pos x="1037" y="915"/>
                </a:cxn>
                <a:cxn ang="0">
                  <a:pos x="1068" y="1020"/>
                </a:cxn>
                <a:cxn ang="0">
                  <a:pos x="1102" y="1144"/>
                </a:cxn>
                <a:cxn ang="0">
                  <a:pos x="1130" y="1237"/>
                </a:cxn>
                <a:cxn ang="0">
                  <a:pos x="1164" y="1345"/>
                </a:cxn>
                <a:cxn ang="0">
                  <a:pos x="1195" y="1418"/>
                </a:cxn>
                <a:cxn ang="0">
                  <a:pos x="1229" y="1497"/>
                </a:cxn>
                <a:cxn ang="0">
                  <a:pos x="1260" y="1548"/>
                </a:cxn>
                <a:cxn ang="0">
                  <a:pos x="1291" y="1585"/>
                </a:cxn>
                <a:cxn ang="0">
                  <a:pos x="1325" y="1613"/>
                </a:cxn>
              </a:cxnLst>
              <a:rect l="0" t="0" r="r" b="b"/>
              <a:pathLst>
                <a:path w="1345" h="1616">
                  <a:moveTo>
                    <a:pt x="0" y="1616"/>
                  </a:moveTo>
                  <a:lnTo>
                    <a:pt x="8" y="1613"/>
                  </a:lnTo>
                  <a:lnTo>
                    <a:pt x="19" y="1610"/>
                  </a:lnTo>
                  <a:lnTo>
                    <a:pt x="34" y="1605"/>
                  </a:lnTo>
                  <a:lnTo>
                    <a:pt x="42" y="1593"/>
                  </a:lnTo>
                  <a:lnTo>
                    <a:pt x="53" y="1585"/>
                  </a:lnTo>
                  <a:lnTo>
                    <a:pt x="65" y="1571"/>
                  </a:lnTo>
                  <a:lnTo>
                    <a:pt x="76" y="1557"/>
                  </a:lnTo>
                  <a:lnTo>
                    <a:pt x="84" y="1540"/>
                  </a:lnTo>
                  <a:lnTo>
                    <a:pt x="96" y="1523"/>
                  </a:lnTo>
                  <a:lnTo>
                    <a:pt x="107" y="1503"/>
                  </a:lnTo>
                  <a:lnTo>
                    <a:pt x="118" y="1480"/>
                  </a:lnTo>
                  <a:lnTo>
                    <a:pt x="130" y="1458"/>
                  </a:lnTo>
                  <a:lnTo>
                    <a:pt x="138" y="1435"/>
                  </a:lnTo>
                  <a:lnTo>
                    <a:pt x="149" y="1407"/>
                  </a:lnTo>
                  <a:lnTo>
                    <a:pt x="164" y="1379"/>
                  </a:lnTo>
                  <a:lnTo>
                    <a:pt x="172" y="1350"/>
                  </a:lnTo>
                  <a:lnTo>
                    <a:pt x="180" y="1322"/>
                  </a:lnTo>
                  <a:lnTo>
                    <a:pt x="192" y="1288"/>
                  </a:lnTo>
                  <a:lnTo>
                    <a:pt x="206" y="1254"/>
                  </a:lnTo>
                  <a:lnTo>
                    <a:pt x="214" y="1220"/>
                  </a:lnTo>
                  <a:lnTo>
                    <a:pt x="223" y="1189"/>
                  </a:lnTo>
                  <a:lnTo>
                    <a:pt x="234" y="1153"/>
                  </a:lnTo>
                  <a:lnTo>
                    <a:pt x="248" y="1113"/>
                  </a:lnTo>
                  <a:lnTo>
                    <a:pt x="260" y="1076"/>
                  </a:lnTo>
                  <a:lnTo>
                    <a:pt x="268" y="1037"/>
                  </a:lnTo>
                  <a:lnTo>
                    <a:pt x="277" y="1003"/>
                  </a:lnTo>
                  <a:lnTo>
                    <a:pt x="288" y="966"/>
                  </a:lnTo>
                  <a:lnTo>
                    <a:pt x="299" y="921"/>
                  </a:lnTo>
                  <a:lnTo>
                    <a:pt x="313" y="881"/>
                  </a:lnTo>
                  <a:lnTo>
                    <a:pt x="325" y="842"/>
                  </a:lnTo>
                  <a:lnTo>
                    <a:pt x="333" y="802"/>
                  </a:lnTo>
                  <a:lnTo>
                    <a:pt x="342" y="768"/>
                  </a:lnTo>
                  <a:lnTo>
                    <a:pt x="353" y="726"/>
                  </a:lnTo>
                  <a:lnTo>
                    <a:pt x="364" y="684"/>
                  </a:lnTo>
                  <a:lnTo>
                    <a:pt x="375" y="647"/>
                  </a:lnTo>
                  <a:lnTo>
                    <a:pt x="384" y="610"/>
                  </a:lnTo>
                  <a:lnTo>
                    <a:pt x="395" y="570"/>
                  </a:lnTo>
                  <a:lnTo>
                    <a:pt x="407" y="531"/>
                  </a:lnTo>
                  <a:lnTo>
                    <a:pt x="418" y="494"/>
                  </a:lnTo>
                  <a:lnTo>
                    <a:pt x="429" y="457"/>
                  </a:lnTo>
                  <a:lnTo>
                    <a:pt x="438" y="426"/>
                  </a:lnTo>
                  <a:lnTo>
                    <a:pt x="446" y="392"/>
                  </a:lnTo>
                  <a:lnTo>
                    <a:pt x="460" y="356"/>
                  </a:lnTo>
                  <a:lnTo>
                    <a:pt x="472" y="325"/>
                  </a:lnTo>
                  <a:lnTo>
                    <a:pt x="480" y="294"/>
                  </a:lnTo>
                  <a:lnTo>
                    <a:pt x="491" y="265"/>
                  </a:lnTo>
                  <a:lnTo>
                    <a:pt x="500" y="237"/>
                  </a:lnTo>
                  <a:lnTo>
                    <a:pt x="511" y="209"/>
                  </a:lnTo>
                  <a:lnTo>
                    <a:pt x="522" y="183"/>
                  </a:lnTo>
                  <a:lnTo>
                    <a:pt x="534" y="161"/>
                  </a:lnTo>
                  <a:lnTo>
                    <a:pt x="542" y="135"/>
                  </a:lnTo>
                  <a:lnTo>
                    <a:pt x="553" y="116"/>
                  </a:lnTo>
                  <a:lnTo>
                    <a:pt x="562" y="96"/>
                  </a:lnTo>
                  <a:lnTo>
                    <a:pt x="576" y="79"/>
                  </a:lnTo>
                  <a:lnTo>
                    <a:pt x="587" y="65"/>
                  </a:lnTo>
                  <a:lnTo>
                    <a:pt x="596" y="51"/>
                  </a:lnTo>
                  <a:lnTo>
                    <a:pt x="604" y="36"/>
                  </a:lnTo>
                  <a:lnTo>
                    <a:pt x="616" y="25"/>
                  </a:lnTo>
                  <a:lnTo>
                    <a:pt x="627" y="17"/>
                  </a:lnTo>
                  <a:lnTo>
                    <a:pt x="638" y="14"/>
                  </a:lnTo>
                  <a:lnTo>
                    <a:pt x="650" y="8"/>
                  </a:lnTo>
                  <a:lnTo>
                    <a:pt x="658" y="2"/>
                  </a:lnTo>
                  <a:lnTo>
                    <a:pt x="667" y="0"/>
                  </a:lnTo>
                  <a:lnTo>
                    <a:pt x="678" y="0"/>
                  </a:lnTo>
                  <a:lnTo>
                    <a:pt x="689" y="5"/>
                  </a:lnTo>
                  <a:lnTo>
                    <a:pt x="700" y="11"/>
                  </a:lnTo>
                  <a:lnTo>
                    <a:pt x="712" y="17"/>
                  </a:lnTo>
                  <a:lnTo>
                    <a:pt x="720" y="22"/>
                  </a:lnTo>
                  <a:lnTo>
                    <a:pt x="732" y="31"/>
                  </a:lnTo>
                  <a:lnTo>
                    <a:pt x="743" y="45"/>
                  </a:lnTo>
                  <a:lnTo>
                    <a:pt x="754" y="62"/>
                  </a:lnTo>
                  <a:lnTo>
                    <a:pt x="763" y="76"/>
                  </a:lnTo>
                  <a:lnTo>
                    <a:pt x="774" y="90"/>
                  </a:lnTo>
                  <a:lnTo>
                    <a:pt x="782" y="107"/>
                  </a:lnTo>
                  <a:lnTo>
                    <a:pt x="794" y="130"/>
                  </a:lnTo>
                  <a:lnTo>
                    <a:pt x="805" y="155"/>
                  </a:lnTo>
                  <a:lnTo>
                    <a:pt x="816" y="180"/>
                  </a:lnTo>
                  <a:lnTo>
                    <a:pt x="825" y="200"/>
                  </a:lnTo>
                  <a:lnTo>
                    <a:pt x="836" y="223"/>
                  </a:lnTo>
                  <a:lnTo>
                    <a:pt x="845" y="251"/>
                  </a:lnTo>
                  <a:lnTo>
                    <a:pt x="859" y="285"/>
                  </a:lnTo>
                  <a:lnTo>
                    <a:pt x="867" y="322"/>
                  </a:lnTo>
                  <a:lnTo>
                    <a:pt x="878" y="350"/>
                  </a:lnTo>
                  <a:lnTo>
                    <a:pt x="887" y="375"/>
                  </a:lnTo>
                  <a:lnTo>
                    <a:pt x="898" y="409"/>
                  </a:lnTo>
                  <a:lnTo>
                    <a:pt x="910" y="446"/>
                  </a:lnTo>
                  <a:lnTo>
                    <a:pt x="921" y="489"/>
                  </a:lnTo>
                  <a:lnTo>
                    <a:pt x="932" y="525"/>
                  </a:lnTo>
                  <a:lnTo>
                    <a:pt x="941" y="556"/>
                  </a:lnTo>
                  <a:lnTo>
                    <a:pt x="952" y="590"/>
                  </a:lnTo>
                  <a:lnTo>
                    <a:pt x="960" y="630"/>
                  </a:lnTo>
                  <a:lnTo>
                    <a:pt x="975" y="675"/>
                  </a:lnTo>
                  <a:lnTo>
                    <a:pt x="983" y="717"/>
                  </a:lnTo>
                  <a:lnTo>
                    <a:pt x="994" y="751"/>
                  </a:lnTo>
                  <a:lnTo>
                    <a:pt x="1003" y="785"/>
                  </a:lnTo>
                  <a:lnTo>
                    <a:pt x="1014" y="825"/>
                  </a:lnTo>
                  <a:lnTo>
                    <a:pt x="1025" y="870"/>
                  </a:lnTo>
                  <a:lnTo>
                    <a:pt x="1037" y="915"/>
                  </a:lnTo>
                  <a:lnTo>
                    <a:pt x="1048" y="952"/>
                  </a:lnTo>
                  <a:lnTo>
                    <a:pt x="1056" y="983"/>
                  </a:lnTo>
                  <a:lnTo>
                    <a:pt x="1068" y="1020"/>
                  </a:lnTo>
                  <a:lnTo>
                    <a:pt x="1079" y="1059"/>
                  </a:lnTo>
                  <a:lnTo>
                    <a:pt x="1090" y="1105"/>
                  </a:lnTo>
                  <a:lnTo>
                    <a:pt x="1102" y="1144"/>
                  </a:lnTo>
                  <a:lnTo>
                    <a:pt x="1110" y="1175"/>
                  </a:lnTo>
                  <a:lnTo>
                    <a:pt x="1121" y="1203"/>
                  </a:lnTo>
                  <a:lnTo>
                    <a:pt x="1130" y="1237"/>
                  </a:lnTo>
                  <a:lnTo>
                    <a:pt x="1141" y="1274"/>
                  </a:lnTo>
                  <a:lnTo>
                    <a:pt x="1155" y="1317"/>
                  </a:lnTo>
                  <a:lnTo>
                    <a:pt x="1164" y="1345"/>
                  </a:lnTo>
                  <a:lnTo>
                    <a:pt x="1175" y="1365"/>
                  </a:lnTo>
                  <a:lnTo>
                    <a:pt x="1184" y="1390"/>
                  </a:lnTo>
                  <a:lnTo>
                    <a:pt x="1195" y="1418"/>
                  </a:lnTo>
                  <a:lnTo>
                    <a:pt x="1206" y="1452"/>
                  </a:lnTo>
                  <a:lnTo>
                    <a:pt x="1220" y="1483"/>
                  </a:lnTo>
                  <a:lnTo>
                    <a:pt x="1229" y="1497"/>
                  </a:lnTo>
                  <a:lnTo>
                    <a:pt x="1237" y="1512"/>
                  </a:lnTo>
                  <a:lnTo>
                    <a:pt x="1249" y="1528"/>
                  </a:lnTo>
                  <a:lnTo>
                    <a:pt x="1260" y="1548"/>
                  </a:lnTo>
                  <a:lnTo>
                    <a:pt x="1274" y="1577"/>
                  </a:lnTo>
                  <a:lnTo>
                    <a:pt x="1283" y="1579"/>
                  </a:lnTo>
                  <a:lnTo>
                    <a:pt x="1291" y="1585"/>
                  </a:lnTo>
                  <a:lnTo>
                    <a:pt x="1302" y="1596"/>
                  </a:lnTo>
                  <a:lnTo>
                    <a:pt x="1316" y="1610"/>
                  </a:lnTo>
                  <a:lnTo>
                    <a:pt x="1325" y="1613"/>
                  </a:lnTo>
                  <a:lnTo>
                    <a:pt x="1333" y="1613"/>
                  </a:lnTo>
                  <a:lnTo>
                    <a:pt x="1345" y="1616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5" name="Freeform 71"/>
            <p:cNvSpPr>
              <a:spLocks/>
            </p:cNvSpPr>
            <p:nvPr/>
          </p:nvSpPr>
          <p:spPr bwMode="auto">
            <a:xfrm>
              <a:off x="3983" y="1746"/>
              <a:ext cx="754" cy="1622"/>
            </a:xfrm>
            <a:custGeom>
              <a:avLst/>
              <a:gdLst/>
              <a:ahLst/>
              <a:cxnLst>
                <a:cxn ang="0">
                  <a:pos x="14" y="1622"/>
                </a:cxn>
                <a:cxn ang="0">
                  <a:pos x="34" y="1610"/>
                </a:cxn>
                <a:cxn ang="0">
                  <a:pos x="59" y="1596"/>
                </a:cxn>
                <a:cxn ang="0">
                  <a:pos x="76" y="1574"/>
                </a:cxn>
                <a:cxn ang="0">
                  <a:pos x="101" y="1543"/>
                </a:cxn>
                <a:cxn ang="0">
                  <a:pos x="118" y="1506"/>
                </a:cxn>
                <a:cxn ang="0">
                  <a:pos x="144" y="1458"/>
                </a:cxn>
                <a:cxn ang="0">
                  <a:pos x="164" y="1410"/>
                </a:cxn>
                <a:cxn ang="0">
                  <a:pos x="189" y="1348"/>
                </a:cxn>
                <a:cxn ang="0">
                  <a:pos x="206" y="1291"/>
                </a:cxn>
                <a:cxn ang="0">
                  <a:pos x="231" y="1218"/>
                </a:cxn>
                <a:cxn ang="0">
                  <a:pos x="248" y="1153"/>
                </a:cxn>
                <a:cxn ang="0">
                  <a:pos x="274" y="1073"/>
                </a:cxn>
                <a:cxn ang="0">
                  <a:pos x="291" y="1003"/>
                </a:cxn>
                <a:cxn ang="0">
                  <a:pos x="316" y="918"/>
                </a:cxn>
                <a:cxn ang="0">
                  <a:pos x="333" y="845"/>
                </a:cxn>
                <a:cxn ang="0">
                  <a:pos x="359" y="760"/>
                </a:cxn>
                <a:cxn ang="0">
                  <a:pos x="378" y="681"/>
                </a:cxn>
                <a:cxn ang="0">
                  <a:pos x="398" y="607"/>
                </a:cxn>
                <a:cxn ang="0">
                  <a:pos x="424" y="528"/>
                </a:cxn>
                <a:cxn ang="0">
                  <a:pos x="441" y="457"/>
                </a:cxn>
                <a:cxn ang="0">
                  <a:pos x="463" y="390"/>
                </a:cxn>
                <a:cxn ang="0">
                  <a:pos x="486" y="322"/>
                </a:cxn>
                <a:cxn ang="0">
                  <a:pos x="503" y="265"/>
                </a:cxn>
                <a:cxn ang="0">
                  <a:pos x="525" y="206"/>
                </a:cxn>
                <a:cxn ang="0">
                  <a:pos x="548" y="158"/>
                </a:cxn>
                <a:cxn ang="0">
                  <a:pos x="568" y="116"/>
                </a:cxn>
                <a:cxn ang="0">
                  <a:pos x="590" y="79"/>
                </a:cxn>
                <a:cxn ang="0">
                  <a:pos x="610" y="48"/>
                </a:cxn>
                <a:cxn ang="0">
                  <a:pos x="630" y="25"/>
                </a:cxn>
                <a:cxn ang="0">
                  <a:pos x="652" y="14"/>
                </a:cxn>
                <a:cxn ang="0">
                  <a:pos x="672" y="0"/>
                </a:cxn>
                <a:cxn ang="0">
                  <a:pos x="695" y="2"/>
                </a:cxn>
                <a:cxn ang="0">
                  <a:pos x="715" y="11"/>
                </a:cxn>
                <a:cxn ang="0">
                  <a:pos x="734" y="22"/>
                </a:cxn>
                <a:cxn ang="0">
                  <a:pos x="754" y="42"/>
                </a:cxn>
              </a:cxnLst>
              <a:rect l="0" t="0" r="r" b="b"/>
              <a:pathLst>
                <a:path w="754" h="1622">
                  <a:moveTo>
                    <a:pt x="0" y="1616"/>
                  </a:moveTo>
                  <a:lnTo>
                    <a:pt x="14" y="1622"/>
                  </a:lnTo>
                  <a:lnTo>
                    <a:pt x="22" y="1613"/>
                  </a:lnTo>
                  <a:lnTo>
                    <a:pt x="34" y="1610"/>
                  </a:lnTo>
                  <a:lnTo>
                    <a:pt x="45" y="1602"/>
                  </a:lnTo>
                  <a:lnTo>
                    <a:pt x="59" y="1596"/>
                  </a:lnTo>
                  <a:lnTo>
                    <a:pt x="68" y="1585"/>
                  </a:lnTo>
                  <a:lnTo>
                    <a:pt x="76" y="1574"/>
                  </a:lnTo>
                  <a:lnTo>
                    <a:pt x="87" y="1557"/>
                  </a:lnTo>
                  <a:lnTo>
                    <a:pt x="101" y="1543"/>
                  </a:lnTo>
                  <a:lnTo>
                    <a:pt x="110" y="1523"/>
                  </a:lnTo>
                  <a:lnTo>
                    <a:pt x="118" y="1506"/>
                  </a:lnTo>
                  <a:lnTo>
                    <a:pt x="130" y="1483"/>
                  </a:lnTo>
                  <a:lnTo>
                    <a:pt x="144" y="1458"/>
                  </a:lnTo>
                  <a:lnTo>
                    <a:pt x="155" y="1432"/>
                  </a:lnTo>
                  <a:lnTo>
                    <a:pt x="164" y="1410"/>
                  </a:lnTo>
                  <a:lnTo>
                    <a:pt x="175" y="1379"/>
                  </a:lnTo>
                  <a:lnTo>
                    <a:pt x="189" y="1348"/>
                  </a:lnTo>
                  <a:lnTo>
                    <a:pt x="198" y="1319"/>
                  </a:lnTo>
                  <a:lnTo>
                    <a:pt x="206" y="1291"/>
                  </a:lnTo>
                  <a:lnTo>
                    <a:pt x="217" y="1254"/>
                  </a:lnTo>
                  <a:lnTo>
                    <a:pt x="231" y="1218"/>
                  </a:lnTo>
                  <a:lnTo>
                    <a:pt x="240" y="1184"/>
                  </a:lnTo>
                  <a:lnTo>
                    <a:pt x="248" y="1153"/>
                  </a:lnTo>
                  <a:lnTo>
                    <a:pt x="260" y="1113"/>
                  </a:lnTo>
                  <a:lnTo>
                    <a:pt x="274" y="1073"/>
                  </a:lnTo>
                  <a:lnTo>
                    <a:pt x="282" y="1037"/>
                  </a:lnTo>
                  <a:lnTo>
                    <a:pt x="291" y="1003"/>
                  </a:lnTo>
                  <a:lnTo>
                    <a:pt x="302" y="960"/>
                  </a:lnTo>
                  <a:lnTo>
                    <a:pt x="316" y="918"/>
                  </a:lnTo>
                  <a:lnTo>
                    <a:pt x="325" y="879"/>
                  </a:lnTo>
                  <a:lnTo>
                    <a:pt x="333" y="845"/>
                  </a:lnTo>
                  <a:lnTo>
                    <a:pt x="344" y="802"/>
                  </a:lnTo>
                  <a:lnTo>
                    <a:pt x="359" y="760"/>
                  </a:lnTo>
                  <a:lnTo>
                    <a:pt x="370" y="720"/>
                  </a:lnTo>
                  <a:lnTo>
                    <a:pt x="378" y="681"/>
                  </a:lnTo>
                  <a:lnTo>
                    <a:pt x="387" y="647"/>
                  </a:lnTo>
                  <a:lnTo>
                    <a:pt x="398" y="607"/>
                  </a:lnTo>
                  <a:lnTo>
                    <a:pt x="409" y="568"/>
                  </a:lnTo>
                  <a:lnTo>
                    <a:pt x="424" y="528"/>
                  </a:lnTo>
                  <a:lnTo>
                    <a:pt x="432" y="491"/>
                  </a:lnTo>
                  <a:lnTo>
                    <a:pt x="441" y="457"/>
                  </a:lnTo>
                  <a:lnTo>
                    <a:pt x="452" y="426"/>
                  </a:lnTo>
                  <a:lnTo>
                    <a:pt x="463" y="390"/>
                  </a:lnTo>
                  <a:lnTo>
                    <a:pt x="474" y="353"/>
                  </a:lnTo>
                  <a:lnTo>
                    <a:pt x="486" y="322"/>
                  </a:lnTo>
                  <a:lnTo>
                    <a:pt x="494" y="291"/>
                  </a:lnTo>
                  <a:lnTo>
                    <a:pt x="503" y="265"/>
                  </a:lnTo>
                  <a:lnTo>
                    <a:pt x="514" y="237"/>
                  </a:lnTo>
                  <a:lnTo>
                    <a:pt x="525" y="206"/>
                  </a:lnTo>
                  <a:lnTo>
                    <a:pt x="539" y="183"/>
                  </a:lnTo>
                  <a:lnTo>
                    <a:pt x="548" y="158"/>
                  </a:lnTo>
                  <a:lnTo>
                    <a:pt x="556" y="135"/>
                  </a:lnTo>
                  <a:lnTo>
                    <a:pt x="568" y="116"/>
                  </a:lnTo>
                  <a:lnTo>
                    <a:pt x="579" y="96"/>
                  </a:lnTo>
                  <a:lnTo>
                    <a:pt x="590" y="79"/>
                  </a:lnTo>
                  <a:lnTo>
                    <a:pt x="602" y="65"/>
                  </a:lnTo>
                  <a:lnTo>
                    <a:pt x="610" y="48"/>
                  </a:lnTo>
                  <a:lnTo>
                    <a:pt x="619" y="36"/>
                  </a:lnTo>
                  <a:lnTo>
                    <a:pt x="630" y="25"/>
                  </a:lnTo>
                  <a:lnTo>
                    <a:pt x="641" y="17"/>
                  </a:lnTo>
                  <a:lnTo>
                    <a:pt x="652" y="14"/>
                  </a:lnTo>
                  <a:lnTo>
                    <a:pt x="664" y="5"/>
                  </a:lnTo>
                  <a:lnTo>
                    <a:pt x="672" y="0"/>
                  </a:lnTo>
                  <a:lnTo>
                    <a:pt x="681" y="0"/>
                  </a:lnTo>
                  <a:lnTo>
                    <a:pt x="695" y="2"/>
                  </a:lnTo>
                  <a:lnTo>
                    <a:pt x="706" y="8"/>
                  </a:lnTo>
                  <a:lnTo>
                    <a:pt x="715" y="11"/>
                  </a:lnTo>
                  <a:lnTo>
                    <a:pt x="726" y="14"/>
                  </a:lnTo>
                  <a:lnTo>
                    <a:pt x="734" y="22"/>
                  </a:lnTo>
                  <a:lnTo>
                    <a:pt x="746" y="34"/>
                  </a:lnTo>
                  <a:lnTo>
                    <a:pt x="754" y="4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0" name="Rectangle 76"/>
            <p:cNvSpPr>
              <a:spLocks noChangeArrowheads="1"/>
            </p:cNvSpPr>
            <p:nvPr/>
          </p:nvSpPr>
          <p:spPr bwMode="auto">
            <a:xfrm>
              <a:off x="1945" y="1732"/>
              <a:ext cx="29" cy="28"/>
            </a:xfrm>
            <a:prstGeom prst="rect">
              <a:avLst/>
            </a:prstGeom>
            <a:solidFill>
              <a:srgbClr val="000000"/>
            </a:solidFill>
            <a:ln w="6" cap="flat">
              <a:solidFill>
                <a:srgbClr val="FFFFD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45" name="Rectangle 81"/>
            <p:cNvSpPr>
              <a:spLocks noChangeArrowheads="1"/>
            </p:cNvSpPr>
            <p:nvPr/>
          </p:nvSpPr>
          <p:spPr bwMode="auto">
            <a:xfrm>
              <a:off x="2618" y="3351"/>
              <a:ext cx="28" cy="28"/>
            </a:xfrm>
            <a:prstGeom prst="rect">
              <a:avLst/>
            </a:prstGeom>
            <a:solidFill>
              <a:srgbClr val="000000"/>
            </a:solidFill>
            <a:ln w="6" cap="flat">
              <a:solidFill>
                <a:srgbClr val="FFFFD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" name="Rectangular Callout 156"/>
          <p:cNvSpPr/>
          <p:nvPr/>
        </p:nvSpPr>
        <p:spPr>
          <a:xfrm>
            <a:off x="381000" y="3352800"/>
            <a:ext cx="2057400" cy="1371600"/>
          </a:xfrm>
          <a:prstGeom prst="wedgeRectCallout">
            <a:avLst>
              <a:gd name="adj1" fmla="val 111210"/>
              <a:gd name="adj2" fmla="val 1519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Small signal sine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wave around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operating RPM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transfer function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As results we have the </a:t>
            </a:r>
            <a:r>
              <a:rPr lang="en-US" sz="2800" dirty="0" err="1" smtClean="0">
                <a:solidFill>
                  <a:schemeClr val="bg1"/>
                </a:solidFill>
              </a:rPr>
              <a:t>Bode’s</a:t>
            </a:r>
            <a:r>
              <a:rPr lang="en-US" sz="2800" dirty="0" smtClean="0">
                <a:solidFill>
                  <a:schemeClr val="bg1"/>
                </a:solidFill>
              </a:rPr>
              <a:t> plot of transfer function: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4940" name="Group 252"/>
          <p:cNvGrpSpPr>
            <a:grpSpLocks noChangeAspect="1"/>
          </p:cNvGrpSpPr>
          <p:nvPr/>
        </p:nvGrpSpPr>
        <p:grpSpPr bwMode="auto">
          <a:xfrm>
            <a:off x="2514600" y="1828800"/>
            <a:ext cx="6400800" cy="4806950"/>
            <a:chOff x="1728" y="1296"/>
            <a:chExt cx="4032" cy="3028"/>
          </a:xfrm>
        </p:grpSpPr>
        <p:sp>
          <p:nvSpPr>
            <p:cNvPr id="114939" name="AutoShape 251"/>
            <p:cNvSpPr>
              <a:spLocks noChangeAspect="1" noChangeArrowheads="1" noTextEdit="1"/>
            </p:cNvSpPr>
            <p:nvPr/>
          </p:nvSpPr>
          <p:spPr bwMode="auto">
            <a:xfrm>
              <a:off x="1728" y="1296"/>
              <a:ext cx="4032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5141" name="Group 453"/>
            <p:cNvGrpSpPr>
              <a:grpSpLocks/>
            </p:cNvGrpSpPr>
            <p:nvPr/>
          </p:nvGrpSpPr>
          <p:grpSpPr bwMode="auto">
            <a:xfrm>
              <a:off x="2058" y="1526"/>
              <a:ext cx="3490" cy="2675"/>
              <a:chOff x="2058" y="1526"/>
              <a:chExt cx="3490" cy="2675"/>
            </a:xfrm>
          </p:grpSpPr>
          <p:sp>
            <p:nvSpPr>
              <p:cNvPr id="114941" name="Rectangle 253"/>
              <p:cNvSpPr>
                <a:spLocks noChangeArrowheads="1"/>
              </p:cNvSpPr>
              <p:nvPr/>
            </p:nvSpPr>
            <p:spPr bwMode="auto">
              <a:xfrm>
                <a:off x="2254" y="1526"/>
                <a:ext cx="3124" cy="24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2" name="Rectangle 254"/>
              <p:cNvSpPr>
                <a:spLocks noChangeArrowheads="1"/>
              </p:cNvSpPr>
              <p:nvPr/>
            </p:nvSpPr>
            <p:spPr bwMode="auto">
              <a:xfrm>
                <a:off x="2254" y="1526"/>
                <a:ext cx="3124" cy="246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3" name="Freeform 255"/>
              <p:cNvSpPr>
                <a:spLocks/>
              </p:cNvSpPr>
              <p:nvPr/>
            </p:nvSpPr>
            <p:spPr bwMode="auto">
              <a:xfrm>
                <a:off x="225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4" name="Freeform 256"/>
              <p:cNvSpPr>
                <a:spLocks/>
              </p:cNvSpPr>
              <p:nvPr/>
            </p:nvSpPr>
            <p:spPr bwMode="auto">
              <a:xfrm>
                <a:off x="2873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5" name="Freeform 257"/>
              <p:cNvSpPr>
                <a:spLocks/>
              </p:cNvSpPr>
              <p:nvPr/>
            </p:nvSpPr>
            <p:spPr bwMode="auto">
              <a:xfrm>
                <a:off x="3499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6" name="Freeform 258"/>
              <p:cNvSpPr>
                <a:spLocks/>
              </p:cNvSpPr>
              <p:nvPr/>
            </p:nvSpPr>
            <p:spPr bwMode="auto">
              <a:xfrm>
                <a:off x="412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7" name="Freeform 259"/>
              <p:cNvSpPr>
                <a:spLocks/>
              </p:cNvSpPr>
              <p:nvPr/>
            </p:nvSpPr>
            <p:spPr bwMode="auto">
              <a:xfrm>
                <a:off x="4752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8" name="Freeform 260"/>
              <p:cNvSpPr>
                <a:spLocks/>
              </p:cNvSpPr>
              <p:nvPr/>
            </p:nvSpPr>
            <p:spPr bwMode="auto">
              <a:xfrm>
                <a:off x="5378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9" name="Freeform 261"/>
              <p:cNvSpPr>
                <a:spLocks/>
              </p:cNvSpPr>
              <p:nvPr/>
            </p:nvSpPr>
            <p:spPr bwMode="auto">
              <a:xfrm>
                <a:off x="2254" y="3989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0" name="Freeform 262"/>
              <p:cNvSpPr>
                <a:spLocks/>
              </p:cNvSpPr>
              <p:nvPr/>
            </p:nvSpPr>
            <p:spPr bwMode="auto">
              <a:xfrm>
                <a:off x="2254" y="3679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1" name="Freeform 263"/>
              <p:cNvSpPr>
                <a:spLocks/>
              </p:cNvSpPr>
              <p:nvPr/>
            </p:nvSpPr>
            <p:spPr bwMode="auto">
              <a:xfrm>
                <a:off x="2254" y="3369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2" name="Freeform 264"/>
              <p:cNvSpPr>
                <a:spLocks/>
              </p:cNvSpPr>
              <p:nvPr/>
            </p:nvSpPr>
            <p:spPr bwMode="auto">
              <a:xfrm>
                <a:off x="2254" y="3060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3" name="Freeform 265"/>
              <p:cNvSpPr>
                <a:spLocks/>
              </p:cNvSpPr>
              <p:nvPr/>
            </p:nvSpPr>
            <p:spPr bwMode="auto">
              <a:xfrm>
                <a:off x="2254" y="2757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4" name="Freeform 266"/>
              <p:cNvSpPr>
                <a:spLocks/>
              </p:cNvSpPr>
              <p:nvPr/>
            </p:nvSpPr>
            <p:spPr bwMode="auto">
              <a:xfrm>
                <a:off x="2254" y="2448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5" name="Freeform 267"/>
              <p:cNvSpPr>
                <a:spLocks/>
              </p:cNvSpPr>
              <p:nvPr/>
            </p:nvSpPr>
            <p:spPr bwMode="auto">
              <a:xfrm>
                <a:off x="2254" y="2138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6" name="Freeform 268"/>
              <p:cNvSpPr>
                <a:spLocks/>
              </p:cNvSpPr>
              <p:nvPr/>
            </p:nvSpPr>
            <p:spPr bwMode="auto">
              <a:xfrm>
                <a:off x="2254" y="1829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7" name="Freeform 269"/>
              <p:cNvSpPr>
                <a:spLocks/>
              </p:cNvSpPr>
              <p:nvPr/>
            </p:nvSpPr>
            <p:spPr bwMode="auto">
              <a:xfrm>
                <a:off x="2254" y="1526"/>
                <a:ext cx="312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8" name="Line 270"/>
              <p:cNvSpPr>
                <a:spLocks noChangeShapeType="1"/>
              </p:cNvSpPr>
              <p:nvPr/>
            </p:nvSpPr>
            <p:spPr bwMode="auto">
              <a:xfrm>
                <a:off x="2254" y="1526"/>
                <a:ext cx="31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9" name="Line 271"/>
              <p:cNvSpPr>
                <a:spLocks noChangeShapeType="1"/>
              </p:cNvSpPr>
              <p:nvPr/>
            </p:nvSpPr>
            <p:spPr bwMode="auto">
              <a:xfrm>
                <a:off x="2254" y="3989"/>
                <a:ext cx="31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0" name="Line 272"/>
              <p:cNvSpPr>
                <a:spLocks noChangeShapeType="1"/>
              </p:cNvSpPr>
              <p:nvPr/>
            </p:nvSpPr>
            <p:spPr bwMode="auto">
              <a:xfrm flipV="1">
                <a:off x="5378" y="1526"/>
                <a:ext cx="1" cy="24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1" name="Line 273"/>
              <p:cNvSpPr>
                <a:spLocks noChangeShapeType="1"/>
              </p:cNvSpPr>
              <p:nvPr/>
            </p:nvSpPr>
            <p:spPr bwMode="auto">
              <a:xfrm flipV="1">
                <a:off x="2254" y="1526"/>
                <a:ext cx="1" cy="24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2" name="Line 274"/>
              <p:cNvSpPr>
                <a:spLocks noChangeShapeType="1"/>
              </p:cNvSpPr>
              <p:nvPr/>
            </p:nvSpPr>
            <p:spPr bwMode="auto">
              <a:xfrm>
                <a:off x="2254" y="3989"/>
                <a:ext cx="31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3" name="Line 275"/>
              <p:cNvSpPr>
                <a:spLocks noChangeShapeType="1"/>
              </p:cNvSpPr>
              <p:nvPr/>
            </p:nvSpPr>
            <p:spPr bwMode="auto">
              <a:xfrm flipV="1">
                <a:off x="2254" y="1526"/>
                <a:ext cx="1" cy="24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4" name="Line 276"/>
              <p:cNvSpPr>
                <a:spLocks noChangeShapeType="1"/>
              </p:cNvSpPr>
              <p:nvPr/>
            </p:nvSpPr>
            <p:spPr bwMode="auto">
              <a:xfrm flipV="1">
                <a:off x="225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5" name="Line 277"/>
              <p:cNvSpPr>
                <a:spLocks noChangeShapeType="1"/>
              </p:cNvSpPr>
              <p:nvPr/>
            </p:nvSpPr>
            <p:spPr bwMode="auto">
              <a:xfrm>
                <a:off x="225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7" name="Line 279"/>
              <p:cNvSpPr>
                <a:spLocks noChangeShapeType="1"/>
              </p:cNvSpPr>
              <p:nvPr/>
            </p:nvSpPr>
            <p:spPr bwMode="auto">
              <a:xfrm flipV="1">
                <a:off x="2254" y="3953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8" name="Line 280"/>
              <p:cNvSpPr>
                <a:spLocks noChangeShapeType="1"/>
              </p:cNvSpPr>
              <p:nvPr/>
            </p:nvSpPr>
            <p:spPr bwMode="auto">
              <a:xfrm>
                <a:off x="2254" y="1526"/>
                <a:ext cx="1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9" name="Rectangle 281"/>
              <p:cNvSpPr>
                <a:spLocks noChangeArrowheads="1"/>
              </p:cNvSpPr>
              <p:nvPr/>
            </p:nvSpPr>
            <p:spPr bwMode="auto">
              <a:xfrm>
                <a:off x="2174" y="4046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10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4970" name="Rectangle 282"/>
              <p:cNvSpPr>
                <a:spLocks noChangeArrowheads="1"/>
              </p:cNvSpPr>
              <p:nvPr/>
            </p:nvSpPr>
            <p:spPr bwMode="auto">
              <a:xfrm>
                <a:off x="2316" y="3984"/>
                <a:ext cx="11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-1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4971" name="Line 283"/>
              <p:cNvSpPr>
                <a:spLocks noChangeShapeType="1"/>
              </p:cNvSpPr>
              <p:nvPr/>
            </p:nvSpPr>
            <p:spPr bwMode="auto">
              <a:xfrm flipV="1">
                <a:off x="2441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2" name="Line 284"/>
              <p:cNvSpPr>
                <a:spLocks noChangeShapeType="1"/>
              </p:cNvSpPr>
              <p:nvPr/>
            </p:nvSpPr>
            <p:spPr bwMode="auto">
              <a:xfrm>
                <a:off x="2441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3" name="Freeform 285"/>
              <p:cNvSpPr>
                <a:spLocks/>
              </p:cNvSpPr>
              <p:nvPr/>
            </p:nvSpPr>
            <p:spPr bwMode="auto">
              <a:xfrm>
                <a:off x="2441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4" name="Line 286"/>
              <p:cNvSpPr>
                <a:spLocks noChangeShapeType="1"/>
              </p:cNvSpPr>
              <p:nvPr/>
            </p:nvSpPr>
            <p:spPr bwMode="auto">
              <a:xfrm flipV="1">
                <a:off x="2549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5" name="Line 287"/>
              <p:cNvSpPr>
                <a:spLocks noChangeShapeType="1"/>
              </p:cNvSpPr>
              <p:nvPr/>
            </p:nvSpPr>
            <p:spPr bwMode="auto">
              <a:xfrm>
                <a:off x="2549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6" name="Freeform 288"/>
              <p:cNvSpPr>
                <a:spLocks/>
              </p:cNvSpPr>
              <p:nvPr/>
            </p:nvSpPr>
            <p:spPr bwMode="auto">
              <a:xfrm>
                <a:off x="2549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7" name="Line 289"/>
              <p:cNvSpPr>
                <a:spLocks noChangeShapeType="1"/>
              </p:cNvSpPr>
              <p:nvPr/>
            </p:nvSpPr>
            <p:spPr bwMode="auto">
              <a:xfrm flipV="1">
                <a:off x="2628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8" name="Line 290"/>
              <p:cNvSpPr>
                <a:spLocks noChangeShapeType="1"/>
              </p:cNvSpPr>
              <p:nvPr/>
            </p:nvSpPr>
            <p:spPr bwMode="auto">
              <a:xfrm>
                <a:off x="2628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9" name="Freeform 291"/>
              <p:cNvSpPr>
                <a:spLocks/>
              </p:cNvSpPr>
              <p:nvPr/>
            </p:nvSpPr>
            <p:spPr bwMode="auto">
              <a:xfrm>
                <a:off x="2628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0" name="Line 292"/>
              <p:cNvSpPr>
                <a:spLocks noChangeShapeType="1"/>
              </p:cNvSpPr>
              <p:nvPr/>
            </p:nvSpPr>
            <p:spPr bwMode="auto">
              <a:xfrm flipV="1">
                <a:off x="2686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1" name="Line 293"/>
              <p:cNvSpPr>
                <a:spLocks noChangeShapeType="1"/>
              </p:cNvSpPr>
              <p:nvPr/>
            </p:nvSpPr>
            <p:spPr bwMode="auto">
              <a:xfrm>
                <a:off x="2686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2" name="Freeform 294"/>
              <p:cNvSpPr>
                <a:spLocks/>
              </p:cNvSpPr>
              <p:nvPr/>
            </p:nvSpPr>
            <p:spPr bwMode="auto">
              <a:xfrm>
                <a:off x="268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3" name="Line 295"/>
              <p:cNvSpPr>
                <a:spLocks noChangeShapeType="1"/>
              </p:cNvSpPr>
              <p:nvPr/>
            </p:nvSpPr>
            <p:spPr bwMode="auto">
              <a:xfrm flipV="1">
                <a:off x="2736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4" name="Line 296"/>
              <p:cNvSpPr>
                <a:spLocks noChangeShapeType="1"/>
              </p:cNvSpPr>
              <p:nvPr/>
            </p:nvSpPr>
            <p:spPr bwMode="auto">
              <a:xfrm>
                <a:off x="2736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5" name="Freeform 297"/>
              <p:cNvSpPr>
                <a:spLocks/>
              </p:cNvSpPr>
              <p:nvPr/>
            </p:nvSpPr>
            <p:spPr bwMode="auto">
              <a:xfrm>
                <a:off x="273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6" name="Line 298"/>
              <p:cNvSpPr>
                <a:spLocks noChangeShapeType="1"/>
              </p:cNvSpPr>
              <p:nvPr/>
            </p:nvSpPr>
            <p:spPr bwMode="auto">
              <a:xfrm flipV="1">
                <a:off x="2779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7" name="Line 299"/>
              <p:cNvSpPr>
                <a:spLocks noChangeShapeType="1"/>
              </p:cNvSpPr>
              <p:nvPr/>
            </p:nvSpPr>
            <p:spPr bwMode="auto">
              <a:xfrm>
                <a:off x="2779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8" name="Freeform 300"/>
              <p:cNvSpPr>
                <a:spLocks/>
              </p:cNvSpPr>
              <p:nvPr/>
            </p:nvSpPr>
            <p:spPr bwMode="auto">
              <a:xfrm>
                <a:off x="2779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9" name="Line 301"/>
              <p:cNvSpPr>
                <a:spLocks noChangeShapeType="1"/>
              </p:cNvSpPr>
              <p:nvPr/>
            </p:nvSpPr>
            <p:spPr bwMode="auto">
              <a:xfrm flipV="1">
                <a:off x="2815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0" name="Line 302"/>
              <p:cNvSpPr>
                <a:spLocks noChangeShapeType="1"/>
              </p:cNvSpPr>
              <p:nvPr/>
            </p:nvSpPr>
            <p:spPr bwMode="auto">
              <a:xfrm>
                <a:off x="2815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1" name="Freeform 303"/>
              <p:cNvSpPr>
                <a:spLocks/>
              </p:cNvSpPr>
              <p:nvPr/>
            </p:nvSpPr>
            <p:spPr bwMode="auto">
              <a:xfrm>
                <a:off x="2815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2" name="Line 304"/>
              <p:cNvSpPr>
                <a:spLocks noChangeShapeType="1"/>
              </p:cNvSpPr>
              <p:nvPr/>
            </p:nvSpPr>
            <p:spPr bwMode="auto">
              <a:xfrm flipV="1">
                <a:off x="284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3" name="Line 305"/>
              <p:cNvSpPr>
                <a:spLocks noChangeShapeType="1"/>
              </p:cNvSpPr>
              <p:nvPr/>
            </p:nvSpPr>
            <p:spPr bwMode="auto">
              <a:xfrm>
                <a:off x="284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4" name="Freeform 306"/>
              <p:cNvSpPr>
                <a:spLocks/>
              </p:cNvSpPr>
              <p:nvPr/>
            </p:nvSpPr>
            <p:spPr bwMode="auto">
              <a:xfrm>
                <a:off x="284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5" name="Line 307"/>
              <p:cNvSpPr>
                <a:spLocks noChangeShapeType="1"/>
              </p:cNvSpPr>
              <p:nvPr/>
            </p:nvSpPr>
            <p:spPr bwMode="auto">
              <a:xfrm flipV="1">
                <a:off x="2873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6" name="Line 308"/>
              <p:cNvSpPr>
                <a:spLocks noChangeShapeType="1"/>
              </p:cNvSpPr>
              <p:nvPr/>
            </p:nvSpPr>
            <p:spPr bwMode="auto">
              <a:xfrm>
                <a:off x="2873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7" name="Freeform 309"/>
              <p:cNvSpPr>
                <a:spLocks/>
              </p:cNvSpPr>
              <p:nvPr/>
            </p:nvSpPr>
            <p:spPr bwMode="auto">
              <a:xfrm>
                <a:off x="2873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8" name="Line 310"/>
              <p:cNvSpPr>
                <a:spLocks noChangeShapeType="1"/>
              </p:cNvSpPr>
              <p:nvPr/>
            </p:nvSpPr>
            <p:spPr bwMode="auto">
              <a:xfrm flipV="1">
                <a:off x="2873" y="3953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9" name="Line 311"/>
              <p:cNvSpPr>
                <a:spLocks noChangeShapeType="1"/>
              </p:cNvSpPr>
              <p:nvPr/>
            </p:nvSpPr>
            <p:spPr bwMode="auto">
              <a:xfrm>
                <a:off x="2873" y="1526"/>
                <a:ext cx="1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0" name="Rectangle 312"/>
              <p:cNvSpPr>
                <a:spLocks noChangeArrowheads="1"/>
              </p:cNvSpPr>
              <p:nvPr/>
            </p:nvSpPr>
            <p:spPr bwMode="auto">
              <a:xfrm>
                <a:off x="2808" y="4046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10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01" name="Rectangle 313"/>
              <p:cNvSpPr>
                <a:spLocks noChangeArrowheads="1"/>
              </p:cNvSpPr>
              <p:nvPr/>
            </p:nvSpPr>
            <p:spPr bwMode="auto">
              <a:xfrm>
                <a:off x="2950" y="3984"/>
                <a:ext cx="7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0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02" name="Line 314"/>
              <p:cNvSpPr>
                <a:spLocks noChangeShapeType="1"/>
              </p:cNvSpPr>
              <p:nvPr/>
            </p:nvSpPr>
            <p:spPr bwMode="auto">
              <a:xfrm flipV="1">
                <a:off x="3060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3" name="Line 315"/>
              <p:cNvSpPr>
                <a:spLocks noChangeShapeType="1"/>
              </p:cNvSpPr>
              <p:nvPr/>
            </p:nvSpPr>
            <p:spPr bwMode="auto">
              <a:xfrm>
                <a:off x="3060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4" name="Freeform 316"/>
              <p:cNvSpPr>
                <a:spLocks/>
              </p:cNvSpPr>
              <p:nvPr/>
            </p:nvSpPr>
            <p:spPr bwMode="auto">
              <a:xfrm>
                <a:off x="3060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5" name="Line 317"/>
              <p:cNvSpPr>
                <a:spLocks noChangeShapeType="1"/>
              </p:cNvSpPr>
              <p:nvPr/>
            </p:nvSpPr>
            <p:spPr bwMode="auto">
              <a:xfrm flipV="1">
                <a:off x="3175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6" name="Line 318"/>
              <p:cNvSpPr>
                <a:spLocks noChangeShapeType="1"/>
              </p:cNvSpPr>
              <p:nvPr/>
            </p:nvSpPr>
            <p:spPr bwMode="auto">
              <a:xfrm>
                <a:off x="3175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7" name="Freeform 319"/>
              <p:cNvSpPr>
                <a:spLocks/>
              </p:cNvSpPr>
              <p:nvPr/>
            </p:nvSpPr>
            <p:spPr bwMode="auto">
              <a:xfrm>
                <a:off x="3175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8" name="Line 320"/>
              <p:cNvSpPr>
                <a:spLocks noChangeShapeType="1"/>
              </p:cNvSpPr>
              <p:nvPr/>
            </p:nvSpPr>
            <p:spPr bwMode="auto">
              <a:xfrm flipV="1">
                <a:off x="325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9" name="Line 321"/>
              <p:cNvSpPr>
                <a:spLocks noChangeShapeType="1"/>
              </p:cNvSpPr>
              <p:nvPr/>
            </p:nvSpPr>
            <p:spPr bwMode="auto">
              <a:xfrm>
                <a:off x="325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0" name="Freeform 322"/>
              <p:cNvSpPr>
                <a:spLocks/>
              </p:cNvSpPr>
              <p:nvPr/>
            </p:nvSpPr>
            <p:spPr bwMode="auto">
              <a:xfrm>
                <a:off x="325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1" name="Line 323"/>
              <p:cNvSpPr>
                <a:spLocks noChangeShapeType="1"/>
              </p:cNvSpPr>
              <p:nvPr/>
            </p:nvSpPr>
            <p:spPr bwMode="auto">
              <a:xfrm flipV="1">
                <a:off x="3312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2" name="Line 324"/>
              <p:cNvSpPr>
                <a:spLocks noChangeShapeType="1"/>
              </p:cNvSpPr>
              <p:nvPr/>
            </p:nvSpPr>
            <p:spPr bwMode="auto">
              <a:xfrm>
                <a:off x="3312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3" name="Freeform 325"/>
              <p:cNvSpPr>
                <a:spLocks/>
              </p:cNvSpPr>
              <p:nvPr/>
            </p:nvSpPr>
            <p:spPr bwMode="auto">
              <a:xfrm>
                <a:off x="3312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4" name="Line 326"/>
              <p:cNvSpPr>
                <a:spLocks noChangeShapeType="1"/>
              </p:cNvSpPr>
              <p:nvPr/>
            </p:nvSpPr>
            <p:spPr bwMode="auto">
              <a:xfrm flipV="1">
                <a:off x="3362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5" name="Line 327"/>
              <p:cNvSpPr>
                <a:spLocks noChangeShapeType="1"/>
              </p:cNvSpPr>
              <p:nvPr/>
            </p:nvSpPr>
            <p:spPr bwMode="auto">
              <a:xfrm>
                <a:off x="3362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6" name="Freeform 328"/>
              <p:cNvSpPr>
                <a:spLocks/>
              </p:cNvSpPr>
              <p:nvPr/>
            </p:nvSpPr>
            <p:spPr bwMode="auto">
              <a:xfrm>
                <a:off x="3362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7" name="Line 329"/>
              <p:cNvSpPr>
                <a:spLocks noChangeShapeType="1"/>
              </p:cNvSpPr>
              <p:nvPr/>
            </p:nvSpPr>
            <p:spPr bwMode="auto">
              <a:xfrm flipV="1">
                <a:off x="3406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8" name="Line 330"/>
              <p:cNvSpPr>
                <a:spLocks noChangeShapeType="1"/>
              </p:cNvSpPr>
              <p:nvPr/>
            </p:nvSpPr>
            <p:spPr bwMode="auto">
              <a:xfrm>
                <a:off x="3406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9" name="Freeform 331"/>
              <p:cNvSpPr>
                <a:spLocks/>
              </p:cNvSpPr>
              <p:nvPr/>
            </p:nvSpPr>
            <p:spPr bwMode="auto">
              <a:xfrm>
                <a:off x="340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0" name="Line 332"/>
              <p:cNvSpPr>
                <a:spLocks noChangeShapeType="1"/>
              </p:cNvSpPr>
              <p:nvPr/>
            </p:nvSpPr>
            <p:spPr bwMode="auto">
              <a:xfrm flipV="1">
                <a:off x="3442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1" name="Line 333"/>
              <p:cNvSpPr>
                <a:spLocks noChangeShapeType="1"/>
              </p:cNvSpPr>
              <p:nvPr/>
            </p:nvSpPr>
            <p:spPr bwMode="auto">
              <a:xfrm>
                <a:off x="3442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2" name="Freeform 334"/>
              <p:cNvSpPr>
                <a:spLocks/>
              </p:cNvSpPr>
              <p:nvPr/>
            </p:nvSpPr>
            <p:spPr bwMode="auto">
              <a:xfrm>
                <a:off x="3442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3" name="Line 335"/>
              <p:cNvSpPr>
                <a:spLocks noChangeShapeType="1"/>
              </p:cNvSpPr>
              <p:nvPr/>
            </p:nvSpPr>
            <p:spPr bwMode="auto">
              <a:xfrm flipV="1">
                <a:off x="3470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4" name="Line 336"/>
              <p:cNvSpPr>
                <a:spLocks noChangeShapeType="1"/>
              </p:cNvSpPr>
              <p:nvPr/>
            </p:nvSpPr>
            <p:spPr bwMode="auto">
              <a:xfrm>
                <a:off x="3470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5" name="Freeform 337"/>
              <p:cNvSpPr>
                <a:spLocks/>
              </p:cNvSpPr>
              <p:nvPr/>
            </p:nvSpPr>
            <p:spPr bwMode="auto">
              <a:xfrm>
                <a:off x="3470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6" name="Line 338"/>
              <p:cNvSpPr>
                <a:spLocks noChangeShapeType="1"/>
              </p:cNvSpPr>
              <p:nvPr/>
            </p:nvSpPr>
            <p:spPr bwMode="auto">
              <a:xfrm flipV="1">
                <a:off x="3499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7" name="Line 339"/>
              <p:cNvSpPr>
                <a:spLocks noChangeShapeType="1"/>
              </p:cNvSpPr>
              <p:nvPr/>
            </p:nvSpPr>
            <p:spPr bwMode="auto">
              <a:xfrm>
                <a:off x="3499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8" name="Freeform 340"/>
              <p:cNvSpPr>
                <a:spLocks/>
              </p:cNvSpPr>
              <p:nvPr/>
            </p:nvSpPr>
            <p:spPr bwMode="auto">
              <a:xfrm>
                <a:off x="3499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9" name="Line 341"/>
              <p:cNvSpPr>
                <a:spLocks noChangeShapeType="1"/>
              </p:cNvSpPr>
              <p:nvPr/>
            </p:nvSpPr>
            <p:spPr bwMode="auto">
              <a:xfrm flipV="1">
                <a:off x="3499" y="3953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0" name="Line 342"/>
              <p:cNvSpPr>
                <a:spLocks noChangeShapeType="1"/>
              </p:cNvSpPr>
              <p:nvPr/>
            </p:nvSpPr>
            <p:spPr bwMode="auto">
              <a:xfrm>
                <a:off x="3499" y="1526"/>
                <a:ext cx="1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1" name="Rectangle 343"/>
              <p:cNvSpPr>
                <a:spLocks noChangeArrowheads="1"/>
              </p:cNvSpPr>
              <p:nvPr/>
            </p:nvSpPr>
            <p:spPr bwMode="auto">
              <a:xfrm>
                <a:off x="3434" y="4046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10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32" name="Rectangle 344"/>
              <p:cNvSpPr>
                <a:spLocks noChangeArrowheads="1"/>
              </p:cNvSpPr>
              <p:nvPr/>
            </p:nvSpPr>
            <p:spPr bwMode="auto">
              <a:xfrm>
                <a:off x="3576" y="3984"/>
                <a:ext cx="7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1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33" name="Line 345"/>
              <p:cNvSpPr>
                <a:spLocks noChangeShapeType="1"/>
              </p:cNvSpPr>
              <p:nvPr/>
            </p:nvSpPr>
            <p:spPr bwMode="auto">
              <a:xfrm flipV="1">
                <a:off x="3686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4" name="Line 346"/>
              <p:cNvSpPr>
                <a:spLocks noChangeShapeType="1"/>
              </p:cNvSpPr>
              <p:nvPr/>
            </p:nvSpPr>
            <p:spPr bwMode="auto">
              <a:xfrm>
                <a:off x="3686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5" name="Freeform 347"/>
              <p:cNvSpPr>
                <a:spLocks/>
              </p:cNvSpPr>
              <p:nvPr/>
            </p:nvSpPr>
            <p:spPr bwMode="auto">
              <a:xfrm>
                <a:off x="368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6" name="Line 348"/>
              <p:cNvSpPr>
                <a:spLocks noChangeShapeType="1"/>
              </p:cNvSpPr>
              <p:nvPr/>
            </p:nvSpPr>
            <p:spPr bwMode="auto">
              <a:xfrm flipV="1">
                <a:off x="3802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7" name="Line 349"/>
              <p:cNvSpPr>
                <a:spLocks noChangeShapeType="1"/>
              </p:cNvSpPr>
              <p:nvPr/>
            </p:nvSpPr>
            <p:spPr bwMode="auto">
              <a:xfrm>
                <a:off x="3802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8" name="Freeform 350"/>
              <p:cNvSpPr>
                <a:spLocks/>
              </p:cNvSpPr>
              <p:nvPr/>
            </p:nvSpPr>
            <p:spPr bwMode="auto">
              <a:xfrm>
                <a:off x="3802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9" name="Line 351"/>
              <p:cNvSpPr>
                <a:spLocks noChangeShapeType="1"/>
              </p:cNvSpPr>
              <p:nvPr/>
            </p:nvSpPr>
            <p:spPr bwMode="auto">
              <a:xfrm flipV="1">
                <a:off x="387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0" name="Line 352"/>
              <p:cNvSpPr>
                <a:spLocks noChangeShapeType="1"/>
              </p:cNvSpPr>
              <p:nvPr/>
            </p:nvSpPr>
            <p:spPr bwMode="auto">
              <a:xfrm>
                <a:off x="387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1" name="Freeform 353"/>
              <p:cNvSpPr>
                <a:spLocks/>
              </p:cNvSpPr>
              <p:nvPr/>
            </p:nvSpPr>
            <p:spPr bwMode="auto">
              <a:xfrm>
                <a:off x="387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2" name="Line 354"/>
              <p:cNvSpPr>
                <a:spLocks noChangeShapeType="1"/>
              </p:cNvSpPr>
              <p:nvPr/>
            </p:nvSpPr>
            <p:spPr bwMode="auto">
              <a:xfrm flipV="1">
                <a:off x="3938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3" name="Line 355"/>
              <p:cNvSpPr>
                <a:spLocks noChangeShapeType="1"/>
              </p:cNvSpPr>
              <p:nvPr/>
            </p:nvSpPr>
            <p:spPr bwMode="auto">
              <a:xfrm>
                <a:off x="3938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4" name="Freeform 356"/>
              <p:cNvSpPr>
                <a:spLocks/>
              </p:cNvSpPr>
              <p:nvPr/>
            </p:nvSpPr>
            <p:spPr bwMode="auto">
              <a:xfrm>
                <a:off x="3938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5" name="Line 357"/>
              <p:cNvSpPr>
                <a:spLocks noChangeShapeType="1"/>
              </p:cNvSpPr>
              <p:nvPr/>
            </p:nvSpPr>
            <p:spPr bwMode="auto">
              <a:xfrm flipV="1">
                <a:off x="3989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6" name="Line 358"/>
              <p:cNvSpPr>
                <a:spLocks noChangeShapeType="1"/>
              </p:cNvSpPr>
              <p:nvPr/>
            </p:nvSpPr>
            <p:spPr bwMode="auto">
              <a:xfrm>
                <a:off x="3989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7" name="Freeform 359"/>
              <p:cNvSpPr>
                <a:spLocks/>
              </p:cNvSpPr>
              <p:nvPr/>
            </p:nvSpPr>
            <p:spPr bwMode="auto">
              <a:xfrm>
                <a:off x="3989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8" name="Line 360"/>
              <p:cNvSpPr>
                <a:spLocks noChangeShapeType="1"/>
              </p:cNvSpPr>
              <p:nvPr/>
            </p:nvSpPr>
            <p:spPr bwMode="auto">
              <a:xfrm flipV="1">
                <a:off x="4025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9" name="Line 361"/>
              <p:cNvSpPr>
                <a:spLocks noChangeShapeType="1"/>
              </p:cNvSpPr>
              <p:nvPr/>
            </p:nvSpPr>
            <p:spPr bwMode="auto">
              <a:xfrm>
                <a:off x="4025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0" name="Freeform 362"/>
              <p:cNvSpPr>
                <a:spLocks/>
              </p:cNvSpPr>
              <p:nvPr/>
            </p:nvSpPr>
            <p:spPr bwMode="auto">
              <a:xfrm>
                <a:off x="4025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1" name="Line 363"/>
              <p:cNvSpPr>
                <a:spLocks noChangeShapeType="1"/>
              </p:cNvSpPr>
              <p:nvPr/>
            </p:nvSpPr>
            <p:spPr bwMode="auto">
              <a:xfrm flipV="1">
                <a:off x="4061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2" name="Line 364"/>
              <p:cNvSpPr>
                <a:spLocks noChangeShapeType="1"/>
              </p:cNvSpPr>
              <p:nvPr/>
            </p:nvSpPr>
            <p:spPr bwMode="auto">
              <a:xfrm>
                <a:off x="4061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3" name="Freeform 365"/>
              <p:cNvSpPr>
                <a:spLocks/>
              </p:cNvSpPr>
              <p:nvPr/>
            </p:nvSpPr>
            <p:spPr bwMode="auto">
              <a:xfrm>
                <a:off x="4061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4" name="Line 366"/>
              <p:cNvSpPr>
                <a:spLocks noChangeShapeType="1"/>
              </p:cNvSpPr>
              <p:nvPr/>
            </p:nvSpPr>
            <p:spPr bwMode="auto">
              <a:xfrm flipV="1">
                <a:off x="4097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5" name="Line 367"/>
              <p:cNvSpPr>
                <a:spLocks noChangeShapeType="1"/>
              </p:cNvSpPr>
              <p:nvPr/>
            </p:nvSpPr>
            <p:spPr bwMode="auto">
              <a:xfrm>
                <a:off x="4097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6" name="Freeform 368"/>
              <p:cNvSpPr>
                <a:spLocks/>
              </p:cNvSpPr>
              <p:nvPr/>
            </p:nvSpPr>
            <p:spPr bwMode="auto">
              <a:xfrm>
                <a:off x="4097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7" name="Line 369"/>
              <p:cNvSpPr>
                <a:spLocks noChangeShapeType="1"/>
              </p:cNvSpPr>
              <p:nvPr/>
            </p:nvSpPr>
            <p:spPr bwMode="auto">
              <a:xfrm flipV="1">
                <a:off x="4126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8" name="Line 370"/>
              <p:cNvSpPr>
                <a:spLocks noChangeShapeType="1"/>
              </p:cNvSpPr>
              <p:nvPr/>
            </p:nvSpPr>
            <p:spPr bwMode="auto">
              <a:xfrm>
                <a:off x="4126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9" name="Freeform 371"/>
              <p:cNvSpPr>
                <a:spLocks/>
              </p:cNvSpPr>
              <p:nvPr/>
            </p:nvSpPr>
            <p:spPr bwMode="auto">
              <a:xfrm>
                <a:off x="412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0" name="Line 372"/>
              <p:cNvSpPr>
                <a:spLocks noChangeShapeType="1"/>
              </p:cNvSpPr>
              <p:nvPr/>
            </p:nvSpPr>
            <p:spPr bwMode="auto">
              <a:xfrm flipV="1">
                <a:off x="4126" y="3953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1" name="Line 373"/>
              <p:cNvSpPr>
                <a:spLocks noChangeShapeType="1"/>
              </p:cNvSpPr>
              <p:nvPr/>
            </p:nvSpPr>
            <p:spPr bwMode="auto">
              <a:xfrm>
                <a:off x="4126" y="1526"/>
                <a:ext cx="1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2" name="Rectangle 374"/>
              <p:cNvSpPr>
                <a:spLocks noChangeArrowheads="1"/>
              </p:cNvSpPr>
              <p:nvPr/>
            </p:nvSpPr>
            <p:spPr bwMode="auto">
              <a:xfrm>
                <a:off x="4061" y="4046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10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63" name="Rectangle 375"/>
              <p:cNvSpPr>
                <a:spLocks noChangeArrowheads="1"/>
              </p:cNvSpPr>
              <p:nvPr/>
            </p:nvSpPr>
            <p:spPr bwMode="auto">
              <a:xfrm>
                <a:off x="4224" y="3984"/>
                <a:ext cx="7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2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64" name="Line 376"/>
              <p:cNvSpPr>
                <a:spLocks noChangeShapeType="1"/>
              </p:cNvSpPr>
              <p:nvPr/>
            </p:nvSpPr>
            <p:spPr bwMode="auto">
              <a:xfrm flipV="1">
                <a:off x="4313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5" name="Line 377"/>
              <p:cNvSpPr>
                <a:spLocks noChangeShapeType="1"/>
              </p:cNvSpPr>
              <p:nvPr/>
            </p:nvSpPr>
            <p:spPr bwMode="auto">
              <a:xfrm>
                <a:off x="4313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6" name="Freeform 378"/>
              <p:cNvSpPr>
                <a:spLocks/>
              </p:cNvSpPr>
              <p:nvPr/>
            </p:nvSpPr>
            <p:spPr bwMode="auto">
              <a:xfrm>
                <a:off x="4313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7" name="Line 379"/>
              <p:cNvSpPr>
                <a:spLocks noChangeShapeType="1"/>
              </p:cNvSpPr>
              <p:nvPr/>
            </p:nvSpPr>
            <p:spPr bwMode="auto">
              <a:xfrm flipV="1">
                <a:off x="4421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8" name="Line 380"/>
              <p:cNvSpPr>
                <a:spLocks noChangeShapeType="1"/>
              </p:cNvSpPr>
              <p:nvPr/>
            </p:nvSpPr>
            <p:spPr bwMode="auto">
              <a:xfrm>
                <a:off x="4421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9" name="Freeform 381"/>
              <p:cNvSpPr>
                <a:spLocks/>
              </p:cNvSpPr>
              <p:nvPr/>
            </p:nvSpPr>
            <p:spPr bwMode="auto">
              <a:xfrm>
                <a:off x="4421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0" name="Line 382"/>
              <p:cNvSpPr>
                <a:spLocks noChangeShapeType="1"/>
              </p:cNvSpPr>
              <p:nvPr/>
            </p:nvSpPr>
            <p:spPr bwMode="auto">
              <a:xfrm flipV="1">
                <a:off x="4500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1" name="Line 383"/>
              <p:cNvSpPr>
                <a:spLocks noChangeShapeType="1"/>
              </p:cNvSpPr>
              <p:nvPr/>
            </p:nvSpPr>
            <p:spPr bwMode="auto">
              <a:xfrm>
                <a:off x="4500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2" name="Freeform 384"/>
              <p:cNvSpPr>
                <a:spLocks/>
              </p:cNvSpPr>
              <p:nvPr/>
            </p:nvSpPr>
            <p:spPr bwMode="auto">
              <a:xfrm>
                <a:off x="4500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3" name="Line 385"/>
              <p:cNvSpPr>
                <a:spLocks noChangeShapeType="1"/>
              </p:cNvSpPr>
              <p:nvPr/>
            </p:nvSpPr>
            <p:spPr bwMode="auto">
              <a:xfrm flipV="1">
                <a:off x="4565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4" name="Line 386"/>
              <p:cNvSpPr>
                <a:spLocks noChangeShapeType="1"/>
              </p:cNvSpPr>
              <p:nvPr/>
            </p:nvSpPr>
            <p:spPr bwMode="auto">
              <a:xfrm>
                <a:off x="4565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5" name="Freeform 387"/>
              <p:cNvSpPr>
                <a:spLocks/>
              </p:cNvSpPr>
              <p:nvPr/>
            </p:nvSpPr>
            <p:spPr bwMode="auto">
              <a:xfrm>
                <a:off x="4565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6" name="Line 388"/>
              <p:cNvSpPr>
                <a:spLocks noChangeShapeType="1"/>
              </p:cNvSpPr>
              <p:nvPr/>
            </p:nvSpPr>
            <p:spPr bwMode="auto">
              <a:xfrm flipV="1">
                <a:off x="4608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7" name="Line 389"/>
              <p:cNvSpPr>
                <a:spLocks noChangeShapeType="1"/>
              </p:cNvSpPr>
              <p:nvPr/>
            </p:nvSpPr>
            <p:spPr bwMode="auto">
              <a:xfrm>
                <a:off x="4608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8" name="Freeform 390"/>
              <p:cNvSpPr>
                <a:spLocks/>
              </p:cNvSpPr>
              <p:nvPr/>
            </p:nvSpPr>
            <p:spPr bwMode="auto">
              <a:xfrm>
                <a:off x="4608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9" name="Line 391"/>
              <p:cNvSpPr>
                <a:spLocks noChangeShapeType="1"/>
              </p:cNvSpPr>
              <p:nvPr/>
            </p:nvSpPr>
            <p:spPr bwMode="auto">
              <a:xfrm flipV="1">
                <a:off x="4651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0" name="Line 392"/>
              <p:cNvSpPr>
                <a:spLocks noChangeShapeType="1"/>
              </p:cNvSpPr>
              <p:nvPr/>
            </p:nvSpPr>
            <p:spPr bwMode="auto">
              <a:xfrm>
                <a:off x="4651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1" name="Freeform 393"/>
              <p:cNvSpPr>
                <a:spLocks/>
              </p:cNvSpPr>
              <p:nvPr/>
            </p:nvSpPr>
            <p:spPr bwMode="auto">
              <a:xfrm>
                <a:off x="4651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2" name="Line 394"/>
              <p:cNvSpPr>
                <a:spLocks noChangeShapeType="1"/>
              </p:cNvSpPr>
              <p:nvPr/>
            </p:nvSpPr>
            <p:spPr bwMode="auto">
              <a:xfrm flipV="1">
                <a:off x="4687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3" name="Line 395"/>
              <p:cNvSpPr>
                <a:spLocks noChangeShapeType="1"/>
              </p:cNvSpPr>
              <p:nvPr/>
            </p:nvSpPr>
            <p:spPr bwMode="auto">
              <a:xfrm>
                <a:off x="4687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4" name="Freeform 396"/>
              <p:cNvSpPr>
                <a:spLocks/>
              </p:cNvSpPr>
              <p:nvPr/>
            </p:nvSpPr>
            <p:spPr bwMode="auto">
              <a:xfrm>
                <a:off x="4687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5" name="Line 397"/>
              <p:cNvSpPr>
                <a:spLocks noChangeShapeType="1"/>
              </p:cNvSpPr>
              <p:nvPr/>
            </p:nvSpPr>
            <p:spPr bwMode="auto">
              <a:xfrm flipV="1">
                <a:off x="4723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6" name="Line 398"/>
              <p:cNvSpPr>
                <a:spLocks noChangeShapeType="1"/>
              </p:cNvSpPr>
              <p:nvPr/>
            </p:nvSpPr>
            <p:spPr bwMode="auto">
              <a:xfrm>
                <a:off x="4723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7" name="Freeform 399"/>
              <p:cNvSpPr>
                <a:spLocks/>
              </p:cNvSpPr>
              <p:nvPr/>
            </p:nvSpPr>
            <p:spPr bwMode="auto">
              <a:xfrm>
                <a:off x="4723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8" name="Line 400"/>
              <p:cNvSpPr>
                <a:spLocks noChangeShapeType="1"/>
              </p:cNvSpPr>
              <p:nvPr/>
            </p:nvSpPr>
            <p:spPr bwMode="auto">
              <a:xfrm flipV="1">
                <a:off x="4752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9" name="Line 401"/>
              <p:cNvSpPr>
                <a:spLocks noChangeShapeType="1"/>
              </p:cNvSpPr>
              <p:nvPr/>
            </p:nvSpPr>
            <p:spPr bwMode="auto">
              <a:xfrm>
                <a:off x="4752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0" name="Freeform 402"/>
              <p:cNvSpPr>
                <a:spLocks/>
              </p:cNvSpPr>
              <p:nvPr/>
            </p:nvSpPr>
            <p:spPr bwMode="auto">
              <a:xfrm>
                <a:off x="4752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1" name="Line 403"/>
              <p:cNvSpPr>
                <a:spLocks noChangeShapeType="1"/>
              </p:cNvSpPr>
              <p:nvPr/>
            </p:nvSpPr>
            <p:spPr bwMode="auto">
              <a:xfrm flipV="1">
                <a:off x="4752" y="3953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2" name="Line 404"/>
              <p:cNvSpPr>
                <a:spLocks noChangeShapeType="1"/>
              </p:cNvSpPr>
              <p:nvPr/>
            </p:nvSpPr>
            <p:spPr bwMode="auto">
              <a:xfrm>
                <a:off x="4752" y="1526"/>
                <a:ext cx="1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3" name="Rectangle 405"/>
              <p:cNvSpPr>
                <a:spLocks noChangeArrowheads="1"/>
              </p:cNvSpPr>
              <p:nvPr/>
            </p:nvSpPr>
            <p:spPr bwMode="auto">
              <a:xfrm>
                <a:off x="4687" y="4046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10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094" name="Rectangle 406"/>
              <p:cNvSpPr>
                <a:spLocks noChangeArrowheads="1"/>
              </p:cNvSpPr>
              <p:nvPr/>
            </p:nvSpPr>
            <p:spPr bwMode="auto">
              <a:xfrm>
                <a:off x="4850" y="3984"/>
                <a:ext cx="7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3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095" name="Line 407"/>
              <p:cNvSpPr>
                <a:spLocks noChangeShapeType="1"/>
              </p:cNvSpPr>
              <p:nvPr/>
            </p:nvSpPr>
            <p:spPr bwMode="auto">
              <a:xfrm flipV="1">
                <a:off x="4939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6" name="Line 408"/>
              <p:cNvSpPr>
                <a:spLocks noChangeShapeType="1"/>
              </p:cNvSpPr>
              <p:nvPr/>
            </p:nvSpPr>
            <p:spPr bwMode="auto">
              <a:xfrm>
                <a:off x="4939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7" name="Freeform 409"/>
              <p:cNvSpPr>
                <a:spLocks/>
              </p:cNvSpPr>
              <p:nvPr/>
            </p:nvSpPr>
            <p:spPr bwMode="auto">
              <a:xfrm>
                <a:off x="4939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" name="Line 410"/>
              <p:cNvSpPr>
                <a:spLocks noChangeShapeType="1"/>
              </p:cNvSpPr>
              <p:nvPr/>
            </p:nvSpPr>
            <p:spPr bwMode="auto">
              <a:xfrm flipV="1">
                <a:off x="5047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" name="Line 411"/>
              <p:cNvSpPr>
                <a:spLocks noChangeShapeType="1"/>
              </p:cNvSpPr>
              <p:nvPr/>
            </p:nvSpPr>
            <p:spPr bwMode="auto">
              <a:xfrm>
                <a:off x="5047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" name="Freeform 412"/>
              <p:cNvSpPr>
                <a:spLocks/>
              </p:cNvSpPr>
              <p:nvPr/>
            </p:nvSpPr>
            <p:spPr bwMode="auto">
              <a:xfrm>
                <a:off x="5047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" name="Line 413"/>
              <p:cNvSpPr>
                <a:spLocks noChangeShapeType="1"/>
              </p:cNvSpPr>
              <p:nvPr/>
            </p:nvSpPr>
            <p:spPr bwMode="auto">
              <a:xfrm flipV="1">
                <a:off x="5126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" name="Line 414"/>
              <p:cNvSpPr>
                <a:spLocks noChangeShapeType="1"/>
              </p:cNvSpPr>
              <p:nvPr/>
            </p:nvSpPr>
            <p:spPr bwMode="auto">
              <a:xfrm>
                <a:off x="5126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" name="Freeform 415"/>
              <p:cNvSpPr>
                <a:spLocks/>
              </p:cNvSpPr>
              <p:nvPr/>
            </p:nvSpPr>
            <p:spPr bwMode="auto">
              <a:xfrm>
                <a:off x="5126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4" name="Line 416"/>
              <p:cNvSpPr>
                <a:spLocks noChangeShapeType="1"/>
              </p:cNvSpPr>
              <p:nvPr/>
            </p:nvSpPr>
            <p:spPr bwMode="auto">
              <a:xfrm flipV="1">
                <a:off x="518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5" name="Line 417"/>
              <p:cNvSpPr>
                <a:spLocks noChangeShapeType="1"/>
              </p:cNvSpPr>
              <p:nvPr/>
            </p:nvSpPr>
            <p:spPr bwMode="auto">
              <a:xfrm>
                <a:off x="518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6" name="Freeform 418"/>
              <p:cNvSpPr>
                <a:spLocks/>
              </p:cNvSpPr>
              <p:nvPr/>
            </p:nvSpPr>
            <p:spPr bwMode="auto">
              <a:xfrm>
                <a:off x="518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7" name="Line 419"/>
              <p:cNvSpPr>
                <a:spLocks noChangeShapeType="1"/>
              </p:cNvSpPr>
              <p:nvPr/>
            </p:nvSpPr>
            <p:spPr bwMode="auto">
              <a:xfrm flipV="1">
                <a:off x="523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8" name="Line 420"/>
              <p:cNvSpPr>
                <a:spLocks noChangeShapeType="1"/>
              </p:cNvSpPr>
              <p:nvPr/>
            </p:nvSpPr>
            <p:spPr bwMode="auto">
              <a:xfrm>
                <a:off x="523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9" name="Freeform 421"/>
              <p:cNvSpPr>
                <a:spLocks/>
              </p:cNvSpPr>
              <p:nvPr/>
            </p:nvSpPr>
            <p:spPr bwMode="auto">
              <a:xfrm>
                <a:off x="523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0" name="Line 422"/>
              <p:cNvSpPr>
                <a:spLocks noChangeShapeType="1"/>
              </p:cNvSpPr>
              <p:nvPr/>
            </p:nvSpPr>
            <p:spPr bwMode="auto">
              <a:xfrm flipV="1">
                <a:off x="5278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1" name="Line 423"/>
              <p:cNvSpPr>
                <a:spLocks noChangeShapeType="1"/>
              </p:cNvSpPr>
              <p:nvPr/>
            </p:nvSpPr>
            <p:spPr bwMode="auto">
              <a:xfrm>
                <a:off x="5278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2" name="Freeform 424"/>
              <p:cNvSpPr>
                <a:spLocks/>
              </p:cNvSpPr>
              <p:nvPr/>
            </p:nvSpPr>
            <p:spPr bwMode="auto">
              <a:xfrm>
                <a:off x="5278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3" name="Line 425"/>
              <p:cNvSpPr>
                <a:spLocks noChangeShapeType="1"/>
              </p:cNvSpPr>
              <p:nvPr/>
            </p:nvSpPr>
            <p:spPr bwMode="auto">
              <a:xfrm flipV="1">
                <a:off x="5314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4" name="Line 426"/>
              <p:cNvSpPr>
                <a:spLocks noChangeShapeType="1"/>
              </p:cNvSpPr>
              <p:nvPr/>
            </p:nvSpPr>
            <p:spPr bwMode="auto">
              <a:xfrm>
                <a:off x="5314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5" name="Freeform 427"/>
              <p:cNvSpPr>
                <a:spLocks/>
              </p:cNvSpPr>
              <p:nvPr/>
            </p:nvSpPr>
            <p:spPr bwMode="auto">
              <a:xfrm>
                <a:off x="5314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6" name="Line 428"/>
              <p:cNvSpPr>
                <a:spLocks noChangeShapeType="1"/>
              </p:cNvSpPr>
              <p:nvPr/>
            </p:nvSpPr>
            <p:spPr bwMode="auto">
              <a:xfrm flipV="1">
                <a:off x="5350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7" name="Line 429"/>
              <p:cNvSpPr>
                <a:spLocks noChangeShapeType="1"/>
              </p:cNvSpPr>
              <p:nvPr/>
            </p:nvSpPr>
            <p:spPr bwMode="auto">
              <a:xfrm>
                <a:off x="5350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8" name="Freeform 430"/>
              <p:cNvSpPr>
                <a:spLocks/>
              </p:cNvSpPr>
              <p:nvPr/>
            </p:nvSpPr>
            <p:spPr bwMode="auto">
              <a:xfrm>
                <a:off x="5350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9" name="Line 431"/>
              <p:cNvSpPr>
                <a:spLocks noChangeShapeType="1"/>
              </p:cNvSpPr>
              <p:nvPr/>
            </p:nvSpPr>
            <p:spPr bwMode="auto">
              <a:xfrm flipV="1">
                <a:off x="5378" y="3967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0" name="Line 432"/>
              <p:cNvSpPr>
                <a:spLocks noChangeShapeType="1"/>
              </p:cNvSpPr>
              <p:nvPr/>
            </p:nvSpPr>
            <p:spPr bwMode="auto">
              <a:xfrm>
                <a:off x="5378" y="1526"/>
                <a:ext cx="1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1" name="Freeform 433"/>
              <p:cNvSpPr>
                <a:spLocks/>
              </p:cNvSpPr>
              <p:nvPr/>
            </p:nvSpPr>
            <p:spPr bwMode="auto">
              <a:xfrm>
                <a:off x="5378" y="1526"/>
                <a:ext cx="1" cy="2463"/>
              </a:xfrm>
              <a:custGeom>
                <a:avLst/>
                <a:gdLst/>
                <a:ahLst/>
                <a:cxnLst>
                  <a:cxn ang="0">
                    <a:pos x="0" y="34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2" name="Line 434"/>
              <p:cNvSpPr>
                <a:spLocks noChangeShapeType="1"/>
              </p:cNvSpPr>
              <p:nvPr/>
            </p:nvSpPr>
            <p:spPr bwMode="auto">
              <a:xfrm flipV="1">
                <a:off x="5378" y="3953"/>
                <a:ext cx="1" cy="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3" name="Line 435"/>
              <p:cNvSpPr>
                <a:spLocks noChangeShapeType="1"/>
              </p:cNvSpPr>
              <p:nvPr/>
            </p:nvSpPr>
            <p:spPr bwMode="auto">
              <a:xfrm>
                <a:off x="5378" y="1526"/>
                <a:ext cx="1" cy="2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4" name="Rectangle 436"/>
              <p:cNvSpPr>
                <a:spLocks noChangeArrowheads="1"/>
              </p:cNvSpPr>
              <p:nvPr/>
            </p:nvSpPr>
            <p:spPr bwMode="auto">
              <a:xfrm>
                <a:off x="5314" y="4046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10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5125" name="Rectangle 437"/>
              <p:cNvSpPr>
                <a:spLocks noChangeArrowheads="1"/>
              </p:cNvSpPr>
              <p:nvPr/>
            </p:nvSpPr>
            <p:spPr bwMode="auto">
              <a:xfrm>
                <a:off x="5476" y="3984"/>
                <a:ext cx="7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4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126" name="Line 438"/>
              <p:cNvSpPr>
                <a:spLocks noChangeShapeType="1"/>
              </p:cNvSpPr>
              <p:nvPr/>
            </p:nvSpPr>
            <p:spPr bwMode="auto">
              <a:xfrm>
                <a:off x="2254" y="398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7" name="Line 439"/>
              <p:cNvSpPr>
                <a:spLocks noChangeShapeType="1"/>
              </p:cNvSpPr>
              <p:nvPr/>
            </p:nvSpPr>
            <p:spPr bwMode="auto">
              <a:xfrm flipH="1">
                <a:off x="5342" y="3989"/>
                <a:ext cx="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8" name="Rectangle 440"/>
              <p:cNvSpPr>
                <a:spLocks noChangeArrowheads="1"/>
              </p:cNvSpPr>
              <p:nvPr/>
            </p:nvSpPr>
            <p:spPr bwMode="auto">
              <a:xfrm>
                <a:off x="2058" y="3931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25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129" name="Line 441"/>
              <p:cNvSpPr>
                <a:spLocks noChangeShapeType="1"/>
              </p:cNvSpPr>
              <p:nvPr/>
            </p:nvSpPr>
            <p:spPr bwMode="auto">
              <a:xfrm>
                <a:off x="2254" y="367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0" name="Line 442"/>
              <p:cNvSpPr>
                <a:spLocks noChangeShapeType="1"/>
              </p:cNvSpPr>
              <p:nvPr/>
            </p:nvSpPr>
            <p:spPr bwMode="auto">
              <a:xfrm flipH="1">
                <a:off x="5342" y="3679"/>
                <a:ext cx="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1" name="Rectangle 443"/>
              <p:cNvSpPr>
                <a:spLocks noChangeArrowheads="1"/>
              </p:cNvSpPr>
              <p:nvPr/>
            </p:nvSpPr>
            <p:spPr bwMode="auto">
              <a:xfrm>
                <a:off x="2058" y="3621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30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132" name="Line 444"/>
              <p:cNvSpPr>
                <a:spLocks noChangeShapeType="1"/>
              </p:cNvSpPr>
              <p:nvPr/>
            </p:nvSpPr>
            <p:spPr bwMode="auto">
              <a:xfrm>
                <a:off x="2254" y="3369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3" name="Line 445"/>
              <p:cNvSpPr>
                <a:spLocks noChangeShapeType="1"/>
              </p:cNvSpPr>
              <p:nvPr/>
            </p:nvSpPr>
            <p:spPr bwMode="auto">
              <a:xfrm flipH="1">
                <a:off x="5342" y="3369"/>
                <a:ext cx="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4" name="Rectangle 446"/>
              <p:cNvSpPr>
                <a:spLocks noChangeArrowheads="1"/>
              </p:cNvSpPr>
              <p:nvPr/>
            </p:nvSpPr>
            <p:spPr bwMode="auto">
              <a:xfrm>
                <a:off x="2058" y="3312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35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135" name="Line 447"/>
              <p:cNvSpPr>
                <a:spLocks noChangeShapeType="1"/>
              </p:cNvSpPr>
              <p:nvPr/>
            </p:nvSpPr>
            <p:spPr bwMode="auto">
              <a:xfrm>
                <a:off x="2254" y="3060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6" name="Line 448"/>
              <p:cNvSpPr>
                <a:spLocks noChangeShapeType="1"/>
              </p:cNvSpPr>
              <p:nvPr/>
            </p:nvSpPr>
            <p:spPr bwMode="auto">
              <a:xfrm flipH="1">
                <a:off x="5342" y="3060"/>
                <a:ext cx="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7" name="Rectangle 449"/>
              <p:cNvSpPr>
                <a:spLocks noChangeArrowheads="1"/>
              </p:cNvSpPr>
              <p:nvPr/>
            </p:nvSpPr>
            <p:spPr bwMode="auto">
              <a:xfrm>
                <a:off x="2058" y="3002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40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  <p:sp>
            <p:nvSpPr>
              <p:cNvPr id="115138" name="Line 450"/>
              <p:cNvSpPr>
                <a:spLocks noChangeShapeType="1"/>
              </p:cNvSpPr>
              <p:nvPr/>
            </p:nvSpPr>
            <p:spPr bwMode="auto">
              <a:xfrm>
                <a:off x="2254" y="2757"/>
                <a:ext cx="2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9" name="Line 451"/>
              <p:cNvSpPr>
                <a:spLocks noChangeShapeType="1"/>
              </p:cNvSpPr>
              <p:nvPr/>
            </p:nvSpPr>
            <p:spPr bwMode="auto">
              <a:xfrm flipH="1">
                <a:off x="5342" y="2757"/>
                <a:ext cx="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40" name="Rectangle 452"/>
              <p:cNvSpPr>
                <a:spLocks noChangeArrowheads="1"/>
              </p:cNvSpPr>
              <p:nvPr/>
            </p:nvSpPr>
            <p:spPr bwMode="auto">
              <a:xfrm>
                <a:off x="2058" y="2700"/>
                <a:ext cx="14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45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S Sans Serif"/>
                </a:endParaRPr>
              </a:p>
            </p:txBody>
          </p:sp>
        </p:grpSp>
        <p:sp>
          <p:nvSpPr>
            <p:cNvPr id="115142" name="Line 454"/>
            <p:cNvSpPr>
              <a:spLocks noChangeShapeType="1"/>
            </p:cNvSpPr>
            <p:nvPr/>
          </p:nvSpPr>
          <p:spPr bwMode="auto">
            <a:xfrm>
              <a:off x="2254" y="2448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43" name="Line 455"/>
            <p:cNvSpPr>
              <a:spLocks noChangeShapeType="1"/>
            </p:cNvSpPr>
            <p:nvPr/>
          </p:nvSpPr>
          <p:spPr bwMode="auto">
            <a:xfrm flipH="1">
              <a:off x="5342" y="2448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44" name="Rectangle 456"/>
            <p:cNvSpPr>
              <a:spLocks noChangeArrowheads="1"/>
            </p:cNvSpPr>
            <p:nvPr/>
          </p:nvSpPr>
          <p:spPr bwMode="auto">
            <a:xfrm>
              <a:off x="2058" y="2390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50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  <p:sp>
          <p:nvSpPr>
            <p:cNvPr id="115145" name="Line 457"/>
            <p:cNvSpPr>
              <a:spLocks noChangeShapeType="1"/>
            </p:cNvSpPr>
            <p:nvPr/>
          </p:nvSpPr>
          <p:spPr bwMode="auto">
            <a:xfrm>
              <a:off x="2254" y="2138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46" name="Line 458"/>
            <p:cNvSpPr>
              <a:spLocks noChangeShapeType="1"/>
            </p:cNvSpPr>
            <p:nvPr/>
          </p:nvSpPr>
          <p:spPr bwMode="auto">
            <a:xfrm flipH="1">
              <a:off x="5342" y="2138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47" name="Rectangle 459"/>
            <p:cNvSpPr>
              <a:spLocks noChangeArrowheads="1"/>
            </p:cNvSpPr>
            <p:nvPr/>
          </p:nvSpPr>
          <p:spPr bwMode="auto">
            <a:xfrm>
              <a:off x="2058" y="2081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55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  <p:sp>
          <p:nvSpPr>
            <p:cNvPr id="115148" name="Line 460"/>
            <p:cNvSpPr>
              <a:spLocks noChangeShapeType="1"/>
            </p:cNvSpPr>
            <p:nvPr/>
          </p:nvSpPr>
          <p:spPr bwMode="auto">
            <a:xfrm>
              <a:off x="2254" y="1829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49" name="Line 461"/>
            <p:cNvSpPr>
              <a:spLocks noChangeShapeType="1"/>
            </p:cNvSpPr>
            <p:nvPr/>
          </p:nvSpPr>
          <p:spPr bwMode="auto">
            <a:xfrm flipH="1">
              <a:off x="5342" y="1829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0" name="Rectangle 462"/>
            <p:cNvSpPr>
              <a:spLocks noChangeArrowheads="1"/>
            </p:cNvSpPr>
            <p:nvPr/>
          </p:nvSpPr>
          <p:spPr bwMode="auto">
            <a:xfrm>
              <a:off x="2058" y="1771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60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  <p:sp>
          <p:nvSpPr>
            <p:cNvPr id="115151" name="Line 463"/>
            <p:cNvSpPr>
              <a:spLocks noChangeShapeType="1"/>
            </p:cNvSpPr>
            <p:nvPr/>
          </p:nvSpPr>
          <p:spPr bwMode="auto">
            <a:xfrm>
              <a:off x="2254" y="1526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2" name="Line 464"/>
            <p:cNvSpPr>
              <a:spLocks noChangeShapeType="1"/>
            </p:cNvSpPr>
            <p:nvPr/>
          </p:nvSpPr>
          <p:spPr bwMode="auto">
            <a:xfrm flipH="1">
              <a:off x="5342" y="1526"/>
              <a:ext cx="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3" name="Rectangle 465"/>
            <p:cNvSpPr>
              <a:spLocks noChangeArrowheads="1"/>
            </p:cNvSpPr>
            <p:nvPr/>
          </p:nvSpPr>
          <p:spPr bwMode="auto">
            <a:xfrm>
              <a:off x="2058" y="1469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65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  <p:sp>
          <p:nvSpPr>
            <p:cNvPr id="115154" name="Line 466"/>
            <p:cNvSpPr>
              <a:spLocks noChangeShapeType="1"/>
            </p:cNvSpPr>
            <p:nvPr/>
          </p:nvSpPr>
          <p:spPr bwMode="auto">
            <a:xfrm>
              <a:off x="2254" y="1526"/>
              <a:ext cx="31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5" name="Line 467"/>
            <p:cNvSpPr>
              <a:spLocks noChangeShapeType="1"/>
            </p:cNvSpPr>
            <p:nvPr/>
          </p:nvSpPr>
          <p:spPr bwMode="auto">
            <a:xfrm>
              <a:off x="2254" y="3989"/>
              <a:ext cx="31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6" name="Line 468"/>
            <p:cNvSpPr>
              <a:spLocks noChangeShapeType="1"/>
            </p:cNvSpPr>
            <p:nvPr/>
          </p:nvSpPr>
          <p:spPr bwMode="auto">
            <a:xfrm flipV="1">
              <a:off x="5378" y="1526"/>
              <a:ext cx="1" cy="24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8" name="Freeform 470"/>
            <p:cNvSpPr>
              <a:spLocks/>
            </p:cNvSpPr>
            <p:nvPr/>
          </p:nvSpPr>
          <p:spPr bwMode="auto">
            <a:xfrm>
              <a:off x="2254" y="1735"/>
              <a:ext cx="3124" cy="2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9" y="0"/>
                </a:cxn>
                <a:cxn ang="0">
                  <a:pos x="1245" y="0"/>
                </a:cxn>
                <a:cxn ang="0">
                  <a:pos x="1432" y="0"/>
                </a:cxn>
                <a:cxn ang="0">
                  <a:pos x="1620" y="7"/>
                </a:cxn>
                <a:cxn ang="0">
                  <a:pos x="1807" y="43"/>
                </a:cxn>
                <a:cxn ang="0">
                  <a:pos x="1872" y="65"/>
                </a:cxn>
                <a:cxn ang="0">
                  <a:pos x="2059" y="209"/>
                </a:cxn>
                <a:cxn ang="0">
                  <a:pos x="2167" y="346"/>
                </a:cxn>
                <a:cxn ang="0">
                  <a:pos x="2246" y="461"/>
                </a:cxn>
                <a:cxn ang="0">
                  <a:pos x="2498" y="936"/>
                </a:cxn>
                <a:cxn ang="0">
                  <a:pos x="3124" y="2110"/>
                </a:cxn>
              </a:cxnLst>
              <a:rect l="0" t="0" r="r" b="b"/>
              <a:pathLst>
                <a:path w="3124" h="2110">
                  <a:moveTo>
                    <a:pt x="0" y="0"/>
                  </a:moveTo>
                  <a:lnTo>
                    <a:pt x="619" y="0"/>
                  </a:lnTo>
                  <a:lnTo>
                    <a:pt x="1245" y="0"/>
                  </a:lnTo>
                  <a:lnTo>
                    <a:pt x="1432" y="0"/>
                  </a:lnTo>
                  <a:lnTo>
                    <a:pt x="1620" y="7"/>
                  </a:lnTo>
                  <a:lnTo>
                    <a:pt x="1807" y="43"/>
                  </a:lnTo>
                  <a:lnTo>
                    <a:pt x="1872" y="65"/>
                  </a:lnTo>
                  <a:lnTo>
                    <a:pt x="2059" y="209"/>
                  </a:lnTo>
                  <a:lnTo>
                    <a:pt x="2167" y="346"/>
                  </a:lnTo>
                  <a:lnTo>
                    <a:pt x="2246" y="461"/>
                  </a:lnTo>
                  <a:lnTo>
                    <a:pt x="2498" y="936"/>
                  </a:lnTo>
                  <a:lnTo>
                    <a:pt x="3124" y="211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59" name="Line 471"/>
            <p:cNvSpPr>
              <a:spLocks noChangeShapeType="1"/>
            </p:cNvSpPr>
            <p:nvPr/>
          </p:nvSpPr>
          <p:spPr bwMode="auto">
            <a:xfrm>
              <a:off x="2239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0" name="Line 472"/>
            <p:cNvSpPr>
              <a:spLocks noChangeShapeType="1"/>
            </p:cNvSpPr>
            <p:nvPr/>
          </p:nvSpPr>
          <p:spPr bwMode="auto">
            <a:xfrm flipH="1">
              <a:off x="2239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1" name="Line 473"/>
            <p:cNvSpPr>
              <a:spLocks noChangeShapeType="1"/>
            </p:cNvSpPr>
            <p:nvPr/>
          </p:nvSpPr>
          <p:spPr bwMode="auto">
            <a:xfrm>
              <a:off x="2858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2" name="Line 474"/>
            <p:cNvSpPr>
              <a:spLocks noChangeShapeType="1"/>
            </p:cNvSpPr>
            <p:nvPr/>
          </p:nvSpPr>
          <p:spPr bwMode="auto">
            <a:xfrm flipH="1">
              <a:off x="2858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3" name="Line 475"/>
            <p:cNvSpPr>
              <a:spLocks noChangeShapeType="1"/>
            </p:cNvSpPr>
            <p:nvPr/>
          </p:nvSpPr>
          <p:spPr bwMode="auto">
            <a:xfrm>
              <a:off x="3485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4" name="Line 476"/>
            <p:cNvSpPr>
              <a:spLocks noChangeShapeType="1"/>
            </p:cNvSpPr>
            <p:nvPr/>
          </p:nvSpPr>
          <p:spPr bwMode="auto">
            <a:xfrm flipH="1">
              <a:off x="3485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5" name="Line 477"/>
            <p:cNvSpPr>
              <a:spLocks noChangeShapeType="1"/>
            </p:cNvSpPr>
            <p:nvPr/>
          </p:nvSpPr>
          <p:spPr bwMode="auto">
            <a:xfrm>
              <a:off x="3672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6" name="Line 478"/>
            <p:cNvSpPr>
              <a:spLocks noChangeShapeType="1"/>
            </p:cNvSpPr>
            <p:nvPr/>
          </p:nvSpPr>
          <p:spPr bwMode="auto">
            <a:xfrm flipH="1">
              <a:off x="3672" y="1721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7" name="Line 479"/>
            <p:cNvSpPr>
              <a:spLocks noChangeShapeType="1"/>
            </p:cNvSpPr>
            <p:nvPr/>
          </p:nvSpPr>
          <p:spPr bwMode="auto">
            <a:xfrm>
              <a:off x="3859" y="1728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8" name="Line 480"/>
            <p:cNvSpPr>
              <a:spLocks noChangeShapeType="1"/>
            </p:cNvSpPr>
            <p:nvPr/>
          </p:nvSpPr>
          <p:spPr bwMode="auto">
            <a:xfrm flipH="1">
              <a:off x="3859" y="1728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69" name="Line 481"/>
            <p:cNvSpPr>
              <a:spLocks noChangeShapeType="1"/>
            </p:cNvSpPr>
            <p:nvPr/>
          </p:nvSpPr>
          <p:spPr bwMode="auto">
            <a:xfrm>
              <a:off x="4046" y="1764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0" name="Line 482"/>
            <p:cNvSpPr>
              <a:spLocks noChangeShapeType="1"/>
            </p:cNvSpPr>
            <p:nvPr/>
          </p:nvSpPr>
          <p:spPr bwMode="auto">
            <a:xfrm flipH="1">
              <a:off x="4046" y="1764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1" name="Line 483"/>
            <p:cNvSpPr>
              <a:spLocks noChangeShapeType="1"/>
            </p:cNvSpPr>
            <p:nvPr/>
          </p:nvSpPr>
          <p:spPr bwMode="auto">
            <a:xfrm>
              <a:off x="4111" y="1786"/>
              <a:ext cx="29" cy="2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2" name="Line 484"/>
            <p:cNvSpPr>
              <a:spLocks noChangeShapeType="1"/>
            </p:cNvSpPr>
            <p:nvPr/>
          </p:nvSpPr>
          <p:spPr bwMode="auto">
            <a:xfrm flipH="1">
              <a:off x="4111" y="1786"/>
              <a:ext cx="29" cy="2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3" name="Line 485"/>
            <p:cNvSpPr>
              <a:spLocks noChangeShapeType="1"/>
            </p:cNvSpPr>
            <p:nvPr/>
          </p:nvSpPr>
          <p:spPr bwMode="auto">
            <a:xfrm>
              <a:off x="4298" y="1930"/>
              <a:ext cx="29" cy="2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4" name="Line 486"/>
            <p:cNvSpPr>
              <a:spLocks noChangeShapeType="1"/>
            </p:cNvSpPr>
            <p:nvPr/>
          </p:nvSpPr>
          <p:spPr bwMode="auto">
            <a:xfrm flipH="1">
              <a:off x="4298" y="1930"/>
              <a:ext cx="29" cy="2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5" name="Line 487"/>
            <p:cNvSpPr>
              <a:spLocks noChangeShapeType="1"/>
            </p:cNvSpPr>
            <p:nvPr/>
          </p:nvSpPr>
          <p:spPr bwMode="auto">
            <a:xfrm>
              <a:off x="4406" y="2066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6" name="Line 488"/>
            <p:cNvSpPr>
              <a:spLocks noChangeShapeType="1"/>
            </p:cNvSpPr>
            <p:nvPr/>
          </p:nvSpPr>
          <p:spPr bwMode="auto">
            <a:xfrm flipH="1">
              <a:off x="4406" y="2066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7" name="Line 489"/>
            <p:cNvSpPr>
              <a:spLocks noChangeShapeType="1"/>
            </p:cNvSpPr>
            <p:nvPr/>
          </p:nvSpPr>
          <p:spPr bwMode="auto">
            <a:xfrm>
              <a:off x="4486" y="2182"/>
              <a:ext cx="28" cy="2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8" name="Line 490"/>
            <p:cNvSpPr>
              <a:spLocks noChangeShapeType="1"/>
            </p:cNvSpPr>
            <p:nvPr/>
          </p:nvSpPr>
          <p:spPr bwMode="auto">
            <a:xfrm flipH="1">
              <a:off x="4486" y="2182"/>
              <a:ext cx="28" cy="2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79" name="Line 491"/>
            <p:cNvSpPr>
              <a:spLocks noChangeShapeType="1"/>
            </p:cNvSpPr>
            <p:nvPr/>
          </p:nvSpPr>
          <p:spPr bwMode="auto">
            <a:xfrm>
              <a:off x="4738" y="2657"/>
              <a:ext cx="28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80" name="Line 492"/>
            <p:cNvSpPr>
              <a:spLocks noChangeShapeType="1"/>
            </p:cNvSpPr>
            <p:nvPr/>
          </p:nvSpPr>
          <p:spPr bwMode="auto">
            <a:xfrm flipH="1">
              <a:off x="4738" y="2657"/>
              <a:ext cx="28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81" name="Line 493"/>
            <p:cNvSpPr>
              <a:spLocks noChangeShapeType="1"/>
            </p:cNvSpPr>
            <p:nvPr/>
          </p:nvSpPr>
          <p:spPr bwMode="auto">
            <a:xfrm>
              <a:off x="5364" y="3830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82" name="Line 494"/>
            <p:cNvSpPr>
              <a:spLocks noChangeShapeType="1"/>
            </p:cNvSpPr>
            <p:nvPr/>
          </p:nvSpPr>
          <p:spPr bwMode="auto">
            <a:xfrm flipH="1">
              <a:off x="5364" y="3830"/>
              <a:ext cx="29" cy="2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83" name="Rectangle 495"/>
            <p:cNvSpPr>
              <a:spLocks noChangeArrowheads="1"/>
            </p:cNvSpPr>
            <p:nvPr/>
          </p:nvSpPr>
          <p:spPr bwMode="auto">
            <a:xfrm>
              <a:off x="2951" y="1361"/>
              <a:ext cx="22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Motor Generator Magnitude Response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  <p:sp>
          <p:nvSpPr>
            <p:cNvPr id="115184" name="Rectangle 496"/>
            <p:cNvSpPr>
              <a:spLocks noChangeArrowheads="1"/>
            </p:cNvSpPr>
            <p:nvPr/>
          </p:nvSpPr>
          <p:spPr bwMode="auto">
            <a:xfrm rot="16200000">
              <a:off x="1522" y="2664"/>
              <a:ext cx="8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Amplitude (dB)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  <p:sp>
          <p:nvSpPr>
            <p:cNvPr id="115185" name="Rectangle 497"/>
            <p:cNvSpPr>
              <a:spLocks noChangeArrowheads="1"/>
            </p:cNvSpPr>
            <p:nvPr/>
          </p:nvSpPr>
          <p:spPr bwMode="auto">
            <a:xfrm>
              <a:off x="3391" y="4169"/>
              <a:ext cx="1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Frequency (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rad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</a:rPr>
                <a:t>/sec)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-controller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start with simple P </a:t>
            </a:r>
            <a:r>
              <a:rPr lang="en-US" sz="2800" dirty="0" err="1" smtClean="0">
                <a:solidFill>
                  <a:schemeClr val="bg1"/>
                </a:solidFill>
              </a:rPr>
              <a:t>controler</a:t>
            </a:r>
            <a:endParaRPr lang="en-US" sz="28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9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Now we have a top-level block diagram 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5717" name="Group 5"/>
          <p:cNvGrpSpPr>
            <a:grpSpLocks noChangeAspect="1"/>
          </p:cNvGrpSpPr>
          <p:nvPr/>
        </p:nvGrpSpPr>
        <p:grpSpPr bwMode="auto">
          <a:xfrm>
            <a:off x="914400" y="1905000"/>
            <a:ext cx="6170750" cy="1600200"/>
            <a:chOff x="840" y="1344"/>
            <a:chExt cx="3648" cy="946"/>
          </a:xfrm>
          <a:solidFill>
            <a:srgbClr val="FFFFFF">
              <a:alpha val="0"/>
            </a:srgbClr>
          </a:solidFill>
        </p:grpSpPr>
        <p:sp>
          <p:nvSpPr>
            <p:cNvPr id="115716" name="AutoShape 4"/>
            <p:cNvSpPr>
              <a:spLocks noChangeAspect="1" noChangeArrowheads="1" noTextEdit="1"/>
            </p:cNvSpPr>
            <p:nvPr/>
          </p:nvSpPr>
          <p:spPr bwMode="auto">
            <a:xfrm>
              <a:off x="840" y="1344"/>
              <a:ext cx="3648" cy="9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1" name="Freeform 9"/>
            <p:cNvSpPr>
              <a:spLocks/>
            </p:cNvSpPr>
            <p:nvPr/>
          </p:nvSpPr>
          <p:spPr bwMode="auto">
            <a:xfrm>
              <a:off x="4127" y="1759"/>
              <a:ext cx="272" cy="129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7"/>
                </a:cxn>
                <a:cxn ang="0">
                  <a:pos x="21" y="20"/>
                </a:cxn>
                <a:cxn ang="0">
                  <a:pos x="7" y="41"/>
                </a:cxn>
                <a:cxn ang="0">
                  <a:pos x="0" y="61"/>
                </a:cxn>
                <a:cxn ang="0">
                  <a:pos x="0" y="68"/>
                </a:cxn>
                <a:cxn ang="0">
                  <a:pos x="7" y="88"/>
                </a:cxn>
                <a:cxn ang="0">
                  <a:pos x="21" y="109"/>
                </a:cxn>
                <a:cxn ang="0">
                  <a:pos x="41" y="123"/>
                </a:cxn>
                <a:cxn ang="0">
                  <a:pos x="68" y="129"/>
                </a:cxn>
                <a:cxn ang="0">
                  <a:pos x="211" y="129"/>
                </a:cxn>
                <a:cxn ang="0">
                  <a:pos x="232" y="123"/>
                </a:cxn>
                <a:cxn ang="0">
                  <a:pos x="252" y="109"/>
                </a:cxn>
                <a:cxn ang="0">
                  <a:pos x="266" y="88"/>
                </a:cxn>
                <a:cxn ang="0">
                  <a:pos x="272" y="68"/>
                </a:cxn>
                <a:cxn ang="0">
                  <a:pos x="272" y="61"/>
                </a:cxn>
                <a:cxn ang="0">
                  <a:pos x="266" y="41"/>
                </a:cxn>
                <a:cxn ang="0">
                  <a:pos x="252" y="20"/>
                </a:cxn>
                <a:cxn ang="0">
                  <a:pos x="232" y="7"/>
                </a:cxn>
                <a:cxn ang="0">
                  <a:pos x="211" y="0"/>
                </a:cxn>
                <a:cxn ang="0">
                  <a:pos x="68" y="0"/>
                </a:cxn>
              </a:cxnLst>
              <a:rect l="0" t="0" r="r" b="b"/>
              <a:pathLst>
                <a:path w="272" h="129">
                  <a:moveTo>
                    <a:pt x="68" y="0"/>
                  </a:moveTo>
                  <a:lnTo>
                    <a:pt x="41" y="7"/>
                  </a:lnTo>
                  <a:lnTo>
                    <a:pt x="21" y="20"/>
                  </a:lnTo>
                  <a:lnTo>
                    <a:pt x="7" y="41"/>
                  </a:lnTo>
                  <a:lnTo>
                    <a:pt x="0" y="61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9"/>
                  </a:lnTo>
                  <a:lnTo>
                    <a:pt x="41" y="123"/>
                  </a:lnTo>
                  <a:lnTo>
                    <a:pt x="68" y="129"/>
                  </a:lnTo>
                  <a:lnTo>
                    <a:pt x="211" y="129"/>
                  </a:lnTo>
                  <a:lnTo>
                    <a:pt x="232" y="123"/>
                  </a:lnTo>
                  <a:lnTo>
                    <a:pt x="252" y="109"/>
                  </a:lnTo>
                  <a:lnTo>
                    <a:pt x="266" y="88"/>
                  </a:lnTo>
                  <a:lnTo>
                    <a:pt x="272" y="68"/>
                  </a:lnTo>
                  <a:lnTo>
                    <a:pt x="272" y="61"/>
                  </a:lnTo>
                  <a:lnTo>
                    <a:pt x="266" y="41"/>
                  </a:lnTo>
                  <a:lnTo>
                    <a:pt x="252" y="20"/>
                  </a:lnTo>
                  <a:lnTo>
                    <a:pt x="232" y="7"/>
                  </a:lnTo>
                  <a:lnTo>
                    <a:pt x="211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2" name="Freeform 10"/>
            <p:cNvSpPr>
              <a:spLocks/>
            </p:cNvSpPr>
            <p:nvPr/>
          </p:nvSpPr>
          <p:spPr bwMode="auto">
            <a:xfrm>
              <a:off x="4127" y="1759"/>
              <a:ext cx="272" cy="129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7"/>
                </a:cxn>
                <a:cxn ang="0">
                  <a:pos x="21" y="20"/>
                </a:cxn>
                <a:cxn ang="0">
                  <a:pos x="7" y="41"/>
                </a:cxn>
                <a:cxn ang="0">
                  <a:pos x="0" y="61"/>
                </a:cxn>
                <a:cxn ang="0">
                  <a:pos x="0" y="68"/>
                </a:cxn>
                <a:cxn ang="0">
                  <a:pos x="7" y="88"/>
                </a:cxn>
                <a:cxn ang="0">
                  <a:pos x="21" y="109"/>
                </a:cxn>
                <a:cxn ang="0">
                  <a:pos x="41" y="123"/>
                </a:cxn>
                <a:cxn ang="0">
                  <a:pos x="68" y="129"/>
                </a:cxn>
                <a:cxn ang="0">
                  <a:pos x="211" y="129"/>
                </a:cxn>
                <a:cxn ang="0">
                  <a:pos x="232" y="123"/>
                </a:cxn>
                <a:cxn ang="0">
                  <a:pos x="252" y="109"/>
                </a:cxn>
                <a:cxn ang="0">
                  <a:pos x="266" y="88"/>
                </a:cxn>
                <a:cxn ang="0">
                  <a:pos x="272" y="68"/>
                </a:cxn>
                <a:cxn ang="0">
                  <a:pos x="272" y="61"/>
                </a:cxn>
                <a:cxn ang="0">
                  <a:pos x="266" y="41"/>
                </a:cxn>
                <a:cxn ang="0">
                  <a:pos x="252" y="20"/>
                </a:cxn>
                <a:cxn ang="0">
                  <a:pos x="232" y="7"/>
                </a:cxn>
                <a:cxn ang="0">
                  <a:pos x="211" y="0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272" h="129">
                  <a:moveTo>
                    <a:pt x="68" y="0"/>
                  </a:moveTo>
                  <a:lnTo>
                    <a:pt x="41" y="7"/>
                  </a:lnTo>
                  <a:lnTo>
                    <a:pt x="21" y="20"/>
                  </a:lnTo>
                  <a:lnTo>
                    <a:pt x="7" y="41"/>
                  </a:lnTo>
                  <a:lnTo>
                    <a:pt x="0" y="61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9"/>
                  </a:lnTo>
                  <a:lnTo>
                    <a:pt x="41" y="123"/>
                  </a:lnTo>
                  <a:lnTo>
                    <a:pt x="68" y="129"/>
                  </a:lnTo>
                  <a:lnTo>
                    <a:pt x="211" y="129"/>
                  </a:lnTo>
                  <a:lnTo>
                    <a:pt x="232" y="123"/>
                  </a:lnTo>
                  <a:lnTo>
                    <a:pt x="252" y="109"/>
                  </a:lnTo>
                  <a:lnTo>
                    <a:pt x="266" y="88"/>
                  </a:lnTo>
                  <a:lnTo>
                    <a:pt x="272" y="68"/>
                  </a:lnTo>
                  <a:lnTo>
                    <a:pt x="272" y="61"/>
                  </a:lnTo>
                  <a:lnTo>
                    <a:pt x="266" y="41"/>
                  </a:lnTo>
                  <a:lnTo>
                    <a:pt x="252" y="20"/>
                  </a:lnTo>
                  <a:lnTo>
                    <a:pt x="232" y="7"/>
                  </a:lnTo>
                  <a:lnTo>
                    <a:pt x="211" y="0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>
              <a:off x="4148" y="1916"/>
              <a:ext cx="225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Out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24" name="Rectangle 12"/>
            <p:cNvSpPr>
              <a:spLocks noChangeArrowheads="1"/>
            </p:cNvSpPr>
            <p:nvPr/>
          </p:nvSpPr>
          <p:spPr bwMode="auto">
            <a:xfrm>
              <a:off x="4318" y="1916"/>
              <a:ext cx="109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25" name="Rectangle 13"/>
            <p:cNvSpPr>
              <a:spLocks noChangeArrowheads="1"/>
            </p:cNvSpPr>
            <p:nvPr/>
          </p:nvSpPr>
          <p:spPr bwMode="auto">
            <a:xfrm>
              <a:off x="4229" y="1773"/>
              <a:ext cx="109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26" name="Rectangle 14"/>
            <p:cNvSpPr>
              <a:spLocks noChangeArrowheads="1"/>
            </p:cNvSpPr>
            <p:nvPr/>
          </p:nvSpPr>
          <p:spPr bwMode="auto">
            <a:xfrm>
              <a:off x="1725" y="1398"/>
              <a:ext cx="272" cy="8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1752" y="1596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1766" y="1575"/>
              <a:ext cx="1" cy="4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1752" y="2004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0" name="Freeform 18"/>
            <p:cNvSpPr>
              <a:spLocks/>
            </p:cNvSpPr>
            <p:nvPr/>
          </p:nvSpPr>
          <p:spPr bwMode="auto">
            <a:xfrm>
              <a:off x="1725" y="1398"/>
              <a:ext cx="272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2" y="0"/>
                </a:cxn>
                <a:cxn ang="0">
                  <a:pos x="272" y="810"/>
                </a:cxn>
                <a:cxn ang="0">
                  <a:pos x="0" y="8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2" h="810">
                  <a:moveTo>
                    <a:pt x="0" y="0"/>
                  </a:moveTo>
                  <a:lnTo>
                    <a:pt x="272" y="0"/>
                  </a:lnTo>
                  <a:lnTo>
                    <a:pt x="272" y="810"/>
                  </a:lnTo>
                  <a:lnTo>
                    <a:pt x="0" y="81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1" name="Rectangle 19"/>
            <p:cNvSpPr>
              <a:spLocks noChangeArrowheads="1"/>
            </p:cNvSpPr>
            <p:nvPr/>
          </p:nvSpPr>
          <p:spPr bwMode="auto">
            <a:xfrm>
              <a:off x="3399" y="1684"/>
              <a:ext cx="272" cy="2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2" name="Rectangle 20"/>
            <p:cNvSpPr>
              <a:spLocks noChangeArrowheads="1"/>
            </p:cNvSpPr>
            <p:nvPr/>
          </p:nvSpPr>
          <p:spPr bwMode="auto">
            <a:xfrm>
              <a:off x="3283" y="1990"/>
              <a:ext cx="544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33" name="Line 21"/>
            <p:cNvSpPr>
              <a:spLocks noChangeShapeType="1"/>
            </p:cNvSpPr>
            <p:nvPr/>
          </p:nvSpPr>
          <p:spPr bwMode="auto">
            <a:xfrm>
              <a:off x="3413" y="1827"/>
              <a:ext cx="25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4" name="Line 22"/>
            <p:cNvSpPr>
              <a:spLocks noChangeShapeType="1"/>
            </p:cNvSpPr>
            <p:nvPr/>
          </p:nvSpPr>
          <p:spPr bwMode="auto">
            <a:xfrm flipV="1">
              <a:off x="3542" y="1698"/>
              <a:ext cx="1" cy="25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5" name="Line 23"/>
            <p:cNvSpPr>
              <a:spLocks noChangeShapeType="1"/>
            </p:cNvSpPr>
            <p:nvPr/>
          </p:nvSpPr>
          <p:spPr bwMode="auto">
            <a:xfrm>
              <a:off x="3419" y="1895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6" name="Line 24"/>
            <p:cNvSpPr>
              <a:spLocks noChangeShapeType="1"/>
            </p:cNvSpPr>
            <p:nvPr/>
          </p:nvSpPr>
          <p:spPr bwMode="auto">
            <a:xfrm flipV="1">
              <a:off x="3467" y="1752"/>
              <a:ext cx="143" cy="14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7" name="Line 25"/>
            <p:cNvSpPr>
              <a:spLocks noChangeShapeType="1"/>
            </p:cNvSpPr>
            <p:nvPr/>
          </p:nvSpPr>
          <p:spPr bwMode="auto">
            <a:xfrm>
              <a:off x="3610" y="1752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8" name="Freeform 26"/>
            <p:cNvSpPr>
              <a:spLocks/>
            </p:cNvSpPr>
            <p:nvPr/>
          </p:nvSpPr>
          <p:spPr bwMode="auto">
            <a:xfrm>
              <a:off x="3399" y="1684"/>
              <a:ext cx="272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2" y="0"/>
                </a:cxn>
                <a:cxn ang="0">
                  <a:pos x="272" y="272"/>
                </a:cxn>
                <a:cxn ang="0">
                  <a:pos x="0" y="27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2" h="272">
                  <a:moveTo>
                    <a:pt x="0" y="0"/>
                  </a:moveTo>
                  <a:lnTo>
                    <a:pt x="272" y="0"/>
                  </a:lnTo>
                  <a:lnTo>
                    <a:pt x="272" y="272"/>
                  </a:lnTo>
                  <a:lnTo>
                    <a:pt x="0" y="27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9" name="Freeform 27"/>
            <p:cNvSpPr>
              <a:spLocks/>
            </p:cNvSpPr>
            <p:nvPr/>
          </p:nvSpPr>
          <p:spPr bwMode="auto">
            <a:xfrm>
              <a:off x="2494" y="1650"/>
              <a:ext cx="456" cy="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170"/>
                </a:cxn>
                <a:cxn ang="0">
                  <a:pos x="456" y="170"/>
                </a:cxn>
                <a:cxn ang="0">
                  <a:pos x="0" y="347"/>
                </a:cxn>
                <a:cxn ang="0">
                  <a:pos x="0" y="0"/>
                </a:cxn>
              </a:cxnLst>
              <a:rect l="0" t="0" r="r" b="b"/>
              <a:pathLst>
                <a:path w="456" h="347">
                  <a:moveTo>
                    <a:pt x="0" y="0"/>
                  </a:moveTo>
                  <a:lnTo>
                    <a:pt x="456" y="170"/>
                  </a:lnTo>
                  <a:lnTo>
                    <a:pt x="456" y="170"/>
                  </a:lnTo>
                  <a:lnTo>
                    <a:pt x="0" y="3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0" name="Freeform 28"/>
            <p:cNvSpPr>
              <a:spLocks/>
            </p:cNvSpPr>
            <p:nvPr/>
          </p:nvSpPr>
          <p:spPr bwMode="auto">
            <a:xfrm>
              <a:off x="2494" y="1650"/>
              <a:ext cx="456" cy="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170"/>
                </a:cxn>
                <a:cxn ang="0">
                  <a:pos x="0" y="347"/>
                </a:cxn>
                <a:cxn ang="0">
                  <a:pos x="0" y="0"/>
                </a:cxn>
              </a:cxnLst>
              <a:rect l="0" t="0" r="r" b="b"/>
              <a:pathLst>
                <a:path w="456" h="347">
                  <a:moveTo>
                    <a:pt x="0" y="0"/>
                  </a:moveTo>
                  <a:lnTo>
                    <a:pt x="456" y="170"/>
                  </a:lnTo>
                  <a:lnTo>
                    <a:pt x="0" y="347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1" name="Rectangle 29"/>
            <p:cNvSpPr>
              <a:spLocks noChangeArrowheads="1"/>
            </p:cNvSpPr>
            <p:nvPr/>
          </p:nvSpPr>
          <p:spPr bwMode="auto">
            <a:xfrm>
              <a:off x="2365" y="2024"/>
              <a:ext cx="735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Error amplifier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2" name="Rectangle 30"/>
            <p:cNvSpPr>
              <a:spLocks noChangeArrowheads="1"/>
            </p:cNvSpPr>
            <p:nvPr/>
          </p:nvSpPr>
          <p:spPr bwMode="auto">
            <a:xfrm>
              <a:off x="2501" y="1736"/>
              <a:ext cx="351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P-Gain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3" name="Freeform 31"/>
            <p:cNvSpPr>
              <a:spLocks/>
            </p:cNvSpPr>
            <p:nvPr/>
          </p:nvSpPr>
          <p:spPr bwMode="auto">
            <a:xfrm>
              <a:off x="1085" y="1943"/>
              <a:ext cx="272" cy="129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7"/>
                </a:cxn>
                <a:cxn ang="0">
                  <a:pos x="20" y="20"/>
                </a:cxn>
                <a:cxn ang="0">
                  <a:pos x="7" y="34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7" y="88"/>
                </a:cxn>
                <a:cxn ang="0">
                  <a:pos x="20" y="109"/>
                </a:cxn>
                <a:cxn ang="0">
                  <a:pos x="41" y="122"/>
                </a:cxn>
                <a:cxn ang="0">
                  <a:pos x="68" y="129"/>
                </a:cxn>
                <a:cxn ang="0">
                  <a:pos x="211" y="129"/>
                </a:cxn>
                <a:cxn ang="0">
                  <a:pos x="238" y="122"/>
                </a:cxn>
                <a:cxn ang="0">
                  <a:pos x="259" y="109"/>
                </a:cxn>
                <a:cxn ang="0">
                  <a:pos x="272" y="88"/>
                </a:cxn>
                <a:cxn ang="0">
                  <a:pos x="272" y="61"/>
                </a:cxn>
                <a:cxn ang="0">
                  <a:pos x="272" y="61"/>
                </a:cxn>
                <a:cxn ang="0">
                  <a:pos x="272" y="34"/>
                </a:cxn>
                <a:cxn ang="0">
                  <a:pos x="259" y="20"/>
                </a:cxn>
                <a:cxn ang="0">
                  <a:pos x="238" y="7"/>
                </a:cxn>
                <a:cxn ang="0">
                  <a:pos x="211" y="0"/>
                </a:cxn>
                <a:cxn ang="0">
                  <a:pos x="68" y="0"/>
                </a:cxn>
              </a:cxnLst>
              <a:rect l="0" t="0" r="r" b="b"/>
              <a:pathLst>
                <a:path w="272" h="129">
                  <a:moveTo>
                    <a:pt x="68" y="0"/>
                  </a:moveTo>
                  <a:lnTo>
                    <a:pt x="41" y="7"/>
                  </a:lnTo>
                  <a:lnTo>
                    <a:pt x="20" y="20"/>
                  </a:lnTo>
                  <a:lnTo>
                    <a:pt x="7" y="34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7" y="88"/>
                  </a:lnTo>
                  <a:lnTo>
                    <a:pt x="20" y="109"/>
                  </a:lnTo>
                  <a:lnTo>
                    <a:pt x="41" y="122"/>
                  </a:lnTo>
                  <a:lnTo>
                    <a:pt x="68" y="129"/>
                  </a:lnTo>
                  <a:lnTo>
                    <a:pt x="211" y="129"/>
                  </a:lnTo>
                  <a:lnTo>
                    <a:pt x="238" y="122"/>
                  </a:lnTo>
                  <a:lnTo>
                    <a:pt x="259" y="109"/>
                  </a:lnTo>
                  <a:lnTo>
                    <a:pt x="272" y="88"/>
                  </a:lnTo>
                  <a:lnTo>
                    <a:pt x="272" y="61"/>
                  </a:lnTo>
                  <a:lnTo>
                    <a:pt x="272" y="61"/>
                  </a:lnTo>
                  <a:lnTo>
                    <a:pt x="272" y="34"/>
                  </a:lnTo>
                  <a:lnTo>
                    <a:pt x="259" y="20"/>
                  </a:lnTo>
                  <a:lnTo>
                    <a:pt x="238" y="7"/>
                  </a:lnTo>
                  <a:lnTo>
                    <a:pt x="211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4" name="Freeform 32"/>
            <p:cNvSpPr>
              <a:spLocks/>
            </p:cNvSpPr>
            <p:nvPr/>
          </p:nvSpPr>
          <p:spPr bwMode="auto">
            <a:xfrm>
              <a:off x="1085" y="1943"/>
              <a:ext cx="272" cy="129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7"/>
                </a:cxn>
                <a:cxn ang="0">
                  <a:pos x="20" y="20"/>
                </a:cxn>
                <a:cxn ang="0">
                  <a:pos x="7" y="34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7" y="88"/>
                </a:cxn>
                <a:cxn ang="0">
                  <a:pos x="20" y="109"/>
                </a:cxn>
                <a:cxn ang="0">
                  <a:pos x="41" y="122"/>
                </a:cxn>
                <a:cxn ang="0">
                  <a:pos x="68" y="129"/>
                </a:cxn>
                <a:cxn ang="0">
                  <a:pos x="211" y="129"/>
                </a:cxn>
                <a:cxn ang="0">
                  <a:pos x="238" y="122"/>
                </a:cxn>
                <a:cxn ang="0">
                  <a:pos x="259" y="109"/>
                </a:cxn>
                <a:cxn ang="0">
                  <a:pos x="272" y="88"/>
                </a:cxn>
                <a:cxn ang="0">
                  <a:pos x="272" y="61"/>
                </a:cxn>
                <a:cxn ang="0">
                  <a:pos x="272" y="61"/>
                </a:cxn>
                <a:cxn ang="0">
                  <a:pos x="272" y="34"/>
                </a:cxn>
                <a:cxn ang="0">
                  <a:pos x="259" y="20"/>
                </a:cxn>
                <a:cxn ang="0">
                  <a:pos x="238" y="7"/>
                </a:cxn>
                <a:cxn ang="0">
                  <a:pos x="211" y="0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272" h="129">
                  <a:moveTo>
                    <a:pt x="68" y="0"/>
                  </a:moveTo>
                  <a:lnTo>
                    <a:pt x="41" y="7"/>
                  </a:lnTo>
                  <a:lnTo>
                    <a:pt x="20" y="20"/>
                  </a:lnTo>
                  <a:lnTo>
                    <a:pt x="7" y="34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7" y="88"/>
                  </a:lnTo>
                  <a:lnTo>
                    <a:pt x="20" y="109"/>
                  </a:lnTo>
                  <a:lnTo>
                    <a:pt x="41" y="122"/>
                  </a:lnTo>
                  <a:lnTo>
                    <a:pt x="68" y="129"/>
                  </a:lnTo>
                  <a:lnTo>
                    <a:pt x="211" y="129"/>
                  </a:lnTo>
                  <a:lnTo>
                    <a:pt x="238" y="122"/>
                  </a:lnTo>
                  <a:lnTo>
                    <a:pt x="259" y="109"/>
                  </a:lnTo>
                  <a:lnTo>
                    <a:pt x="272" y="88"/>
                  </a:lnTo>
                  <a:lnTo>
                    <a:pt x="272" y="61"/>
                  </a:lnTo>
                  <a:lnTo>
                    <a:pt x="272" y="61"/>
                  </a:lnTo>
                  <a:lnTo>
                    <a:pt x="272" y="34"/>
                  </a:lnTo>
                  <a:lnTo>
                    <a:pt x="259" y="20"/>
                  </a:lnTo>
                  <a:lnTo>
                    <a:pt x="238" y="7"/>
                  </a:lnTo>
                  <a:lnTo>
                    <a:pt x="211" y="0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5" name="Rectangle 33"/>
            <p:cNvSpPr>
              <a:spLocks noChangeArrowheads="1"/>
            </p:cNvSpPr>
            <p:nvPr/>
          </p:nvSpPr>
          <p:spPr bwMode="auto">
            <a:xfrm>
              <a:off x="942" y="2099"/>
              <a:ext cx="619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6" name="Rectangle 34"/>
            <p:cNvSpPr>
              <a:spLocks noChangeArrowheads="1"/>
            </p:cNvSpPr>
            <p:nvPr/>
          </p:nvSpPr>
          <p:spPr bwMode="auto">
            <a:xfrm>
              <a:off x="1194" y="1956"/>
              <a:ext cx="109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47" name="Freeform 35"/>
            <p:cNvSpPr>
              <a:spLocks/>
            </p:cNvSpPr>
            <p:nvPr/>
          </p:nvSpPr>
          <p:spPr bwMode="auto">
            <a:xfrm>
              <a:off x="1085" y="1535"/>
              <a:ext cx="272" cy="12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6"/>
                </a:cxn>
                <a:cxn ang="0">
                  <a:pos x="20" y="20"/>
                </a:cxn>
                <a:cxn ang="0">
                  <a:pos x="7" y="34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7" y="88"/>
                </a:cxn>
                <a:cxn ang="0">
                  <a:pos x="20" y="108"/>
                </a:cxn>
                <a:cxn ang="0">
                  <a:pos x="41" y="122"/>
                </a:cxn>
                <a:cxn ang="0">
                  <a:pos x="68" y="122"/>
                </a:cxn>
                <a:cxn ang="0">
                  <a:pos x="211" y="122"/>
                </a:cxn>
                <a:cxn ang="0">
                  <a:pos x="238" y="122"/>
                </a:cxn>
                <a:cxn ang="0">
                  <a:pos x="259" y="108"/>
                </a:cxn>
                <a:cxn ang="0">
                  <a:pos x="272" y="88"/>
                </a:cxn>
                <a:cxn ang="0">
                  <a:pos x="272" y="61"/>
                </a:cxn>
                <a:cxn ang="0">
                  <a:pos x="272" y="61"/>
                </a:cxn>
                <a:cxn ang="0">
                  <a:pos x="272" y="34"/>
                </a:cxn>
                <a:cxn ang="0">
                  <a:pos x="259" y="20"/>
                </a:cxn>
                <a:cxn ang="0">
                  <a:pos x="238" y="6"/>
                </a:cxn>
                <a:cxn ang="0">
                  <a:pos x="211" y="0"/>
                </a:cxn>
                <a:cxn ang="0">
                  <a:pos x="68" y="0"/>
                </a:cxn>
              </a:cxnLst>
              <a:rect l="0" t="0" r="r" b="b"/>
              <a:pathLst>
                <a:path w="272" h="122">
                  <a:moveTo>
                    <a:pt x="68" y="0"/>
                  </a:moveTo>
                  <a:lnTo>
                    <a:pt x="41" y="6"/>
                  </a:lnTo>
                  <a:lnTo>
                    <a:pt x="20" y="20"/>
                  </a:lnTo>
                  <a:lnTo>
                    <a:pt x="7" y="34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7" y="88"/>
                  </a:lnTo>
                  <a:lnTo>
                    <a:pt x="20" y="108"/>
                  </a:lnTo>
                  <a:lnTo>
                    <a:pt x="41" y="122"/>
                  </a:lnTo>
                  <a:lnTo>
                    <a:pt x="68" y="122"/>
                  </a:lnTo>
                  <a:lnTo>
                    <a:pt x="211" y="122"/>
                  </a:lnTo>
                  <a:lnTo>
                    <a:pt x="238" y="122"/>
                  </a:lnTo>
                  <a:lnTo>
                    <a:pt x="259" y="108"/>
                  </a:lnTo>
                  <a:lnTo>
                    <a:pt x="272" y="88"/>
                  </a:lnTo>
                  <a:lnTo>
                    <a:pt x="272" y="61"/>
                  </a:lnTo>
                  <a:lnTo>
                    <a:pt x="272" y="61"/>
                  </a:lnTo>
                  <a:lnTo>
                    <a:pt x="272" y="34"/>
                  </a:lnTo>
                  <a:lnTo>
                    <a:pt x="259" y="20"/>
                  </a:lnTo>
                  <a:lnTo>
                    <a:pt x="238" y="6"/>
                  </a:lnTo>
                  <a:lnTo>
                    <a:pt x="211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8" name="Freeform 36"/>
            <p:cNvSpPr>
              <a:spLocks/>
            </p:cNvSpPr>
            <p:nvPr/>
          </p:nvSpPr>
          <p:spPr bwMode="auto">
            <a:xfrm>
              <a:off x="1085" y="1535"/>
              <a:ext cx="272" cy="12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6"/>
                </a:cxn>
                <a:cxn ang="0">
                  <a:pos x="20" y="20"/>
                </a:cxn>
                <a:cxn ang="0">
                  <a:pos x="7" y="34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7" y="88"/>
                </a:cxn>
                <a:cxn ang="0">
                  <a:pos x="20" y="108"/>
                </a:cxn>
                <a:cxn ang="0">
                  <a:pos x="41" y="122"/>
                </a:cxn>
                <a:cxn ang="0">
                  <a:pos x="68" y="122"/>
                </a:cxn>
                <a:cxn ang="0">
                  <a:pos x="211" y="122"/>
                </a:cxn>
                <a:cxn ang="0">
                  <a:pos x="238" y="122"/>
                </a:cxn>
                <a:cxn ang="0">
                  <a:pos x="259" y="108"/>
                </a:cxn>
                <a:cxn ang="0">
                  <a:pos x="272" y="88"/>
                </a:cxn>
                <a:cxn ang="0">
                  <a:pos x="272" y="61"/>
                </a:cxn>
                <a:cxn ang="0">
                  <a:pos x="272" y="61"/>
                </a:cxn>
                <a:cxn ang="0">
                  <a:pos x="272" y="34"/>
                </a:cxn>
                <a:cxn ang="0">
                  <a:pos x="259" y="20"/>
                </a:cxn>
                <a:cxn ang="0">
                  <a:pos x="238" y="6"/>
                </a:cxn>
                <a:cxn ang="0">
                  <a:pos x="211" y="0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272" h="122">
                  <a:moveTo>
                    <a:pt x="68" y="0"/>
                  </a:moveTo>
                  <a:lnTo>
                    <a:pt x="41" y="6"/>
                  </a:lnTo>
                  <a:lnTo>
                    <a:pt x="20" y="20"/>
                  </a:lnTo>
                  <a:lnTo>
                    <a:pt x="7" y="34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7" y="88"/>
                  </a:lnTo>
                  <a:lnTo>
                    <a:pt x="20" y="108"/>
                  </a:lnTo>
                  <a:lnTo>
                    <a:pt x="41" y="122"/>
                  </a:lnTo>
                  <a:lnTo>
                    <a:pt x="68" y="122"/>
                  </a:lnTo>
                  <a:lnTo>
                    <a:pt x="211" y="122"/>
                  </a:lnTo>
                  <a:lnTo>
                    <a:pt x="238" y="122"/>
                  </a:lnTo>
                  <a:lnTo>
                    <a:pt x="259" y="108"/>
                  </a:lnTo>
                  <a:lnTo>
                    <a:pt x="272" y="88"/>
                  </a:lnTo>
                  <a:lnTo>
                    <a:pt x="272" y="61"/>
                  </a:lnTo>
                  <a:lnTo>
                    <a:pt x="272" y="61"/>
                  </a:lnTo>
                  <a:lnTo>
                    <a:pt x="272" y="34"/>
                  </a:lnTo>
                  <a:lnTo>
                    <a:pt x="259" y="20"/>
                  </a:lnTo>
                  <a:lnTo>
                    <a:pt x="238" y="6"/>
                  </a:lnTo>
                  <a:lnTo>
                    <a:pt x="211" y="0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9" name="Rectangle 37"/>
            <p:cNvSpPr>
              <a:spLocks noChangeArrowheads="1"/>
            </p:cNvSpPr>
            <p:nvPr/>
          </p:nvSpPr>
          <p:spPr bwMode="auto">
            <a:xfrm>
              <a:off x="894" y="1691"/>
              <a:ext cx="694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Desired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50" name="Rectangle 38"/>
            <p:cNvSpPr>
              <a:spLocks noChangeArrowheads="1"/>
            </p:cNvSpPr>
            <p:nvPr/>
          </p:nvSpPr>
          <p:spPr bwMode="auto">
            <a:xfrm>
              <a:off x="1194" y="1548"/>
              <a:ext cx="109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51" name="Line 39"/>
            <p:cNvSpPr>
              <a:spLocks noChangeShapeType="1"/>
            </p:cNvSpPr>
            <p:nvPr/>
          </p:nvSpPr>
          <p:spPr bwMode="auto">
            <a:xfrm>
              <a:off x="2950" y="1820"/>
              <a:ext cx="4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2" name="Line 40"/>
            <p:cNvSpPr>
              <a:spLocks noChangeShapeType="1"/>
            </p:cNvSpPr>
            <p:nvPr/>
          </p:nvSpPr>
          <p:spPr bwMode="auto">
            <a:xfrm flipH="1">
              <a:off x="3263" y="1820"/>
              <a:ext cx="9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3" name="Freeform 41"/>
            <p:cNvSpPr>
              <a:spLocks/>
            </p:cNvSpPr>
            <p:nvPr/>
          </p:nvSpPr>
          <p:spPr bwMode="auto">
            <a:xfrm>
              <a:off x="3311" y="1779"/>
              <a:ext cx="88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88" y="41"/>
                </a:cxn>
                <a:cxn ang="0">
                  <a:pos x="0" y="0"/>
                </a:cxn>
              </a:cxnLst>
              <a:rect l="0" t="0" r="r" b="b"/>
              <a:pathLst>
                <a:path w="88" h="89">
                  <a:moveTo>
                    <a:pt x="0" y="0"/>
                  </a:moveTo>
                  <a:lnTo>
                    <a:pt x="0" y="89"/>
                  </a:lnTo>
                  <a:lnTo>
                    <a:pt x="88" y="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4" name="Freeform 42"/>
            <p:cNvSpPr>
              <a:spLocks/>
            </p:cNvSpPr>
            <p:nvPr/>
          </p:nvSpPr>
          <p:spPr bwMode="auto">
            <a:xfrm>
              <a:off x="2977" y="1820"/>
              <a:ext cx="30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286" y="0"/>
                </a:cxn>
                <a:cxn ang="0">
                  <a:pos x="306" y="0"/>
                </a:cxn>
              </a:cxnLst>
              <a:rect l="0" t="0" r="r" b="b"/>
              <a:pathLst>
                <a:path w="306">
                  <a:moveTo>
                    <a:pt x="0" y="0"/>
                  </a:moveTo>
                  <a:lnTo>
                    <a:pt x="14" y="0"/>
                  </a:lnTo>
                  <a:lnTo>
                    <a:pt x="286" y="0"/>
                  </a:lnTo>
                  <a:lnTo>
                    <a:pt x="30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5" name="Line 43"/>
            <p:cNvSpPr>
              <a:spLocks noChangeShapeType="1"/>
            </p:cNvSpPr>
            <p:nvPr/>
          </p:nvSpPr>
          <p:spPr bwMode="auto">
            <a:xfrm>
              <a:off x="1997" y="1820"/>
              <a:ext cx="4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6" name="Line 44"/>
            <p:cNvSpPr>
              <a:spLocks noChangeShapeType="1"/>
            </p:cNvSpPr>
            <p:nvPr/>
          </p:nvSpPr>
          <p:spPr bwMode="auto">
            <a:xfrm flipH="1">
              <a:off x="2358" y="1820"/>
              <a:ext cx="8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7" name="Freeform 45"/>
            <p:cNvSpPr>
              <a:spLocks/>
            </p:cNvSpPr>
            <p:nvPr/>
          </p:nvSpPr>
          <p:spPr bwMode="auto">
            <a:xfrm>
              <a:off x="2405" y="1779"/>
              <a:ext cx="89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89" y="41"/>
                </a:cxn>
                <a:cxn ang="0">
                  <a:pos x="0" y="0"/>
                </a:cxn>
              </a:cxnLst>
              <a:rect l="0" t="0" r="r" b="b"/>
              <a:pathLst>
                <a:path w="89" h="89">
                  <a:moveTo>
                    <a:pt x="0" y="0"/>
                  </a:moveTo>
                  <a:lnTo>
                    <a:pt x="0" y="89"/>
                  </a:lnTo>
                  <a:lnTo>
                    <a:pt x="89" y="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8" name="Freeform 46"/>
            <p:cNvSpPr>
              <a:spLocks/>
            </p:cNvSpPr>
            <p:nvPr/>
          </p:nvSpPr>
          <p:spPr bwMode="auto">
            <a:xfrm>
              <a:off x="2024" y="1820"/>
              <a:ext cx="35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334" y="0"/>
                </a:cxn>
                <a:cxn ang="0">
                  <a:pos x="354" y="0"/>
                </a:cxn>
              </a:cxnLst>
              <a:rect l="0" t="0" r="r" b="b"/>
              <a:pathLst>
                <a:path w="354">
                  <a:moveTo>
                    <a:pt x="0" y="0"/>
                  </a:moveTo>
                  <a:lnTo>
                    <a:pt x="14" y="0"/>
                  </a:lnTo>
                  <a:lnTo>
                    <a:pt x="334" y="0"/>
                  </a:lnTo>
                  <a:lnTo>
                    <a:pt x="35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59" name="Line 47"/>
            <p:cNvSpPr>
              <a:spLocks noChangeShapeType="1"/>
            </p:cNvSpPr>
            <p:nvPr/>
          </p:nvSpPr>
          <p:spPr bwMode="auto">
            <a:xfrm>
              <a:off x="1357" y="1596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0" name="Line 48"/>
            <p:cNvSpPr>
              <a:spLocks noChangeShapeType="1"/>
            </p:cNvSpPr>
            <p:nvPr/>
          </p:nvSpPr>
          <p:spPr bwMode="auto">
            <a:xfrm flipH="1">
              <a:off x="1589" y="1596"/>
              <a:ext cx="8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1" name="Freeform 49"/>
            <p:cNvSpPr>
              <a:spLocks/>
            </p:cNvSpPr>
            <p:nvPr/>
          </p:nvSpPr>
          <p:spPr bwMode="auto">
            <a:xfrm>
              <a:off x="1629" y="1548"/>
              <a:ext cx="96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"/>
                </a:cxn>
                <a:cxn ang="0">
                  <a:pos x="96" y="48"/>
                </a:cxn>
                <a:cxn ang="0">
                  <a:pos x="0" y="0"/>
                </a:cxn>
              </a:cxnLst>
              <a:rect l="0" t="0" r="r" b="b"/>
              <a:pathLst>
                <a:path w="96" h="95">
                  <a:moveTo>
                    <a:pt x="0" y="0"/>
                  </a:moveTo>
                  <a:lnTo>
                    <a:pt x="0" y="95"/>
                  </a:lnTo>
                  <a:lnTo>
                    <a:pt x="96" y="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2" name="Freeform 50"/>
            <p:cNvSpPr>
              <a:spLocks/>
            </p:cNvSpPr>
            <p:nvPr/>
          </p:nvSpPr>
          <p:spPr bwMode="auto">
            <a:xfrm>
              <a:off x="1384" y="1596"/>
              <a:ext cx="21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05" y="0"/>
                </a:cxn>
                <a:cxn ang="0">
                  <a:pos x="218" y="0"/>
                </a:cxn>
              </a:cxnLst>
              <a:rect l="0" t="0" r="r" b="b"/>
              <a:pathLst>
                <a:path w="218">
                  <a:moveTo>
                    <a:pt x="0" y="0"/>
                  </a:moveTo>
                  <a:lnTo>
                    <a:pt x="21" y="0"/>
                  </a:lnTo>
                  <a:lnTo>
                    <a:pt x="205" y="0"/>
                  </a:lnTo>
                  <a:lnTo>
                    <a:pt x="21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3" name="Line 51"/>
            <p:cNvSpPr>
              <a:spLocks noChangeShapeType="1"/>
            </p:cNvSpPr>
            <p:nvPr/>
          </p:nvSpPr>
          <p:spPr bwMode="auto">
            <a:xfrm>
              <a:off x="1357" y="2004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4" name="Line 52"/>
            <p:cNvSpPr>
              <a:spLocks noChangeShapeType="1"/>
            </p:cNvSpPr>
            <p:nvPr/>
          </p:nvSpPr>
          <p:spPr bwMode="auto">
            <a:xfrm flipH="1">
              <a:off x="1589" y="2004"/>
              <a:ext cx="8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5" name="Freeform 53"/>
            <p:cNvSpPr>
              <a:spLocks/>
            </p:cNvSpPr>
            <p:nvPr/>
          </p:nvSpPr>
          <p:spPr bwMode="auto">
            <a:xfrm>
              <a:off x="1629" y="1956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96" y="48"/>
                </a:cxn>
                <a:cxn ang="0">
                  <a:pos x="0" y="0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0" y="96"/>
                  </a:lnTo>
                  <a:lnTo>
                    <a:pt x="96" y="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6" name="Freeform 54"/>
            <p:cNvSpPr>
              <a:spLocks/>
            </p:cNvSpPr>
            <p:nvPr/>
          </p:nvSpPr>
          <p:spPr bwMode="auto">
            <a:xfrm>
              <a:off x="1384" y="2004"/>
              <a:ext cx="21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05" y="0"/>
                </a:cxn>
                <a:cxn ang="0">
                  <a:pos x="218" y="0"/>
                </a:cxn>
              </a:cxnLst>
              <a:rect l="0" t="0" r="r" b="b"/>
              <a:pathLst>
                <a:path w="218">
                  <a:moveTo>
                    <a:pt x="0" y="0"/>
                  </a:moveTo>
                  <a:lnTo>
                    <a:pt x="21" y="0"/>
                  </a:lnTo>
                  <a:lnTo>
                    <a:pt x="205" y="0"/>
                  </a:lnTo>
                  <a:lnTo>
                    <a:pt x="21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7" name="Line 55"/>
            <p:cNvSpPr>
              <a:spLocks noChangeShapeType="1"/>
            </p:cNvSpPr>
            <p:nvPr/>
          </p:nvSpPr>
          <p:spPr bwMode="auto">
            <a:xfrm>
              <a:off x="3671" y="1820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8" name="Line 56"/>
            <p:cNvSpPr>
              <a:spLocks noChangeShapeType="1"/>
            </p:cNvSpPr>
            <p:nvPr/>
          </p:nvSpPr>
          <p:spPr bwMode="auto">
            <a:xfrm flipH="1">
              <a:off x="3991" y="1820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69" name="Freeform 57"/>
            <p:cNvSpPr>
              <a:spLocks/>
            </p:cNvSpPr>
            <p:nvPr/>
          </p:nvSpPr>
          <p:spPr bwMode="auto">
            <a:xfrm>
              <a:off x="4039" y="1779"/>
              <a:ext cx="88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88" y="41"/>
                </a:cxn>
                <a:cxn ang="0">
                  <a:pos x="0" y="0"/>
                </a:cxn>
              </a:cxnLst>
              <a:rect l="0" t="0" r="r" b="b"/>
              <a:pathLst>
                <a:path w="88" h="89">
                  <a:moveTo>
                    <a:pt x="0" y="0"/>
                  </a:moveTo>
                  <a:lnTo>
                    <a:pt x="0" y="89"/>
                  </a:lnTo>
                  <a:lnTo>
                    <a:pt x="88" y="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0" name="Freeform 58"/>
            <p:cNvSpPr>
              <a:spLocks/>
            </p:cNvSpPr>
            <p:nvPr/>
          </p:nvSpPr>
          <p:spPr bwMode="auto">
            <a:xfrm>
              <a:off x="3698" y="1820"/>
              <a:ext cx="3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93" y="0"/>
                </a:cxn>
                <a:cxn ang="0">
                  <a:pos x="314" y="0"/>
                </a:cxn>
              </a:cxnLst>
              <a:rect l="0" t="0" r="r" b="b"/>
              <a:pathLst>
                <a:path w="314">
                  <a:moveTo>
                    <a:pt x="0" y="0"/>
                  </a:moveTo>
                  <a:lnTo>
                    <a:pt x="21" y="0"/>
                  </a:lnTo>
                  <a:lnTo>
                    <a:pt x="293" y="0"/>
                  </a:lnTo>
                  <a:lnTo>
                    <a:pt x="31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773" name="Group 61"/>
          <p:cNvGrpSpPr>
            <a:grpSpLocks noChangeAspect="1"/>
          </p:cNvGrpSpPr>
          <p:nvPr/>
        </p:nvGrpSpPr>
        <p:grpSpPr bwMode="auto">
          <a:xfrm>
            <a:off x="381000" y="4648200"/>
            <a:ext cx="8415338" cy="1752600"/>
            <a:chOff x="240" y="2928"/>
            <a:chExt cx="5301" cy="1104"/>
          </a:xfrm>
          <a:solidFill>
            <a:srgbClr val="FFFFFF">
              <a:alpha val="0"/>
            </a:srgbClr>
          </a:solidFill>
        </p:grpSpPr>
        <p:sp>
          <p:nvSpPr>
            <p:cNvPr id="115772" name="AutoShape 60"/>
            <p:cNvSpPr>
              <a:spLocks noChangeAspect="1" noChangeArrowheads="1" noTextEdit="1"/>
            </p:cNvSpPr>
            <p:nvPr/>
          </p:nvSpPr>
          <p:spPr bwMode="auto">
            <a:xfrm>
              <a:off x="240" y="2928"/>
              <a:ext cx="5301" cy="11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7" name="Rectangle 65"/>
            <p:cNvSpPr>
              <a:spLocks noChangeArrowheads="1"/>
            </p:cNvSpPr>
            <p:nvPr/>
          </p:nvSpPr>
          <p:spPr bwMode="auto">
            <a:xfrm>
              <a:off x="3538" y="3038"/>
              <a:ext cx="1598" cy="4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8" name="Rectangle 66"/>
            <p:cNvSpPr>
              <a:spLocks noChangeArrowheads="1"/>
            </p:cNvSpPr>
            <p:nvPr/>
          </p:nvSpPr>
          <p:spPr bwMode="auto">
            <a:xfrm>
              <a:off x="4204" y="3511"/>
              <a:ext cx="295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Plant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79" name="Rectangle 67"/>
            <p:cNvSpPr>
              <a:spLocks noChangeArrowheads="1"/>
            </p:cNvSpPr>
            <p:nvPr/>
          </p:nvSpPr>
          <p:spPr bwMode="auto">
            <a:xfrm>
              <a:off x="3566" y="3216"/>
              <a:ext cx="123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0" name="Rectangle 68"/>
            <p:cNvSpPr>
              <a:spLocks noChangeArrowheads="1"/>
            </p:cNvSpPr>
            <p:nvPr/>
          </p:nvSpPr>
          <p:spPr bwMode="auto">
            <a:xfrm>
              <a:off x="3648" y="3216"/>
              <a:ext cx="96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1" name="Rectangle 69"/>
            <p:cNvSpPr>
              <a:spLocks noChangeArrowheads="1"/>
            </p:cNvSpPr>
            <p:nvPr/>
          </p:nvSpPr>
          <p:spPr bwMode="auto">
            <a:xfrm>
              <a:off x="4601" y="3209"/>
              <a:ext cx="549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2" name="Freeform 70"/>
            <p:cNvSpPr>
              <a:spLocks/>
            </p:cNvSpPr>
            <p:nvPr/>
          </p:nvSpPr>
          <p:spPr bwMode="auto">
            <a:xfrm>
              <a:off x="3538" y="3038"/>
              <a:ext cx="1598" cy="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8" y="0"/>
                </a:cxn>
                <a:cxn ang="0">
                  <a:pos x="1598" y="438"/>
                </a:cxn>
                <a:cxn ang="0">
                  <a:pos x="0" y="4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98" h="438">
                  <a:moveTo>
                    <a:pt x="0" y="0"/>
                  </a:moveTo>
                  <a:lnTo>
                    <a:pt x="1598" y="0"/>
                  </a:lnTo>
                  <a:lnTo>
                    <a:pt x="1598" y="438"/>
                  </a:lnTo>
                  <a:lnTo>
                    <a:pt x="0" y="43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3" name="Rectangle 71"/>
            <p:cNvSpPr>
              <a:spLocks noChangeArrowheads="1"/>
            </p:cNvSpPr>
            <p:nvPr/>
          </p:nvSpPr>
          <p:spPr bwMode="auto">
            <a:xfrm>
              <a:off x="1845" y="2997"/>
              <a:ext cx="1234" cy="5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4" name="Rectangle 72"/>
            <p:cNvSpPr>
              <a:spLocks noChangeArrowheads="1"/>
            </p:cNvSpPr>
            <p:nvPr/>
          </p:nvSpPr>
          <p:spPr bwMode="auto">
            <a:xfrm>
              <a:off x="2215" y="3552"/>
              <a:ext cx="521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Controller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5" name="Rectangle 73"/>
            <p:cNvSpPr>
              <a:spLocks noChangeArrowheads="1"/>
            </p:cNvSpPr>
            <p:nvPr/>
          </p:nvSpPr>
          <p:spPr bwMode="auto">
            <a:xfrm>
              <a:off x="1879" y="3072"/>
              <a:ext cx="610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Desired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6" name="Rectangle 74"/>
            <p:cNvSpPr>
              <a:spLocks noChangeArrowheads="1"/>
            </p:cNvSpPr>
            <p:nvPr/>
          </p:nvSpPr>
          <p:spPr bwMode="auto">
            <a:xfrm>
              <a:off x="1879" y="3353"/>
              <a:ext cx="549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7" name="Rectangle 75"/>
            <p:cNvSpPr>
              <a:spLocks noChangeArrowheads="1"/>
            </p:cNvSpPr>
            <p:nvPr/>
          </p:nvSpPr>
          <p:spPr bwMode="auto">
            <a:xfrm>
              <a:off x="2846" y="3209"/>
              <a:ext cx="199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8" name="Rectangle 76"/>
            <p:cNvSpPr>
              <a:spLocks noChangeArrowheads="1"/>
            </p:cNvSpPr>
            <p:nvPr/>
          </p:nvSpPr>
          <p:spPr bwMode="auto">
            <a:xfrm>
              <a:off x="3004" y="3209"/>
              <a:ext cx="96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89" name="Freeform 77"/>
            <p:cNvSpPr>
              <a:spLocks/>
            </p:cNvSpPr>
            <p:nvPr/>
          </p:nvSpPr>
          <p:spPr bwMode="auto">
            <a:xfrm>
              <a:off x="1845" y="2997"/>
              <a:ext cx="1234" cy="5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4" y="0"/>
                </a:cxn>
                <a:cxn ang="0">
                  <a:pos x="1234" y="527"/>
                </a:cxn>
                <a:cxn ang="0">
                  <a:pos x="0" y="5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4" h="527">
                  <a:moveTo>
                    <a:pt x="0" y="0"/>
                  </a:moveTo>
                  <a:lnTo>
                    <a:pt x="1234" y="0"/>
                  </a:lnTo>
                  <a:lnTo>
                    <a:pt x="1234" y="527"/>
                  </a:lnTo>
                  <a:lnTo>
                    <a:pt x="0" y="52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0" name="Rectangle 78"/>
            <p:cNvSpPr>
              <a:spLocks noChangeArrowheads="1"/>
            </p:cNvSpPr>
            <p:nvPr/>
          </p:nvSpPr>
          <p:spPr bwMode="auto">
            <a:xfrm>
              <a:off x="295" y="2976"/>
              <a:ext cx="1001" cy="2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1" name="Rectangle 79"/>
            <p:cNvSpPr>
              <a:spLocks noChangeArrowheads="1"/>
            </p:cNvSpPr>
            <p:nvPr/>
          </p:nvSpPr>
          <p:spPr bwMode="auto">
            <a:xfrm>
              <a:off x="610" y="3284"/>
              <a:ext cx="425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Constant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92" name="Rectangle 80"/>
            <p:cNvSpPr>
              <a:spLocks noChangeArrowheads="1"/>
            </p:cNvSpPr>
            <p:nvPr/>
          </p:nvSpPr>
          <p:spPr bwMode="auto">
            <a:xfrm>
              <a:off x="686" y="3072"/>
              <a:ext cx="254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93" name="Freeform 81"/>
            <p:cNvSpPr>
              <a:spLocks/>
            </p:cNvSpPr>
            <p:nvPr/>
          </p:nvSpPr>
          <p:spPr bwMode="auto">
            <a:xfrm>
              <a:off x="295" y="2976"/>
              <a:ext cx="1001" cy="2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1" y="0"/>
                </a:cxn>
                <a:cxn ang="0">
                  <a:pos x="1001" y="295"/>
                </a:cxn>
                <a:cxn ang="0">
                  <a:pos x="0" y="2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1" h="295">
                  <a:moveTo>
                    <a:pt x="0" y="0"/>
                  </a:moveTo>
                  <a:lnTo>
                    <a:pt x="1001" y="0"/>
                  </a:lnTo>
                  <a:lnTo>
                    <a:pt x="1001" y="295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4" name="Line 82"/>
            <p:cNvSpPr>
              <a:spLocks noChangeShapeType="1"/>
            </p:cNvSpPr>
            <p:nvPr/>
          </p:nvSpPr>
          <p:spPr bwMode="auto">
            <a:xfrm>
              <a:off x="3079" y="3257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5" name="Line 83"/>
            <p:cNvSpPr>
              <a:spLocks noChangeShapeType="1"/>
            </p:cNvSpPr>
            <p:nvPr/>
          </p:nvSpPr>
          <p:spPr bwMode="auto">
            <a:xfrm flipH="1">
              <a:off x="3401" y="3257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6" name="Freeform 84"/>
            <p:cNvSpPr>
              <a:spLocks/>
            </p:cNvSpPr>
            <p:nvPr/>
          </p:nvSpPr>
          <p:spPr bwMode="auto">
            <a:xfrm>
              <a:off x="3442" y="3216"/>
              <a:ext cx="96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96" y="41"/>
                </a:cxn>
                <a:cxn ang="0">
                  <a:pos x="0" y="0"/>
                </a:cxn>
              </a:cxnLst>
              <a:rect l="0" t="0" r="r" b="b"/>
              <a:pathLst>
                <a:path w="96" h="89">
                  <a:moveTo>
                    <a:pt x="0" y="0"/>
                  </a:moveTo>
                  <a:lnTo>
                    <a:pt x="0" y="89"/>
                  </a:lnTo>
                  <a:lnTo>
                    <a:pt x="96" y="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7" name="Freeform 85"/>
            <p:cNvSpPr>
              <a:spLocks/>
            </p:cNvSpPr>
            <p:nvPr/>
          </p:nvSpPr>
          <p:spPr bwMode="auto">
            <a:xfrm>
              <a:off x="3106" y="3257"/>
              <a:ext cx="30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95" y="0"/>
                </a:cxn>
                <a:cxn ang="0">
                  <a:pos x="309" y="0"/>
                </a:cxn>
              </a:cxnLst>
              <a:rect l="0" t="0" r="r" b="b"/>
              <a:pathLst>
                <a:path w="309">
                  <a:moveTo>
                    <a:pt x="0" y="0"/>
                  </a:moveTo>
                  <a:lnTo>
                    <a:pt x="21" y="0"/>
                  </a:lnTo>
                  <a:lnTo>
                    <a:pt x="295" y="0"/>
                  </a:lnTo>
                  <a:lnTo>
                    <a:pt x="30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8" name="Line 86"/>
            <p:cNvSpPr>
              <a:spLocks noChangeShapeType="1"/>
            </p:cNvSpPr>
            <p:nvPr/>
          </p:nvSpPr>
          <p:spPr bwMode="auto">
            <a:xfrm>
              <a:off x="1296" y="3120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9" name="Freeform 87"/>
            <p:cNvSpPr>
              <a:spLocks/>
            </p:cNvSpPr>
            <p:nvPr/>
          </p:nvSpPr>
          <p:spPr bwMode="auto">
            <a:xfrm>
              <a:off x="1351" y="3058"/>
              <a:ext cx="41" cy="35"/>
            </a:xfrm>
            <a:custGeom>
              <a:avLst/>
              <a:gdLst/>
              <a:ahLst/>
              <a:cxnLst>
                <a:cxn ang="0">
                  <a:pos x="41" y="21"/>
                </a:cxn>
                <a:cxn ang="0">
                  <a:pos x="34" y="28"/>
                </a:cxn>
                <a:cxn ang="0">
                  <a:pos x="21" y="35"/>
                </a:cxn>
                <a:cxn ang="0">
                  <a:pos x="7" y="28"/>
                </a:cxn>
                <a:cxn ang="0">
                  <a:pos x="0" y="21"/>
                </a:cxn>
                <a:cxn ang="0">
                  <a:pos x="7" y="7"/>
                </a:cxn>
                <a:cxn ang="0">
                  <a:pos x="21" y="0"/>
                </a:cxn>
                <a:cxn ang="0">
                  <a:pos x="34" y="7"/>
                </a:cxn>
                <a:cxn ang="0">
                  <a:pos x="41" y="21"/>
                </a:cxn>
                <a:cxn ang="0">
                  <a:pos x="41" y="21"/>
                </a:cxn>
              </a:cxnLst>
              <a:rect l="0" t="0" r="r" b="b"/>
              <a:pathLst>
                <a:path w="41" h="35">
                  <a:moveTo>
                    <a:pt x="41" y="21"/>
                  </a:moveTo>
                  <a:lnTo>
                    <a:pt x="34" y="28"/>
                  </a:lnTo>
                  <a:lnTo>
                    <a:pt x="21" y="35"/>
                  </a:lnTo>
                  <a:lnTo>
                    <a:pt x="7" y="28"/>
                  </a:lnTo>
                  <a:lnTo>
                    <a:pt x="0" y="21"/>
                  </a:lnTo>
                  <a:lnTo>
                    <a:pt x="7" y="7"/>
                  </a:lnTo>
                  <a:lnTo>
                    <a:pt x="21" y="0"/>
                  </a:lnTo>
                  <a:lnTo>
                    <a:pt x="34" y="7"/>
                  </a:lnTo>
                  <a:lnTo>
                    <a:pt x="41" y="21"/>
                  </a:lnTo>
                  <a:lnTo>
                    <a:pt x="41" y="21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0" name="Freeform 88"/>
            <p:cNvSpPr>
              <a:spLocks/>
            </p:cNvSpPr>
            <p:nvPr/>
          </p:nvSpPr>
          <p:spPr bwMode="auto">
            <a:xfrm>
              <a:off x="1399" y="3058"/>
              <a:ext cx="34" cy="35"/>
            </a:xfrm>
            <a:custGeom>
              <a:avLst/>
              <a:gdLst/>
              <a:ahLst/>
              <a:cxnLst>
                <a:cxn ang="0">
                  <a:pos x="34" y="21"/>
                </a:cxn>
                <a:cxn ang="0">
                  <a:pos x="34" y="28"/>
                </a:cxn>
                <a:cxn ang="0">
                  <a:pos x="21" y="35"/>
                </a:cxn>
                <a:cxn ang="0">
                  <a:pos x="7" y="28"/>
                </a:cxn>
                <a:cxn ang="0">
                  <a:pos x="0" y="21"/>
                </a:cxn>
                <a:cxn ang="0">
                  <a:pos x="7" y="7"/>
                </a:cxn>
                <a:cxn ang="0">
                  <a:pos x="21" y="0"/>
                </a:cxn>
                <a:cxn ang="0">
                  <a:pos x="34" y="7"/>
                </a:cxn>
                <a:cxn ang="0">
                  <a:pos x="34" y="21"/>
                </a:cxn>
                <a:cxn ang="0">
                  <a:pos x="34" y="21"/>
                </a:cxn>
              </a:cxnLst>
              <a:rect l="0" t="0" r="r" b="b"/>
              <a:pathLst>
                <a:path w="34" h="35">
                  <a:moveTo>
                    <a:pt x="34" y="21"/>
                  </a:moveTo>
                  <a:lnTo>
                    <a:pt x="34" y="28"/>
                  </a:lnTo>
                  <a:lnTo>
                    <a:pt x="21" y="35"/>
                  </a:lnTo>
                  <a:lnTo>
                    <a:pt x="7" y="28"/>
                  </a:lnTo>
                  <a:lnTo>
                    <a:pt x="0" y="21"/>
                  </a:lnTo>
                  <a:lnTo>
                    <a:pt x="7" y="7"/>
                  </a:lnTo>
                  <a:lnTo>
                    <a:pt x="21" y="0"/>
                  </a:lnTo>
                  <a:lnTo>
                    <a:pt x="34" y="7"/>
                  </a:lnTo>
                  <a:lnTo>
                    <a:pt x="34" y="21"/>
                  </a:lnTo>
                  <a:lnTo>
                    <a:pt x="34" y="21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1" name="Line 89"/>
            <p:cNvSpPr>
              <a:spLocks noChangeShapeType="1"/>
            </p:cNvSpPr>
            <p:nvPr/>
          </p:nvSpPr>
          <p:spPr bwMode="auto">
            <a:xfrm>
              <a:off x="1392" y="3065"/>
              <a:ext cx="7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2" name="Line 90"/>
            <p:cNvSpPr>
              <a:spLocks noChangeShapeType="1"/>
            </p:cNvSpPr>
            <p:nvPr/>
          </p:nvSpPr>
          <p:spPr bwMode="auto">
            <a:xfrm flipV="1">
              <a:off x="1351" y="3038"/>
              <a:ext cx="41" cy="4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3" name="Line 91"/>
            <p:cNvSpPr>
              <a:spLocks noChangeShapeType="1"/>
            </p:cNvSpPr>
            <p:nvPr/>
          </p:nvSpPr>
          <p:spPr bwMode="auto">
            <a:xfrm flipV="1">
              <a:off x="1433" y="3038"/>
              <a:ext cx="41" cy="4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4" name="Line 92"/>
            <p:cNvSpPr>
              <a:spLocks noChangeShapeType="1"/>
            </p:cNvSpPr>
            <p:nvPr/>
          </p:nvSpPr>
          <p:spPr bwMode="auto">
            <a:xfrm flipH="1">
              <a:off x="1708" y="3120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5" name="Freeform 93"/>
            <p:cNvSpPr>
              <a:spLocks/>
            </p:cNvSpPr>
            <p:nvPr/>
          </p:nvSpPr>
          <p:spPr bwMode="auto">
            <a:xfrm>
              <a:off x="1756" y="3079"/>
              <a:ext cx="89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89" y="41"/>
                </a:cxn>
                <a:cxn ang="0">
                  <a:pos x="0" y="0"/>
                </a:cxn>
              </a:cxnLst>
              <a:rect l="0" t="0" r="r" b="b"/>
              <a:pathLst>
                <a:path w="89" h="89">
                  <a:moveTo>
                    <a:pt x="0" y="0"/>
                  </a:moveTo>
                  <a:lnTo>
                    <a:pt x="0" y="89"/>
                  </a:lnTo>
                  <a:lnTo>
                    <a:pt x="89" y="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6" name="Freeform 94"/>
            <p:cNvSpPr>
              <a:spLocks/>
            </p:cNvSpPr>
            <p:nvPr/>
          </p:nvSpPr>
          <p:spPr bwMode="auto">
            <a:xfrm>
              <a:off x="1323" y="3120"/>
              <a:ext cx="4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385" y="0"/>
                </a:cxn>
                <a:cxn ang="0">
                  <a:pos x="405" y="0"/>
                </a:cxn>
              </a:cxnLst>
              <a:rect l="0" t="0" r="r" b="b"/>
              <a:pathLst>
                <a:path w="405">
                  <a:moveTo>
                    <a:pt x="0" y="0"/>
                  </a:moveTo>
                  <a:lnTo>
                    <a:pt x="21" y="0"/>
                  </a:lnTo>
                  <a:lnTo>
                    <a:pt x="385" y="0"/>
                  </a:lnTo>
                  <a:lnTo>
                    <a:pt x="40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7" name="Line 95"/>
            <p:cNvSpPr>
              <a:spLocks noChangeShapeType="1"/>
            </p:cNvSpPr>
            <p:nvPr/>
          </p:nvSpPr>
          <p:spPr bwMode="auto">
            <a:xfrm>
              <a:off x="5136" y="3257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8" name="Freeform 96"/>
            <p:cNvSpPr>
              <a:spLocks/>
            </p:cNvSpPr>
            <p:nvPr/>
          </p:nvSpPr>
          <p:spPr bwMode="auto">
            <a:xfrm>
              <a:off x="5191" y="3195"/>
              <a:ext cx="34" cy="35"/>
            </a:xfrm>
            <a:custGeom>
              <a:avLst/>
              <a:gdLst/>
              <a:ahLst/>
              <a:cxnLst>
                <a:cxn ang="0">
                  <a:pos x="34" y="21"/>
                </a:cxn>
                <a:cxn ang="0">
                  <a:pos x="28" y="28"/>
                </a:cxn>
                <a:cxn ang="0">
                  <a:pos x="21" y="35"/>
                </a:cxn>
                <a:cxn ang="0">
                  <a:pos x="7" y="28"/>
                </a:cxn>
                <a:cxn ang="0">
                  <a:pos x="0" y="21"/>
                </a:cxn>
                <a:cxn ang="0">
                  <a:pos x="7" y="7"/>
                </a:cxn>
                <a:cxn ang="0">
                  <a:pos x="21" y="0"/>
                </a:cxn>
                <a:cxn ang="0">
                  <a:pos x="28" y="7"/>
                </a:cxn>
                <a:cxn ang="0">
                  <a:pos x="34" y="21"/>
                </a:cxn>
                <a:cxn ang="0">
                  <a:pos x="34" y="21"/>
                </a:cxn>
              </a:cxnLst>
              <a:rect l="0" t="0" r="r" b="b"/>
              <a:pathLst>
                <a:path w="34" h="35">
                  <a:moveTo>
                    <a:pt x="34" y="21"/>
                  </a:moveTo>
                  <a:lnTo>
                    <a:pt x="28" y="28"/>
                  </a:lnTo>
                  <a:lnTo>
                    <a:pt x="21" y="35"/>
                  </a:lnTo>
                  <a:lnTo>
                    <a:pt x="7" y="28"/>
                  </a:lnTo>
                  <a:lnTo>
                    <a:pt x="0" y="21"/>
                  </a:lnTo>
                  <a:lnTo>
                    <a:pt x="7" y="7"/>
                  </a:lnTo>
                  <a:lnTo>
                    <a:pt x="21" y="0"/>
                  </a:lnTo>
                  <a:lnTo>
                    <a:pt x="28" y="7"/>
                  </a:lnTo>
                  <a:lnTo>
                    <a:pt x="34" y="21"/>
                  </a:lnTo>
                  <a:lnTo>
                    <a:pt x="34" y="21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9" name="Freeform 97"/>
            <p:cNvSpPr>
              <a:spLocks/>
            </p:cNvSpPr>
            <p:nvPr/>
          </p:nvSpPr>
          <p:spPr bwMode="auto">
            <a:xfrm>
              <a:off x="5239" y="3195"/>
              <a:ext cx="34" cy="35"/>
            </a:xfrm>
            <a:custGeom>
              <a:avLst/>
              <a:gdLst/>
              <a:ahLst/>
              <a:cxnLst>
                <a:cxn ang="0">
                  <a:pos x="34" y="21"/>
                </a:cxn>
                <a:cxn ang="0">
                  <a:pos x="28" y="28"/>
                </a:cxn>
                <a:cxn ang="0">
                  <a:pos x="14" y="35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7"/>
                </a:cxn>
                <a:cxn ang="0">
                  <a:pos x="14" y="0"/>
                </a:cxn>
                <a:cxn ang="0">
                  <a:pos x="28" y="7"/>
                </a:cxn>
                <a:cxn ang="0">
                  <a:pos x="34" y="21"/>
                </a:cxn>
                <a:cxn ang="0">
                  <a:pos x="34" y="21"/>
                </a:cxn>
              </a:cxnLst>
              <a:rect l="0" t="0" r="r" b="b"/>
              <a:pathLst>
                <a:path w="34" h="35">
                  <a:moveTo>
                    <a:pt x="34" y="21"/>
                  </a:moveTo>
                  <a:lnTo>
                    <a:pt x="28" y="28"/>
                  </a:lnTo>
                  <a:lnTo>
                    <a:pt x="14" y="35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7"/>
                  </a:lnTo>
                  <a:lnTo>
                    <a:pt x="14" y="0"/>
                  </a:lnTo>
                  <a:lnTo>
                    <a:pt x="28" y="7"/>
                  </a:lnTo>
                  <a:lnTo>
                    <a:pt x="34" y="21"/>
                  </a:lnTo>
                  <a:lnTo>
                    <a:pt x="34" y="21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0" name="Line 98"/>
            <p:cNvSpPr>
              <a:spLocks noChangeShapeType="1"/>
            </p:cNvSpPr>
            <p:nvPr/>
          </p:nvSpPr>
          <p:spPr bwMode="auto">
            <a:xfrm>
              <a:off x="5225" y="3202"/>
              <a:ext cx="14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1" name="Line 99"/>
            <p:cNvSpPr>
              <a:spLocks noChangeShapeType="1"/>
            </p:cNvSpPr>
            <p:nvPr/>
          </p:nvSpPr>
          <p:spPr bwMode="auto">
            <a:xfrm flipV="1">
              <a:off x="5191" y="3175"/>
              <a:ext cx="34" cy="4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2" name="Line 100"/>
            <p:cNvSpPr>
              <a:spLocks noChangeShapeType="1"/>
            </p:cNvSpPr>
            <p:nvPr/>
          </p:nvSpPr>
          <p:spPr bwMode="auto">
            <a:xfrm flipV="1">
              <a:off x="5273" y="3175"/>
              <a:ext cx="35" cy="4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3" name="Line 101"/>
            <p:cNvSpPr>
              <a:spLocks noChangeShapeType="1"/>
            </p:cNvSpPr>
            <p:nvPr/>
          </p:nvSpPr>
          <p:spPr bwMode="auto">
            <a:xfrm flipH="1">
              <a:off x="1708" y="3394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4" name="Freeform 102"/>
            <p:cNvSpPr>
              <a:spLocks/>
            </p:cNvSpPr>
            <p:nvPr/>
          </p:nvSpPr>
          <p:spPr bwMode="auto">
            <a:xfrm>
              <a:off x="1756" y="3353"/>
              <a:ext cx="89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89" y="41"/>
                </a:cxn>
                <a:cxn ang="0">
                  <a:pos x="0" y="0"/>
                </a:cxn>
              </a:cxnLst>
              <a:rect l="0" t="0" r="r" b="b"/>
              <a:pathLst>
                <a:path w="89" h="89">
                  <a:moveTo>
                    <a:pt x="0" y="0"/>
                  </a:moveTo>
                  <a:lnTo>
                    <a:pt x="0" y="89"/>
                  </a:lnTo>
                  <a:lnTo>
                    <a:pt x="89" y="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5" name="Freeform 103"/>
            <p:cNvSpPr>
              <a:spLocks/>
            </p:cNvSpPr>
            <p:nvPr/>
          </p:nvSpPr>
          <p:spPr bwMode="auto">
            <a:xfrm>
              <a:off x="1708" y="3257"/>
              <a:ext cx="3751" cy="686"/>
            </a:xfrm>
            <a:custGeom>
              <a:avLst/>
              <a:gdLst/>
              <a:ahLst/>
              <a:cxnLst>
                <a:cxn ang="0">
                  <a:pos x="3456" y="0"/>
                </a:cxn>
                <a:cxn ang="0">
                  <a:pos x="3476" y="0"/>
                </a:cxn>
                <a:cxn ang="0">
                  <a:pos x="3751" y="0"/>
                </a:cxn>
                <a:cxn ang="0">
                  <a:pos x="3751" y="686"/>
                </a:cxn>
                <a:cxn ang="0">
                  <a:pos x="0" y="686"/>
                </a:cxn>
                <a:cxn ang="0">
                  <a:pos x="0" y="137"/>
                </a:cxn>
                <a:cxn ang="0">
                  <a:pos x="20" y="137"/>
                </a:cxn>
              </a:cxnLst>
              <a:rect l="0" t="0" r="r" b="b"/>
              <a:pathLst>
                <a:path w="3751" h="686">
                  <a:moveTo>
                    <a:pt x="3456" y="0"/>
                  </a:moveTo>
                  <a:lnTo>
                    <a:pt x="3476" y="0"/>
                  </a:lnTo>
                  <a:lnTo>
                    <a:pt x="3751" y="0"/>
                  </a:lnTo>
                  <a:lnTo>
                    <a:pt x="3751" y="686"/>
                  </a:lnTo>
                  <a:lnTo>
                    <a:pt x="0" y="686"/>
                  </a:lnTo>
                  <a:lnTo>
                    <a:pt x="0" y="137"/>
                  </a:lnTo>
                  <a:lnTo>
                    <a:pt x="20" y="137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-</a:t>
            </a:r>
            <a:r>
              <a:rPr lang="en-US" sz="32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Plant response for different </a:t>
            </a: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en-US" sz="2800" dirty="0" smtClean="0">
                <a:solidFill>
                  <a:srgbClr val="FFFF00"/>
                </a:solidFill>
              </a:rPr>
              <a:t>ontroller </a:t>
            </a:r>
            <a:r>
              <a:rPr lang="en-US" sz="2800" dirty="0" smtClean="0">
                <a:solidFill>
                  <a:srgbClr val="FFFF00"/>
                </a:solidFill>
              </a:rPr>
              <a:t>Gain</a:t>
            </a:r>
            <a:endParaRPr lang="en-US" sz="2800" dirty="0">
              <a:solidFill>
                <a:srgbClr val="FFFF00"/>
              </a:solidFill>
              <a:latin typeface="Rockwell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850350"/>
            <a:ext cx="7765575" cy="623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Based System design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This is why we do MBSD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Understand a complex system using simple components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Understand effect of controller and components / loads on system response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Identify </a:t>
            </a:r>
            <a:r>
              <a:rPr lang="en-US" sz="2600" dirty="0" smtClean="0">
                <a:solidFill>
                  <a:schemeClr val="bg1"/>
                </a:solidFill>
              </a:rPr>
              <a:t>model shortcomings for future improvement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- Improved Model - Friction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easiest way to add friction is to incorporate a Friction Clutch into the plant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grpSp>
        <p:nvGrpSpPr>
          <p:cNvPr id="120837" name="Group 5"/>
          <p:cNvGrpSpPr>
            <a:grpSpLocks noChangeAspect="1"/>
          </p:cNvGrpSpPr>
          <p:nvPr/>
        </p:nvGrpSpPr>
        <p:grpSpPr bwMode="auto">
          <a:xfrm>
            <a:off x="0" y="2101850"/>
            <a:ext cx="9144000" cy="3841750"/>
            <a:chOff x="0" y="1324"/>
            <a:chExt cx="5760" cy="2420"/>
          </a:xfrm>
          <a:solidFill>
            <a:schemeClr val="accent1">
              <a:alpha val="0"/>
            </a:schemeClr>
          </a:solidFill>
        </p:grpSpPr>
        <p:sp>
          <p:nvSpPr>
            <p:cNvPr id="120836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1324"/>
              <a:ext cx="5760" cy="24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1" name="Freeform 9"/>
            <p:cNvSpPr>
              <a:spLocks/>
            </p:cNvSpPr>
            <p:nvPr/>
          </p:nvSpPr>
          <p:spPr bwMode="auto">
            <a:xfrm>
              <a:off x="5492" y="1928"/>
              <a:ext cx="195" cy="9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9" y="5"/>
                </a:cxn>
                <a:cxn ang="0">
                  <a:pos x="15" y="14"/>
                </a:cxn>
                <a:cxn ang="0">
                  <a:pos x="5" y="29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5" y="63"/>
                </a:cxn>
                <a:cxn ang="0">
                  <a:pos x="15" y="78"/>
                </a:cxn>
                <a:cxn ang="0">
                  <a:pos x="29" y="87"/>
                </a:cxn>
                <a:cxn ang="0">
                  <a:pos x="44" y="92"/>
                </a:cxn>
                <a:cxn ang="0">
                  <a:pos x="146" y="92"/>
                </a:cxn>
                <a:cxn ang="0">
                  <a:pos x="166" y="87"/>
                </a:cxn>
                <a:cxn ang="0">
                  <a:pos x="180" y="78"/>
                </a:cxn>
                <a:cxn ang="0">
                  <a:pos x="190" y="63"/>
                </a:cxn>
                <a:cxn ang="0">
                  <a:pos x="195" y="48"/>
                </a:cxn>
                <a:cxn ang="0">
                  <a:pos x="195" y="44"/>
                </a:cxn>
                <a:cxn ang="0">
                  <a:pos x="190" y="29"/>
                </a:cxn>
                <a:cxn ang="0">
                  <a:pos x="180" y="14"/>
                </a:cxn>
                <a:cxn ang="0">
                  <a:pos x="166" y="5"/>
                </a:cxn>
                <a:cxn ang="0">
                  <a:pos x="146" y="0"/>
                </a:cxn>
                <a:cxn ang="0">
                  <a:pos x="44" y="0"/>
                </a:cxn>
              </a:cxnLst>
              <a:rect l="0" t="0" r="r" b="b"/>
              <a:pathLst>
                <a:path w="195" h="92">
                  <a:moveTo>
                    <a:pt x="44" y="0"/>
                  </a:moveTo>
                  <a:lnTo>
                    <a:pt x="29" y="5"/>
                  </a:lnTo>
                  <a:lnTo>
                    <a:pt x="15" y="14"/>
                  </a:lnTo>
                  <a:lnTo>
                    <a:pt x="5" y="29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5" y="63"/>
                  </a:lnTo>
                  <a:lnTo>
                    <a:pt x="15" y="78"/>
                  </a:lnTo>
                  <a:lnTo>
                    <a:pt x="29" y="87"/>
                  </a:lnTo>
                  <a:lnTo>
                    <a:pt x="44" y="92"/>
                  </a:lnTo>
                  <a:lnTo>
                    <a:pt x="146" y="92"/>
                  </a:lnTo>
                  <a:lnTo>
                    <a:pt x="166" y="87"/>
                  </a:lnTo>
                  <a:lnTo>
                    <a:pt x="180" y="78"/>
                  </a:lnTo>
                  <a:lnTo>
                    <a:pt x="190" y="63"/>
                  </a:lnTo>
                  <a:lnTo>
                    <a:pt x="195" y="48"/>
                  </a:lnTo>
                  <a:lnTo>
                    <a:pt x="195" y="44"/>
                  </a:lnTo>
                  <a:lnTo>
                    <a:pt x="190" y="29"/>
                  </a:lnTo>
                  <a:lnTo>
                    <a:pt x="180" y="14"/>
                  </a:lnTo>
                  <a:lnTo>
                    <a:pt x="166" y="5"/>
                  </a:lnTo>
                  <a:lnTo>
                    <a:pt x="146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2" name="Freeform 10"/>
            <p:cNvSpPr>
              <a:spLocks/>
            </p:cNvSpPr>
            <p:nvPr/>
          </p:nvSpPr>
          <p:spPr bwMode="auto">
            <a:xfrm>
              <a:off x="5492" y="1928"/>
              <a:ext cx="195" cy="9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9" y="5"/>
                </a:cxn>
                <a:cxn ang="0">
                  <a:pos x="15" y="14"/>
                </a:cxn>
                <a:cxn ang="0">
                  <a:pos x="5" y="29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5" y="63"/>
                </a:cxn>
                <a:cxn ang="0">
                  <a:pos x="15" y="78"/>
                </a:cxn>
                <a:cxn ang="0">
                  <a:pos x="29" y="87"/>
                </a:cxn>
                <a:cxn ang="0">
                  <a:pos x="44" y="92"/>
                </a:cxn>
                <a:cxn ang="0">
                  <a:pos x="146" y="92"/>
                </a:cxn>
                <a:cxn ang="0">
                  <a:pos x="166" y="87"/>
                </a:cxn>
                <a:cxn ang="0">
                  <a:pos x="180" y="78"/>
                </a:cxn>
                <a:cxn ang="0">
                  <a:pos x="190" y="63"/>
                </a:cxn>
                <a:cxn ang="0">
                  <a:pos x="195" y="48"/>
                </a:cxn>
                <a:cxn ang="0">
                  <a:pos x="195" y="44"/>
                </a:cxn>
                <a:cxn ang="0">
                  <a:pos x="190" y="29"/>
                </a:cxn>
                <a:cxn ang="0">
                  <a:pos x="180" y="14"/>
                </a:cxn>
                <a:cxn ang="0">
                  <a:pos x="166" y="5"/>
                </a:cxn>
                <a:cxn ang="0">
                  <a:pos x="146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195" h="92">
                  <a:moveTo>
                    <a:pt x="44" y="0"/>
                  </a:moveTo>
                  <a:lnTo>
                    <a:pt x="29" y="5"/>
                  </a:lnTo>
                  <a:lnTo>
                    <a:pt x="15" y="14"/>
                  </a:lnTo>
                  <a:lnTo>
                    <a:pt x="5" y="29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5" y="63"/>
                  </a:lnTo>
                  <a:lnTo>
                    <a:pt x="15" y="78"/>
                  </a:lnTo>
                  <a:lnTo>
                    <a:pt x="29" y="87"/>
                  </a:lnTo>
                  <a:lnTo>
                    <a:pt x="44" y="92"/>
                  </a:lnTo>
                  <a:lnTo>
                    <a:pt x="146" y="92"/>
                  </a:lnTo>
                  <a:lnTo>
                    <a:pt x="166" y="87"/>
                  </a:lnTo>
                  <a:lnTo>
                    <a:pt x="180" y="78"/>
                  </a:lnTo>
                  <a:lnTo>
                    <a:pt x="190" y="63"/>
                  </a:lnTo>
                  <a:lnTo>
                    <a:pt x="195" y="48"/>
                  </a:lnTo>
                  <a:lnTo>
                    <a:pt x="195" y="44"/>
                  </a:lnTo>
                  <a:lnTo>
                    <a:pt x="190" y="29"/>
                  </a:lnTo>
                  <a:lnTo>
                    <a:pt x="180" y="14"/>
                  </a:lnTo>
                  <a:lnTo>
                    <a:pt x="166" y="5"/>
                  </a:lnTo>
                  <a:lnTo>
                    <a:pt x="146" y="0"/>
                  </a:lnTo>
                  <a:lnTo>
                    <a:pt x="44" y="0"/>
                  </a:lnTo>
                  <a:lnTo>
                    <a:pt x="4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5482" y="2040"/>
              <a:ext cx="24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5507" y="2137"/>
              <a:ext cx="209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5565" y="1942"/>
              <a:ext cx="7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46" name="Rectangle 14"/>
            <p:cNvSpPr>
              <a:spLocks noChangeArrowheads="1"/>
            </p:cNvSpPr>
            <p:nvPr/>
          </p:nvSpPr>
          <p:spPr bwMode="auto">
            <a:xfrm>
              <a:off x="4065" y="1821"/>
              <a:ext cx="1101" cy="3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47" name="Rectangle 15"/>
            <p:cNvSpPr>
              <a:spLocks noChangeArrowheads="1"/>
            </p:cNvSpPr>
            <p:nvPr/>
          </p:nvSpPr>
          <p:spPr bwMode="auto">
            <a:xfrm>
              <a:off x="4358" y="2152"/>
              <a:ext cx="587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Encoder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48" name="Rectangle 16"/>
            <p:cNvSpPr>
              <a:spLocks noChangeArrowheads="1"/>
            </p:cNvSpPr>
            <p:nvPr/>
          </p:nvSpPr>
          <p:spPr bwMode="auto">
            <a:xfrm>
              <a:off x="4656" y="1937"/>
              <a:ext cx="479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Encoder out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49" name="Rectangle 17"/>
            <p:cNvSpPr>
              <a:spLocks noChangeArrowheads="1"/>
            </p:cNvSpPr>
            <p:nvPr/>
          </p:nvSpPr>
          <p:spPr bwMode="auto">
            <a:xfrm>
              <a:off x="4080" y="1942"/>
              <a:ext cx="424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Shaft input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50" name="Freeform 18"/>
            <p:cNvSpPr>
              <a:spLocks/>
            </p:cNvSpPr>
            <p:nvPr/>
          </p:nvSpPr>
          <p:spPr bwMode="auto">
            <a:xfrm>
              <a:off x="4065" y="1821"/>
              <a:ext cx="1101" cy="3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1" y="0"/>
                </a:cxn>
                <a:cxn ang="0">
                  <a:pos x="1101" y="311"/>
                </a:cxn>
                <a:cxn ang="0">
                  <a:pos x="0" y="3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1" h="311">
                  <a:moveTo>
                    <a:pt x="0" y="0"/>
                  </a:moveTo>
                  <a:lnTo>
                    <a:pt x="1101" y="0"/>
                  </a:lnTo>
                  <a:lnTo>
                    <a:pt x="1101" y="311"/>
                  </a:lnTo>
                  <a:lnTo>
                    <a:pt x="0" y="31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1" name="Rectangle 19"/>
            <p:cNvSpPr>
              <a:spLocks noChangeArrowheads="1"/>
            </p:cNvSpPr>
            <p:nvPr/>
          </p:nvSpPr>
          <p:spPr bwMode="auto">
            <a:xfrm>
              <a:off x="3189" y="2527"/>
              <a:ext cx="195" cy="1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2" name="Rectangle 20"/>
            <p:cNvSpPr>
              <a:spLocks noChangeArrowheads="1"/>
            </p:cNvSpPr>
            <p:nvPr/>
          </p:nvSpPr>
          <p:spPr bwMode="auto">
            <a:xfrm>
              <a:off x="3140" y="2741"/>
              <a:ext cx="316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53" name="Rectangle 21"/>
            <p:cNvSpPr>
              <a:spLocks noChangeArrowheads="1"/>
            </p:cNvSpPr>
            <p:nvPr/>
          </p:nvSpPr>
          <p:spPr bwMode="auto">
            <a:xfrm>
              <a:off x="3131" y="2838"/>
              <a:ext cx="333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of bulbs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54" name="Rectangle 22"/>
            <p:cNvSpPr>
              <a:spLocks noChangeArrowheads="1"/>
            </p:cNvSpPr>
            <p:nvPr/>
          </p:nvSpPr>
          <p:spPr bwMode="auto">
            <a:xfrm>
              <a:off x="3262" y="2595"/>
              <a:ext cx="7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auto">
            <a:xfrm>
              <a:off x="3189" y="2527"/>
              <a:ext cx="195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5" y="0"/>
                </a:cxn>
                <a:cxn ang="0">
                  <a:pos x="195" y="194"/>
                </a:cxn>
                <a:cxn ang="0">
                  <a:pos x="0" y="19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5" h="194">
                  <a:moveTo>
                    <a:pt x="0" y="0"/>
                  </a:moveTo>
                  <a:lnTo>
                    <a:pt x="195" y="0"/>
                  </a:lnTo>
                  <a:lnTo>
                    <a:pt x="195" y="194"/>
                  </a:lnTo>
                  <a:lnTo>
                    <a:pt x="0" y="19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6" name="Rectangle 24"/>
            <p:cNvSpPr>
              <a:spLocks noChangeArrowheads="1"/>
            </p:cNvSpPr>
            <p:nvPr/>
          </p:nvSpPr>
          <p:spPr bwMode="auto">
            <a:xfrm>
              <a:off x="1889" y="1752"/>
              <a:ext cx="1105" cy="3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57" name="Rectangle 25"/>
            <p:cNvSpPr>
              <a:spLocks noChangeArrowheads="1"/>
            </p:cNvSpPr>
            <p:nvPr/>
          </p:nvSpPr>
          <p:spPr bwMode="auto">
            <a:xfrm>
              <a:off x="2342" y="2088"/>
              <a:ext cx="234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58" name="Rectangle 26"/>
            <p:cNvSpPr>
              <a:spLocks noChangeArrowheads="1"/>
            </p:cNvSpPr>
            <p:nvPr/>
          </p:nvSpPr>
          <p:spPr bwMode="auto">
            <a:xfrm>
              <a:off x="1909" y="1861"/>
              <a:ext cx="434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Torque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req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59" name="Rectangle 27"/>
            <p:cNvSpPr>
              <a:spLocks noChangeArrowheads="1"/>
            </p:cNvSpPr>
            <p:nvPr/>
          </p:nvSpPr>
          <p:spPr bwMode="auto">
            <a:xfrm>
              <a:off x="2479" y="1861"/>
              <a:ext cx="497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60" name="Rectangle 28"/>
            <p:cNvSpPr>
              <a:spLocks noChangeArrowheads="1"/>
            </p:cNvSpPr>
            <p:nvPr/>
          </p:nvSpPr>
          <p:spPr bwMode="auto">
            <a:xfrm>
              <a:off x="2931" y="1874"/>
              <a:ext cx="0" cy="1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61" name="Freeform 29"/>
            <p:cNvSpPr>
              <a:spLocks/>
            </p:cNvSpPr>
            <p:nvPr/>
          </p:nvSpPr>
          <p:spPr bwMode="auto">
            <a:xfrm>
              <a:off x="1889" y="1752"/>
              <a:ext cx="1105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5" y="0"/>
                </a:cxn>
                <a:cxn ang="0">
                  <a:pos x="1105" y="312"/>
                </a:cxn>
                <a:cxn ang="0">
                  <a:pos x="0" y="3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5" h="312">
                  <a:moveTo>
                    <a:pt x="0" y="0"/>
                  </a:moveTo>
                  <a:lnTo>
                    <a:pt x="1105" y="0"/>
                  </a:lnTo>
                  <a:lnTo>
                    <a:pt x="1105" y="312"/>
                  </a:lnTo>
                  <a:lnTo>
                    <a:pt x="0" y="3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2" name="Rectangle 30"/>
            <p:cNvSpPr>
              <a:spLocks noChangeArrowheads="1"/>
            </p:cNvSpPr>
            <p:nvPr/>
          </p:nvSpPr>
          <p:spPr bwMode="auto">
            <a:xfrm>
              <a:off x="2410" y="2721"/>
              <a:ext cx="356" cy="1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3" name="Rectangle 31"/>
            <p:cNvSpPr>
              <a:spLocks noChangeArrowheads="1"/>
            </p:cNvSpPr>
            <p:nvPr/>
          </p:nvSpPr>
          <p:spPr bwMode="auto">
            <a:xfrm>
              <a:off x="2400" y="2936"/>
              <a:ext cx="390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Max RPM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64" name="Rectangle 32"/>
            <p:cNvSpPr>
              <a:spLocks noChangeArrowheads="1"/>
            </p:cNvSpPr>
            <p:nvPr/>
          </p:nvSpPr>
          <p:spPr bwMode="auto">
            <a:xfrm>
              <a:off x="2722" y="2936"/>
              <a:ext cx="7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65" name="Rectangle 33"/>
            <p:cNvSpPr>
              <a:spLocks noChangeArrowheads="1"/>
            </p:cNvSpPr>
            <p:nvPr/>
          </p:nvSpPr>
          <p:spPr bwMode="auto">
            <a:xfrm>
              <a:off x="2420" y="2790"/>
              <a:ext cx="345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pressure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66" name="Freeform 34"/>
            <p:cNvSpPr>
              <a:spLocks/>
            </p:cNvSpPr>
            <p:nvPr/>
          </p:nvSpPr>
          <p:spPr bwMode="auto">
            <a:xfrm>
              <a:off x="2410" y="2721"/>
              <a:ext cx="356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0"/>
                </a:cxn>
                <a:cxn ang="0">
                  <a:pos x="356" y="195"/>
                </a:cxn>
                <a:cxn ang="0">
                  <a:pos x="0" y="1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56" h="195">
                  <a:moveTo>
                    <a:pt x="0" y="0"/>
                  </a:moveTo>
                  <a:lnTo>
                    <a:pt x="356" y="0"/>
                  </a:lnTo>
                  <a:lnTo>
                    <a:pt x="356" y="195"/>
                  </a:lnTo>
                  <a:lnTo>
                    <a:pt x="0" y="19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7" name="Rectangle 35"/>
            <p:cNvSpPr>
              <a:spLocks noChangeArrowheads="1"/>
            </p:cNvSpPr>
            <p:nvPr/>
          </p:nvSpPr>
          <p:spPr bwMode="auto">
            <a:xfrm>
              <a:off x="4129" y="3272"/>
              <a:ext cx="326" cy="3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8" name="Rectangle 36"/>
            <p:cNvSpPr>
              <a:spLocks noChangeArrowheads="1"/>
            </p:cNvSpPr>
            <p:nvPr/>
          </p:nvSpPr>
          <p:spPr bwMode="auto">
            <a:xfrm>
              <a:off x="3978" y="3617"/>
              <a:ext cx="70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Initial Condition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20870" name="Picture 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63" y="3311"/>
              <a:ext cx="263" cy="2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0871" name="Freeform 39"/>
            <p:cNvSpPr>
              <a:spLocks/>
            </p:cNvSpPr>
            <p:nvPr/>
          </p:nvSpPr>
          <p:spPr bwMode="auto">
            <a:xfrm>
              <a:off x="4129" y="3272"/>
              <a:ext cx="326" cy="3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6" y="0"/>
                </a:cxn>
                <a:cxn ang="0">
                  <a:pos x="326" y="326"/>
                </a:cxn>
                <a:cxn ang="0">
                  <a:pos x="0" y="32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6" h="326">
                  <a:moveTo>
                    <a:pt x="0" y="0"/>
                  </a:moveTo>
                  <a:lnTo>
                    <a:pt x="326" y="0"/>
                  </a:lnTo>
                  <a:lnTo>
                    <a:pt x="326" y="326"/>
                  </a:lnTo>
                  <a:lnTo>
                    <a:pt x="0" y="32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2" name="Rectangle 40"/>
            <p:cNvSpPr>
              <a:spLocks noChangeArrowheads="1"/>
            </p:cNvSpPr>
            <p:nvPr/>
          </p:nvSpPr>
          <p:spPr bwMode="auto">
            <a:xfrm>
              <a:off x="2410" y="3111"/>
              <a:ext cx="321" cy="3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3" name="Rectangle 41"/>
            <p:cNvSpPr>
              <a:spLocks noChangeArrowheads="1"/>
            </p:cNvSpPr>
            <p:nvPr/>
          </p:nvSpPr>
          <p:spPr bwMode="auto">
            <a:xfrm>
              <a:off x="2425" y="3457"/>
              <a:ext cx="359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Housing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74" name="Line 42"/>
            <p:cNvSpPr>
              <a:spLocks noChangeShapeType="1"/>
            </p:cNvSpPr>
            <p:nvPr/>
          </p:nvSpPr>
          <p:spPr bwMode="auto">
            <a:xfrm>
              <a:off x="2493" y="3330"/>
              <a:ext cx="12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5" name="Line 43"/>
            <p:cNvSpPr>
              <a:spLocks noChangeShapeType="1"/>
            </p:cNvSpPr>
            <p:nvPr/>
          </p:nvSpPr>
          <p:spPr bwMode="auto">
            <a:xfrm>
              <a:off x="2503" y="3345"/>
              <a:ext cx="10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6" name="Line 44"/>
            <p:cNvSpPr>
              <a:spLocks noChangeShapeType="1"/>
            </p:cNvSpPr>
            <p:nvPr/>
          </p:nvSpPr>
          <p:spPr bwMode="auto">
            <a:xfrm>
              <a:off x="2517" y="3359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7" name="Line 45"/>
            <p:cNvSpPr>
              <a:spLocks noChangeShapeType="1"/>
            </p:cNvSpPr>
            <p:nvPr/>
          </p:nvSpPr>
          <p:spPr bwMode="auto">
            <a:xfrm flipV="1">
              <a:off x="2556" y="3276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8" name="Line 46"/>
            <p:cNvSpPr>
              <a:spLocks noChangeShapeType="1"/>
            </p:cNvSpPr>
            <p:nvPr/>
          </p:nvSpPr>
          <p:spPr bwMode="auto">
            <a:xfrm>
              <a:off x="2556" y="3276"/>
              <a:ext cx="15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9" name="Freeform 47"/>
            <p:cNvSpPr>
              <a:spLocks/>
            </p:cNvSpPr>
            <p:nvPr/>
          </p:nvSpPr>
          <p:spPr bwMode="auto">
            <a:xfrm>
              <a:off x="2410" y="3111"/>
              <a:ext cx="321" cy="3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" y="0"/>
                </a:cxn>
                <a:cxn ang="0">
                  <a:pos x="321" y="326"/>
                </a:cxn>
                <a:cxn ang="0">
                  <a:pos x="0" y="32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1" h="326">
                  <a:moveTo>
                    <a:pt x="0" y="0"/>
                  </a:moveTo>
                  <a:lnTo>
                    <a:pt x="321" y="0"/>
                  </a:lnTo>
                  <a:lnTo>
                    <a:pt x="321" y="326"/>
                  </a:lnTo>
                  <a:lnTo>
                    <a:pt x="0" y="32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0" name="Rectangle 48"/>
            <p:cNvSpPr>
              <a:spLocks noChangeArrowheads="1"/>
            </p:cNvSpPr>
            <p:nvPr/>
          </p:nvSpPr>
          <p:spPr bwMode="auto">
            <a:xfrm>
              <a:off x="4095" y="2717"/>
              <a:ext cx="1008" cy="3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1" name="Rectangle 49"/>
            <p:cNvSpPr>
              <a:spLocks noChangeArrowheads="1"/>
            </p:cNvSpPr>
            <p:nvPr/>
          </p:nvSpPr>
          <p:spPr bwMode="auto">
            <a:xfrm>
              <a:off x="4397" y="3140"/>
              <a:ext cx="399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Generator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83" name="Rectangle 51"/>
            <p:cNvSpPr>
              <a:spLocks noChangeArrowheads="1"/>
            </p:cNvSpPr>
            <p:nvPr/>
          </p:nvSpPr>
          <p:spPr bwMode="auto">
            <a:xfrm>
              <a:off x="4114" y="2785"/>
              <a:ext cx="651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Number of bulbs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84" name="Rectangle 52"/>
            <p:cNvSpPr>
              <a:spLocks noChangeArrowheads="1"/>
            </p:cNvSpPr>
            <p:nvPr/>
          </p:nvSpPr>
          <p:spPr bwMode="auto">
            <a:xfrm>
              <a:off x="4114" y="2979"/>
              <a:ext cx="497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Motor output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86" name="Freeform 54"/>
            <p:cNvSpPr>
              <a:spLocks/>
            </p:cNvSpPr>
            <p:nvPr/>
          </p:nvSpPr>
          <p:spPr bwMode="auto">
            <a:xfrm>
              <a:off x="4095" y="2717"/>
              <a:ext cx="1008" cy="3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8" y="0"/>
                </a:cxn>
                <a:cxn ang="0">
                  <a:pos x="1008" y="399"/>
                </a:cxn>
                <a:cxn ang="0">
                  <a:pos x="0" y="39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8" h="399">
                  <a:moveTo>
                    <a:pt x="0" y="0"/>
                  </a:moveTo>
                  <a:lnTo>
                    <a:pt x="1008" y="0"/>
                  </a:lnTo>
                  <a:lnTo>
                    <a:pt x="1008" y="399"/>
                  </a:lnTo>
                  <a:lnTo>
                    <a:pt x="0" y="39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7" name="Rectangle 55"/>
            <p:cNvSpPr>
              <a:spLocks noChangeArrowheads="1"/>
            </p:cNvSpPr>
            <p:nvPr/>
          </p:nvSpPr>
          <p:spPr bwMode="auto">
            <a:xfrm>
              <a:off x="2410" y="1358"/>
              <a:ext cx="25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88" name="Rectangle 56"/>
            <p:cNvSpPr>
              <a:spLocks noChangeArrowheads="1"/>
            </p:cNvSpPr>
            <p:nvPr/>
          </p:nvSpPr>
          <p:spPr bwMode="auto">
            <a:xfrm>
              <a:off x="2371" y="1509"/>
              <a:ext cx="394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Driveline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89" name="Rectangle 57"/>
            <p:cNvSpPr>
              <a:spLocks noChangeArrowheads="1"/>
            </p:cNvSpPr>
            <p:nvPr/>
          </p:nvSpPr>
          <p:spPr bwMode="auto">
            <a:xfrm>
              <a:off x="2303" y="1592"/>
              <a:ext cx="570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Environment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90" name="Rectangle 58"/>
            <p:cNvSpPr>
              <a:spLocks noChangeArrowheads="1"/>
            </p:cNvSpPr>
            <p:nvPr/>
          </p:nvSpPr>
          <p:spPr bwMode="auto">
            <a:xfrm>
              <a:off x="2469" y="1392"/>
              <a:ext cx="185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Env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91" name="Freeform 59"/>
            <p:cNvSpPr>
              <a:spLocks/>
            </p:cNvSpPr>
            <p:nvPr/>
          </p:nvSpPr>
          <p:spPr bwMode="auto">
            <a:xfrm>
              <a:off x="2410" y="1358"/>
              <a:ext cx="258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8" y="0"/>
                </a:cxn>
                <a:cxn ang="0">
                  <a:pos x="258" y="132"/>
                </a:cxn>
                <a:cxn ang="0">
                  <a:pos x="0" y="1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8" h="132">
                  <a:moveTo>
                    <a:pt x="0" y="0"/>
                  </a:moveTo>
                  <a:lnTo>
                    <a:pt x="258" y="0"/>
                  </a:lnTo>
                  <a:lnTo>
                    <a:pt x="258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92" name="Rectangle 60"/>
            <p:cNvSpPr>
              <a:spLocks noChangeArrowheads="1"/>
            </p:cNvSpPr>
            <p:nvPr/>
          </p:nvSpPr>
          <p:spPr bwMode="auto">
            <a:xfrm>
              <a:off x="39" y="1714"/>
              <a:ext cx="424" cy="1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93" name="Rectangle 61"/>
            <p:cNvSpPr>
              <a:spLocks noChangeArrowheads="1"/>
            </p:cNvSpPr>
            <p:nvPr/>
          </p:nvSpPr>
          <p:spPr bwMode="auto">
            <a:xfrm>
              <a:off x="49" y="1923"/>
              <a:ext cx="529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Desired RPM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94" name="Rectangle 62"/>
            <p:cNvSpPr>
              <a:spLocks noChangeArrowheads="1"/>
            </p:cNvSpPr>
            <p:nvPr/>
          </p:nvSpPr>
          <p:spPr bwMode="auto">
            <a:xfrm>
              <a:off x="166" y="1777"/>
              <a:ext cx="19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2000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95" name="Freeform 63"/>
            <p:cNvSpPr>
              <a:spLocks/>
            </p:cNvSpPr>
            <p:nvPr/>
          </p:nvSpPr>
          <p:spPr bwMode="auto">
            <a:xfrm>
              <a:off x="39" y="1714"/>
              <a:ext cx="424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4" y="0"/>
                </a:cxn>
                <a:cxn ang="0">
                  <a:pos x="424" y="194"/>
                </a:cxn>
                <a:cxn ang="0">
                  <a:pos x="0" y="19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24" h="194">
                  <a:moveTo>
                    <a:pt x="0" y="0"/>
                  </a:moveTo>
                  <a:lnTo>
                    <a:pt x="424" y="0"/>
                  </a:lnTo>
                  <a:lnTo>
                    <a:pt x="424" y="194"/>
                  </a:lnTo>
                  <a:lnTo>
                    <a:pt x="0" y="19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96" name="Rectangle 64"/>
            <p:cNvSpPr>
              <a:spLocks noChangeArrowheads="1"/>
            </p:cNvSpPr>
            <p:nvPr/>
          </p:nvSpPr>
          <p:spPr bwMode="auto">
            <a:xfrm>
              <a:off x="818" y="1723"/>
              <a:ext cx="876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97" name="Rectangle 65"/>
            <p:cNvSpPr>
              <a:spLocks noChangeArrowheads="1"/>
            </p:cNvSpPr>
            <p:nvPr/>
          </p:nvSpPr>
          <p:spPr bwMode="auto">
            <a:xfrm>
              <a:off x="1076" y="2118"/>
              <a:ext cx="386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Controller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98" name="Rectangle 66"/>
            <p:cNvSpPr>
              <a:spLocks noChangeArrowheads="1"/>
            </p:cNvSpPr>
            <p:nvPr/>
          </p:nvSpPr>
          <p:spPr bwMode="auto">
            <a:xfrm>
              <a:off x="837" y="1777"/>
              <a:ext cx="529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Desired RPM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899" name="Rectangle 67"/>
            <p:cNvSpPr>
              <a:spLocks noChangeArrowheads="1"/>
            </p:cNvSpPr>
            <p:nvPr/>
          </p:nvSpPr>
          <p:spPr bwMode="auto">
            <a:xfrm>
              <a:off x="837" y="1976"/>
              <a:ext cx="470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 RPM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0" name="Rectangle 68"/>
            <p:cNvSpPr>
              <a:spLocks noChangeArrowheads="1"/>
            </p:cNvSpPr>
            <p:nvPr/>
          </p:nvSpPr>
          <p:spPr bwMode="auto">
            <a:xfrm>
              <a:off x="1488" y="1872"/>
              <a:ext cx="192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Out1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1" name="Rectangle 69"/>
            <p:cNvSpPr>
              <a:spLocks noChangeArrowheads="1"/>
            </p:cNvSpPr>
            <p:nvPr/>
          </p:nvSpPr>
          <p:spPr bwMode="auto">
            <a:xfrm>
              <a:off x="1636" y="1874"/>
              <a:ext cx="0" cy="1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2" name="Freeform 70"/>
            <p:cNvSpPr>
              <a:spLocks/>
            </p:cNvSpPr>
            <p:nvPr/>
          </p:nvSpPr>
          <p:spPr bwMode="auto">
            <a:xfrm>
              <a:off x="818" y="1723"/>
              <a:ext cx="876" cy="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6" y="0"/>
                </a:cxn>
                <a:cxn ang="0">
                  <a:pos x="876" y="375"/>
                </a:cxn>
                <a:cxn ang="0">
                  <a:pos x="0" y="37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76" h="375">
                  <a:moveTo>
                    <a:pt x="0" y="0"/>
                  </a:moveTo>
                  <a:lnTo>
                    <a:pt x="876" y="0"/>
                  </a:lnTo>
                  <a:lnTo>
                    <a:pt x="876" y="375"/>
                  </a:lnTo>
                  <a:lnTo>
                    <a:pt x="0" y="37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03" name="Rectangle 71"/>
            <p:cNvSpPr>
              <a:spLocks noChangeArrowheads="1"/>
            </p:cNvSpPr>
            <p:nvPr/>
          </p:nvSpPr>
          <p:spPr bwMode="auto">
            <a:xfrm>
              <a:off x="3121" y="3018"/>
              <a:ext cx="326" cy="3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04" name="Rectangle 72"/>
            <p:cNvSpPr>
              <a:spLocks noChangeArrowheads="1"/>
            </p:cNvSpPr>
            <p:nvPr/>
          </p:nvSpPr>
          <p:spPr bwMode="auto">
            <a:xfrm>
              <a:off x="3063" y="3384"/>
              <a:ext cx="533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Controllable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5" name="Rectangle 73"/>
            <p:cNvSpPr>
              <a:spLocks noChangeArrowheads="1"/>
            </p:cNvSpPr>
            <p:nvPr/>
          </p:nvSpPr>
          <p:spPr bwMode="auto">
            <a:xfrm>
              <a:off x="3024" y="3471"/>
              <a:ext cx="642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Friction Clutch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6" name="Rectangle 74"/>
            <p:cNvSpPr>
              <a:spLocks noChangeArrowheads="1"/>
            </p:cNvSpPr>
            <p:nvPr/>
          </p:nvSpPr>
          <p:spPr bwMode="auto">
            <a:xfrm>
              <a:off x="3140" y="3067"/>
              <a:ext cx="88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7" name="Rectangle 75"/>
            <p:cNvSpPr>
              <a:spLocks noChangeArrowheads="1"/>
            </p:cNvSpPr>
            <p:nvPr/>
          </p:nvSpPr>
          <p:spPr bwMode="auto">
            <a:xfrm>
              <a:off x="3140" y="3233"/>
              <a:ext cx="93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FF42D1"/>
                  </a:solidFill>
                  <a:effectLst/>
                  <a:latin typeface="Verdana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8" name="Rectangle 76"/>
            <p:cNvSpPr>
              <a:spLocks noChangeArrowheads="1"/>
            </p:cNvSpPr>
            <p:nvPr/>
          </p:nvSpPr>
          <p:spPr bwMode="auto">
            <a:xfrm>
              <a:off x="3384" y="3174"/>
              <a:ext cx="83" cy="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FF42D1"/>
                  </a:solidFill>
                  <a:effectLst/>
                  <a:latin typeface="Verdana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909" name="Line 77"/>
            <p:cNvSpPr>
              <a:spLocks noChangeShapeType="1"/>
            </p:cNvSpPr>
            <p:nvPr/>
          </p:nvSpPr>
          <p:spPr bwMode="auto">
            <a:xfrm>
              <a:off x="3209" y="3199"/>
              <a:ext cx="2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0" name="Line 78"/>
            <p:cNvSpPr>
              <a:spLocks noChangeShapeType="1"/>
            </p:cNvSpPr>
            <p:nvPr/>
          </p:nvSpPr>
          <p:spPr bwMode="auto">
            <a:xfrm flipV="1">
              <a:off x="3238" y="3121"/>
              <a:ext cx="1" cy="7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1" name="Line 79"/>
            <p:cNvSpPr>
              <a:spLocks noChangeShapeType="1"/>
            </p:cNvSpPr>
            <p:nvPr/>
          </p:nvSpPr>
          <p:spPr bwMode="auto">
            <a:xfrm>
              <a:off x="3238" y="3121"/>
              <a:ext cx="6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2" name="Line 80"/>
            <p:cNvSpPr>
              <a:spLocks noChangeShapeType="1"/>
            </p:cNvSpPr>
            <p:nvPr/>
          </p:nvSpPr>
          <p:spPr bwMode="auto">
            <a:xfrm flipH="1">
              <a:off x="3238" y="3121"/>
              <a:ext cx="6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3" name="Line 81"/>
            <p:cNvSpPr>
              <a:spLocks noChangeShapeType="1"/>
            </p:cNvSpPr>
            <p:nvPr/>
          </p:nvSpPr>
          <p:spPr bwMode="auto">
            <a:xfrm>
              <a:off x="3238" y="3121"/>
              <a:ext cx="1" cy="14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4" name="Line 82"/>
            <p:cNvSpPr>
              <a:spLocks noChangeShapeType="1"/>
            </p:cNvSpPr>
            <p:nvPr/>
          </p:nvSpPr>
          <p:spPr bwMode="auto">
            <a:xfrm>
              <a:off x="3238" y="3267"/>
              <a:ext cx="6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5" name="Line 83"/>
            <p:cNvSpPr>
              <a:spLocks noChangeShapeType="1"/>
            </p:cNvSpPr>
            <p:nvPr/>
          </p:nvSpPr>
          <p:spPr bwMode="auto">
            <a:xfrm flipV="1">
              <a:off x="3257" y="3121"/>
              <a:ext cx="1" cy="4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6" name="Line 84"/>
            <p:cNvSpPr>
              <a:spLocks noChangeShapeType="1"/>
            </p:cNvSpPr>
            <p:nvPr/>
          </p:nvSpPr>
          <p:spPr bwMode="auto">
            <a:xfrm>
              <a:off x="3257" y="3223"/>
              <a:ext cx="1" cy="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7" name="Line 85"/>
            <p:cNvSpPr>
              <a:spLocks noChangeShapeType="1"/>
            </p:cNvSpPr>
            <p:nvPr/>
          </p:nvSpPr>
          <p:spPr bwMode="auto">
            <a:xfrm flipV="1">
              <a:off x="3282" y="3121"/>
              <a:ext cx="1" cy="4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8" name="Line 86"/>
            <p:cNvSpPr>
              <a:spLocks noChangeShapeType="1"/>
            </p:cNvSpPr>
            <p:nvPr/>
          </p:nvSpPr>
          <p:spPr bwMode="auto">
            <a:xfrm>
              <a:off x="3282" y="3223"/>
              <a:ext cx="1" cy="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9" name="Line 87"/>
            <p:cNvSpPr>
              <a:spLocks noChangeShapeType="1"/>
            </p:cNvSpPr>
            <p:nvPr/>
          </p:nvSpPr>
          <p:spPr bwMode="auto">
            <a:xfrm flipV="1">
              <a:off x="3306" y="3121"/>
              <a:ext cx="1" cy="4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0" name="Line 88"/>
            <p:cNvSpPr>
              <a:spLocks noChangeShapeType="1"/>
            </p:cNvSpPr>
            <p:nvPr/>
          </p:nvSpPr>
          <p:spPr bwMode="auto">
            <a:xfrm>
              <a:off x="3306" y="3223"/>
              <a:ext cx="1" cy="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1" name="Line 89"/>
            <p:cNvSpPr>
              <a:spLocks noChangeShapeType="1"/>
            </p:cNvSpPr>
            <p:nvPr/>
          </p:nvSpPr>
          <p:spPr bwMode="auto">
            <a:xfrm>
              <a:off x="3267" y="3130"/>
              <a:ext cx="1" cy="12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2" name="Line 90"/>
            <p:cNvSpPr>
              <a:spLocks noChangeShapeType="1"/>
            </p:cNvSpPr>
            <p:nvPr/>
          </p:nvSpPr>
          <p:spPr bwMode="auto">
            <a:xfrm flipV="1">
              <a:off x="3267" y="3199"/>
              <a:ext cx="1" cy="5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3" name="Line 91"/>
            <p:cNvSpPr>
              <a:spLocks noChangeShapeType="1"/>
            </p:cNvSpPr>
            <p:nvPr/>
          </p:nvSpPr>
          <p:spPr bwMode="auto">
            <a:xfrm>
              <a:off x="3267" y="3199"/>
              <a:ext cx="2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4" name="Line 92"/>
            <p:cNvSpPr>
              <a:spLocks noChangeShapeType="1"/>
            </p:cNvSpPr>
            <p:nvPr/>
          </p:nvSpPr>
          <p:spPr bwMode="auto">
            <a:xfrm flipV="1">
              <a:off x="3296" y="3130"/>
              <a:ext cx="1" cy="6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5" name="Line 93"/>
            <p:cNvSpPr>
              <a:spLocks noChangeShapeType="1"/>
            </p:cNvSpPr>
            <p:nvPr/>
          </p:nvSpPr>
          <p:spPr bwMode="auto">
            <a:xfrm>
              <a:off x="3296" y="3130"/>
              <a:ext cx="1" cy="12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6" name="Line 94"/>
            <p:cNvSpPr>
              <a:spLocks noChangeShapeType="1"/>
            </p:cNvSpPr>
            <p:nvPr/>
          </p:nvSpPr>
          <p:spPr bwMode="auto">
            <a:xfrm flipV="1">
              <a:off x="3296" y="3199"/>
              <a:ext cx="1" cy="5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7" name="Line 95"/>
            <p:cNvSpPr>
              <a:spLocks noChangeShapeType="1"/>
            </p:cNvSpPr>
            <p:nvPr/>
          </p:nvSpPr>
          <p:spPr bwMode="auto">
            <a:xfrm>
              <a:off x="3296" y="3199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8" name="Line 96"/>
            <p:cNvSpPr>
              <a:spLocks noChangeShapeType="1"/>
            </p:cNvSpPr>
            <p:nvPr/>
          </p:nvSpPr>
          <p:spPr bwMode="auto">
            <a:xfrm>
              <a:off x="3374" y="3199"/>
              <a:ext cx="2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9" name="Line 97"/>
            <p:cNvSpPr>
              <a:spLocks noChangeShapeType="1"/>
            </p:cNvSpPr>
            <p:nvPr/>
          </p:nvSpPr>
          <p:spPr bwMode="auto">
            <a:xfrm>
              <a:off x="3150" y="3199"/>
              <a:ext cx="1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0" name="Line 98"/>
            <p:cNvSpPr>
              <a:spLocks noChangeShapeType="1"/>
            </p:cNvSpPr>
            <p:nvPr/>
          </p:nvSpPr>
          <p:spPr bwMode="auto">
            <a:xfrm flipV="1">
              <a:off x="3165" y="3169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1" name="Line 99"/>
            <p:cNvSpPr>
              <a:spLocks noChangeShapeType="1"/>
            </p:cNvSpPr>
            <p:nvPr/>
          </p:nvSpPr>
          <p:spPr bwMode="auto">
            <a:xfrm>
              <a:off x="3165" y="3169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2" name="Line 100"/>
            <p:cNvSpPr>
              <a:spLocks noChangeShapeType="1"/>
            </p:cNvSpPr>
            <p:nvPr/>
          </p:nvSpPr>
          <p:spPr bwMode="auto">
            <a:xfrm>
              <a:off x="3209" y="3169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3" name="Line 101"/>
            <p:cNvSpPr>
              <a:spLocks noChangeShapeType="1"/>
            </p:cNvSpPr>
            <p:nvPr/>
          </p:nvSpPr>
          <p:spPr bwMode="auto">
            <a:xfrm>
              <a:off x="3209" y="3223"/>
              <a:ext cx="1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4" name="Line 102"/>
            <p:cNvSpPr>
              <a:spLocks noChangeShapeType="1"/>
            </p:cNvSpPr>
            <p:nvPr/>
          </p:nvSpPr>
          <p:spPr bwMode="auto">
            <a:xfrm flipH="1">
              <a:off x="3145" y="3223"/>
              <a:ext cx="8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5" name="Line 103"/>
            <p:cNvSpPr>
              <a:spLocks noChangeShapeType="1"/>
            </p:cNvSpPr>
            <p:nvPr/>
          </p:nvSpPr>
          <p:spPr bwMode="auto">
            <a:xfrm>
              <a:off x="3160" y="3238"/>
              <a:ext cx="5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6" name="Line 104"/>
            <p:cNvSpPr>
              <a:spLocks noChangeShapeType="1"/>
            </p:cNvSpPr>
            <p:nvPr/>
          </p:nvSpPr>
          <p:spPr bwMode="auto">
            <a:xfrm>
              <a:off x="3179" y="3242"/>
              <a:ext cx="2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7" name="Line 105"/>
            <p:cNvSpPr>
              <a:spLocks noChangeShapeType="1"/>
            </p:cNvSpPr>
            <p:nvPr/>
          </p:nvSpPr>
          <p:spPr bwMode="auto">
            <a:xfrm flipV="1">
              <a:off x="3335" y="3169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8" name="Line 106"/>
            <p:cNvSpPr>
              <a:spLocks noChangeShapeType="1"/>
            </p:cNvSpPr>
            <p:nvPr/>
          </p:nvSpPr>
          <p:spPr bwMode="auto">
            <a:xfrm>
              <a:off x="3335" y="3169"/>
              <a:ext cx="3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9" name="Line 107"/>
            <p:cNvSpPr>
              <a:spLocks noChangeShapeType="1"/>
            </p:cNvSpPr>
            <p:nvPr/>
          </p:nvSpPr>
          <p:spPr bwMode="auto">
            <a:xfrm>
              <a:off x="3374" y="3169"/>
              <a:ext cx="1" cy="5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0" name="Line 108"/>
            <p:cNvSpPr>
              <a:spLocks noChangeShapeType="1"/>
            </p:cNvSpPr>
            <p:nvPr/>
          </p:nvSpPr>
          <p:spPr bwMode="auto">
            <a:xfrm>
              <a:off x="3374" y="3223"/>
              <a:ext cx="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1" name="Line 109"/>
            <p:cNvSpPr>
              <a:spLocks noChangeShapeType="1"/>
            </p:cNvSpPr>
            <p:nvPr/>
          </p:nvSpPr>
          <p:spPr bwMode="auto">
            <a:xfrm flipH="1">
              <a:off x="3306" y="3223"/>
              <a:ext cx="9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2" name="Line 110"/>
            <p:cNvSpPr>
              <a:spLocks noChangeShapeType="1"/>
            </p:cNvSpPr>
            <p:nvPr/>
          </p:nvSpPr>
          <p:spPr bwMode="auto">
            <a:xfrm>
              <a:off x="3325" y="3238"/>
              <a:ext cx="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3" name="Line 111"/>
            <p:cNvSpPr>
              <a:spLocks noChangeShapeType="1"/>
            </p:cNvSpPr>
            <p:nvPr/>
          </p:nvSpPr>
          <p:spPr bwMode="auto">
            <a:xfrm>
              <a:off x="3340" y="3242"/>
              <a:ext cx="2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4" name="Freeform 112"/>
            <p:cNvSpPr>
              <a:spLocks/>
            </p:cNvSpPr>
            <p:nvPr/>
          </p:nvSpPr>
          <p:spPr bwMode="auto">
            <a:xfrm>
              <a:off x="3121" y="3018"/>
              <a:ext cx="326" cy="3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6" y="0"/>
                </a:cxn>
                <a:cxn ang="0">
                  <a:pos x="326" y="346"/>
                </a:cxn>
                <a:cxn ang="0">
                  <a:pos x="0" y="3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6" h="346">
                  <a:moveTo>
                    <a:pt x="0" y="0"/>
                  </a:moveTo>
                  <a:lnTo>
                    <a:pt x="326" y="0"/>
                  </a:lnTo>
                  <a:lnTo>
                    <a:pt x="326" y="346"/>
                  </a:lnTo>
                  <a:lnTo>
                    <a:pt x="0" y="34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5" name="Line 113"/>
            <p:cNvSpPr>
              <a:spLocks noChangeShapeType="1"/>
            </p:cNvSpPr>
            <p:nvPr/>
          </p:nvSpPr>
          <p:spPr bwMode="auto">
            <a:xfrm flipH="1">
              <a:off x="721" y="2006"/>
              <a:ext cx="6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6" name="Freeform 114"/>
            <p:cNvSpPr>
              <a:spLocks/>
            </p:cNvSpPr>
            <p:nvPr/>
          </p:nvSpPr>
          <p:spPr bwMode="auto">
            <a:xfrm>
              <a:off x="755" y="1976"/>
              <a:ext cx="63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4"/>
                </a:cxn>
                <a:cxn ang="0">
                  <a:pos x="63" y="30"/>
                </a:cxn>
                <a:cxn ang="0">
                  <a:pos x="0" y="0"/>
                </a:cxn>
              </a:cxnLst>
              <a:rect l="0" t="0" r="r" b="b"/>
              <a:pathLst>
                <a:path w="63" h="64">
                  <a:moveTo>
                    <a:pt x="0" y="0"/>
                  </a:moveTo>
                  <a:lnTo>
                    <a:pt x="0" y="64"/>
                  </a:lnTo>
                  <a:lnTo>
                    <a:pt x="63" y="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7" name="Freeform 115"/>
            <p:cNvSpPr>
              <a:spLocks/>
            </p:cNvSpPr>
            <p:nvPr/>
          </p:nvSpPr>
          <p:spPr bwMode="auto">
            <a:xfrm>
              <a:off x="721" y="1976"/>
              <a:ext cx="4610" cy="390"/>
            </a:xfrm>
            <a:custGeom>
              <a:avLst/>
              <a:gdLst/>
              <a:ahLst/>
              <a:cxnLst>
                <a:cxn ang="0">
                  <a:pos x="4610" y="0"/>
                </a:cxn>
                <a:cxn ang="0">
                  <a:pos x="4610" y="390"/>
                </a:cxn>
                <a:cxn ang="0">
                  <a:pos x="0" y="390"/>
                </a:cxn>
                <a:cxn ang="0">
                  <a:pos x="0" y="30"/>
                </a:cxn>
                <a:cxn ang="0">
                  <a:pos x="14" y="30"/>
                </a:cxn>
              </a:cxnLst>
              <a:rect l="0" t="0" r="r" b="b"/>
              <a:pathLst>
                <a:path w="4610" h="390">
                  <a:moveTo>
                    <a:pt x="4610" y="0"/>
                  </a:moveTo>
                  <a:lnTo>
                    <a:pt x="4610" y="390"/>
                  </a:lnTo>
                  <a:lnTo>
                    <a:pt x="0" y="390"/>
                  </a:lnTo>
                  <a:lnTo>
                    <a:pt x="0" y="30"/>
                  </a:lnTo>
                  <a:lnTo>
                    <a:pt x="14" y="3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8" name="Line 116"/>
            <p:cNvSpPr>
              <a:spLocks noChangeShapeType="1"/>
            </p:cNvSpPr>
            <p:nvPr/>
          </p:nvSpPr>
          <p:spPr bwMode="auto">
            <a:xfrm flipH="1">
              <a:off x="5395" y="1976"/>
              <a:ext cx="6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9" name="Freeform 117"/>
            <p:cNvSpPr>
              <a:spLocks/>
            </p:cNvSpPr>
            <p:nvPr/>
          </p:nvSpPr>
          <p:spPr bwMode="auto">
            <a:xfrm>
              <a:off x="5429" y="1942"/>
              <a:ext cx="63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4"/>
                </a:cxn>
                <a:cxn ang="0">
                  <a:pos x="63" y="34"/>
                </a:cxn>
                <a:cxn ang="0">
                  <a:pos x="0" y="0"/>
                </a:cxn>
              </a:cxnLst>
              <a:rect l="0" t="0" r="r" b="b"/>
              <a:pathLst>
                <a:path w="63" h="64">
                  <a:moveTo>
                    <a:pt x="0" y="0"/>
                  </a:moveTo>
                  <a:lnTo>
                    <a:pt x="0" y="64"/>
                  </a:lnTo>
                  <a:lnTo>
                    <a:pt x="63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0" name="Freeform 118"/>
            <p:cNvSpPr>
              <a:spLocks/>
            </p:cNvSpPr>
            <p:nvPr/>
          </p:nvSpPr>
          <p:spPr bwMode="auto">
            <a:xfrm>
              <a:off x="5331" y="1976"/>
              <a:ext cx="7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78" y="0"/>
                </a:cxn>
              </a:cxnLst>
              <a:rect l="0" t="0" r="r" b="b"/>
              <a:pathLst>
                <a:path w="78">
                  <a:moveTo>
                    <a:pt x="0" y="0"/>
                  </a:moveTo>
                  <a:lnTo>
                    <a:pt x="64" y="0"/>
                  </a:lnTo>
                  <a:lnTo>
                    <a:pt x="7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1" name="Line 119"/>
            <p:cNvSpPr>
              <a:spLocks noChangeShapeType="1"/>
            </p:cNvSpPr>
            <p:nvPr/>
          </p:nvSpPr>
          <p:spPr bwMode="auto">
            <a:xfrm>
              <a:off x="5166" y="1976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2" name="Freeform 120"/>
            <p:cNvSpPr>
              <a:spLocks/>
            </p:cNvSpPr>
            <p:nvPr/>
          </p:nvSpPr>
          <p:spPr bwMode="auto">
            <a:xfrm>
              <a:off x="5205" y="1928"/>
              <a:ext cx="29" cy="2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4" y="24"/>
                </a:cxn>
                <a:cxn ang="0">
                  <a:pos x="14" y="29"/>
                </a:cxn>
                <a:cxn ang="0">
                  <a:pos x="5" y="24"/>
                </a:cxn>
                <a:cxn ang="0">
                  <a:pos x="0" y="14"/>
                </a:cxn>
                <a:cxn ang="0">
                  <a:pos x="5" y="5"/>
                </a:cxn>
                <a:cxn ang="0">
                  <a:pos x="14" y="0"/>
                </a:cxn>
                <a:cxn ang="0">
                  <a:pos x="24" y="5"/>
                </a:cxn>
                <a:cxn ang="0">
                  <a:pos x="29" y="14"/>
                </a:cxn>
                <a:cxn ang="0">
                  <a:pos x="29" y="14"/>
                </a:cxn>
              </a:cxnLst>
              <a:rect l="0" t="0" r="r" b="b"/>
              <a:pathLst>
                <a:path w="29" h="29">
                  <a:moveTo>
                    <a:pt x="29" y="14"/>
                  </a:moveTo>
                  <a:lnTo>
                    <a:pt x="24" y="24"/>
                  </a:lnTo>
                  <a:lnTo>
                    <a:pt x="14" y="29"/>
                  </a:lnTo>
                  <a:lnTo>
                    <a:pt x="5" y="24"/>
                  </a:lnTo>
                  <a:lnTo>
                    <a:pt x="0" y="14"/>
                  </a:lnTo>
                  <a:lnTo>
                    <a:pt x="5" y="5"/>
                  </a:lnTo>
                  <a:lnTo>
                    <a:pt x="14" y="0"/>
                  </a:lnTo>
                  <a:lnTo>
                    <a:pt x="24" y="5"/>
                  </a:lnTo>
                  <a:lnTo>
                    <a:pt x="29" y="14"/>
                  </a:lnTo>
                  <a:lnTo>
                    <a:pt x="29" y="14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3" name="Freeform 121"/>
            <p:cNvSpPr>
              <a:spLocks/>
            </p:cNvSpPr>
            <p:nvPr/>
          </p:nvSpPr>
          <p:spPr bwMode="auto">
            <a:xfrm>
              <a:off x="5239" y="1928"/>
              <a:ext cx="24" cy="29"/>
            </a:xfrm>
            <a:custGeom>
              <a:avLst/>
              <a:gdLst/>
              <a:ahLst/>
              <a:cxnLst>
                <a:cxn ang="0">
                  <a:pos x="24" y="14"/>
                </a:cxn>
                <a:cxn ang="0">
                  <a:pos x="19" y="24"/>
                </a:cxn>
                <a:cxn ang="0">
                  <a:pos x="14" y="29"/>
                </a:cxn>
                <a:cxn ang="0">
                  <a:pos x="5" y="24"/>
                </a:cxn>
                <a:cxn ang="0">
                  <a:pos x="0" y="14"/>
                </a:cxn>
                <a:cxn ang="0">
                  <a:pos x="5" y="5"/>
                </a:cxn>
                <a:cxn ang="0">
                  <a:pos x="14" y="0"/>
                </a:cxn>
                <a:cxn ang="0">
                  <a:pos x="19" y="5"/>
                </a:cxn>
                <a:cxn ang="0">
                  <a:pos x="24" y="14"/>
                </a:cxn>
                <a:cxn ang="0">
                  <a:pos x="24" y="14"/>
                </a:cxn>
              </a:cxnLst>
              <a:rect l="0" t="0" r="r" b="b"/>
              <a:pathLst>
                <a:path w="24" h="29">
                  <a:moveTo>
                    <a:pt x="24" y="14"/>
                  </a:moveTo>
                  <a:lnTo>
                    <a:pt x="19" y="24"/>
                  </a:lnTo>
                  <a:lnTo>
                    <a:pt x="14" y="29"/>
                  </a:lnTo>
                  <a:lnTo>
                    <a:pt x="5" y="24"/>
                  </a:lnTo>
                  <a:lnTo>
                    <a:pt x="0" y="14"/>
                  </a:lnTo>
                  <a:lnTo>
                    <a:pt x="5" y="5"/>
                  </a:lnTo>
                  <a:lnTo>
                    <a:pt x="14" y="0"/>
                  </a:lnTo>
                  <a:lnTo>
                    <a:pt x="19" y="5"/>
                  </a:lnTo>
                  <a:lnTo>
                    <a:pt x="24" y="14"/>
                  </a:lnTo>
                  <a:lnTo>
                    <a:pt x="24" y="14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4" name="Line 122"/>
            <p:cNvSpPr>
              <a:spLocks noChangeShapeType="1"/>
            </p:cNvSpPr>
            <p:nvPr/>
          </p:nvSpPr>
          <p:spPr bwMode="auto">
            <a:xfrm>
              <a:off x="5234" y="1937"/>
              <a:ext cx="5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5" name="Line 123"/>
            <p:cNvSpPr>
              <a:spLocks noChangeShapeType="1"/>
            </p:cNvSpPr>
            <p:nvPr/>
          </p:nvSpPr>
          <p:spPr bwMode="auto">
            <a:xfrm flipV="1">
              <a:off x="5205" y="1918"/>
              <a:ext cx="29" cy="24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6" name="Line 124"/>
            <p:cNvSpPr>
              <a:spLocks noChangeShapeType="1"/>
            </p:cNvSpPr>
            <p:nvPr/>
          </p:nvSpPr>
          <p:spPr bwMode="auto">
            <a:xfrm flipV="1">
              <a:off x="5263" y="1918"/>
              <a:ext cx="29" cy="24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7" name="Freeform 125"/>
            <p:cNvSpPr>
              <a:spLocks/>
            </p:cNvSpPr>
            <p:nvPr/>
          </p:nvSpPr>
          <p:spPr bwMode="auto">
            <a:xfrm>
              <a:off x="5185" y="1976"/>
              <a:ext cx="14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46" y="0"/>
                </a:cxn>
              </a:cxnLst>
              <a:rect l="0" t="0" r="r" b="b"/>
              <a:pathLst>
                <a:path w="146">
                  <a:moveTo>
                    <a:pt x="0" y="0"/>
                  </a:moveTo>
                  <a:lnTo>
                    <a:pt x="15" y="0"/>
                  </a:lnTo>
                  <a:lnTo>
                    <a:pt x="14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8" name="Rectangle 126"/>
            <p:cNvSpPr>
              <a:spLocks noChangeArrowheads="1"/>
            </p:cNvSpPr>
            <p:nvPr/>
          </p:nvSpPr>
          <p:spPr bwMode="auto">
            <a:xfrm>
              <a:off x="5322" y="1967"/>
              <a:ext cx="14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9" name="Freeform 127"/>
            <p:cNvSpPr>
              <a:spLocks/>
            </p:cNvSpPr>
            <p:nvPr/>
          </p:nvSpPr>
          <p:spPr bwMode="auto">
            <a:xfrm>
              <a:off x="5322" y="1967"/>
              <a:ext cx="14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14" y="0"/>
                  </a:lnTo>
                  <a:lnTo>
                    <a:pt x="14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0" name="Line 128"/>
            <p:cNvSpPr>
              <a:spLocks noChangeShapeType="1"/>
            </p:cNvSpPr>
            <p:nvPr/>
          </p:nvSpPr>
          <p:spPr bwMode="auto">
            <a:xfrm flipH="1">
              <a:off x="2829" y="3272"/>
              <a:ext cx="19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961" name="Picture 1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63" y="3247"/>
              <a:ext cx="63" cy="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0962" name="Line 130"/>
            <p:cNvSpPr>
              <a:spLocks noChangeShapeType="1"/>
            </p:cNvSpPr>
            <p:nvPr/>
          </p:nvSpPr>
          <p:spPr bwMode="auto">
            <a:xfrm flipH="1">
              <a:off x="3024" y="3272"/>
              <a:ext cx="7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963" name="Picture 13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36" y="3247"/>
              <a:ext cx="68" cy="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0964" name="Line 132"/>
            <p:cNvSpPr>
              <a:spLocks noChangeShapeType="1"/>
            </p:cNvSpPr>
            <p:nvPr/>
          </p:nvSpPr>
          <p:spPr bwMode="auto">
            <a:xfrm>
              <a:off x="2751" y="3272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5" name="Line 133"/>
            <p:cNvSpPr>
              <a:spLocks noChangeShapeType="1"/>
            </p:cNvSpPr>
            <p:nvPr/>
          </p:nvSpPr>
          <p:spPr bwMode="auto">
            <a:xfrm>
              <a:off x="2766" y="2819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6" name="Line 134"/>
            <p:cNvSpPr>
              <a:spLocks noChangeShapeType="1"/>
            </p:cNvSpPr>
            <p:nvPr/>
          </p:nvSpPr>
          <p:spPr bwMode="auto">
            <a:xfrm flipH="1">
              <a:off x="3024" y="3111"/>
              <a:ext cx="6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7" name="Freeform 135"/>
            <p:cNvSpPr>
              <a:spLocks/>
            </p:cNvSpPr>
            <p:nvPr/>
          </p:nvSpPr>
          <p:spPr bwMode="auto">
            <a:xfrm>
              <a:off x="3058" y="3077"/>
              <a:ext cx="63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8"/>
                </a:cxn>
                <a:cxn ang="0">
                  <a:pos x="63" y="34"/>
                </a:cxn>
                <a:cxn ang="0">
                  <a:pos x="0" y="0"/>
                </a:cxn>
              </a:cxnLst>
              <a:rect l="0" t="0" r="r" b="b"/>
              <a:pathLst>
                <a:path w="63" h="68">
                  <a:moveTo>
                    <a:pt x="0" y="0"/>
                  </a:moveTo>
                  <a:lnTo>
                    <a:pt x="0" y="68"/>
                  </a:lnTo>
                  <a:lnTo>
                    <a:pt x="63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8" name="Freeform 136"/>
            <p:cNvSpPr>
              <a:spLocks/>
            </p:cNvSpPr>
            <p:nvPr/>
          </p:nvSpPr>
          <p:spPr bwMode="auto">
            <a:xfrm>
              <a:off x="2785" y="2819"/>
              <a:ext cx="253" cy="2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239" y="0"/>
                </a:cxn>
                <a:cxn ang="0">
                  <a:pos x="239" y="292"/>
                </a:cxn>
                <a:cxn ang="0">
                  <a:pos x="253" y="292"/>
                </a:cxn>
              </a:cxnLst>
              <a:rect l="0" t="0" r="r" b="b"/>
              <a:pathLst>
                <a:path w="253" h="292">
                  <a:moveTo>
                    <a:pt x="0" y="0"/>
                  </a:moveTo>
                  <a:lnTo>
                    <a:pt x="15" y="0"/>
                  </a:lnTo>
                  <a:lnTo>
                    <a:pt x="239" y="0"/>
                  </a:lnTo>
                  <a:lnTo>
                    <a:pt x="239" y="292"/>
                  </a:lnTo>
                  <a:lnTo>
                    <a:pt x="253" y="292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9" name="Line 137"/>
            <p:cNvSpPr>
              <a:spLocks noChangeShapeType="1"/>
            </p:cNvSpPr>
            <p:nvPr/>
          </p:nvSpPr>
          <p:spPr bwMode="auto">
            <a:xfrm>
              <a:off x="1694" y="1908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0" name="Line 138"/>
            <p:cNvSpPr>
              <a:spLocks noChangeShapeType="1"/>
            </p:cNvSpPr>
            <p:nvPr/>
          </p:nvSpPr>
          <p:spPr bwMode="auto">
            <a:xfrm flipH="1">
              <a:off x="1792" y="1908"/>
              <a:ext cx="6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1" name="Freeform 139"/>
            <p:cNvSpPr>
              <a:spLocks/>
            </p:cNvSpPr>
            <p:nvPr/>
          </p:nvSpPr>
          <p:spPr bwMode="auto">
            <a:xfrm>
              <a:off x="1826" y="1879"/>
              <a:ext cx="63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"/>
                </a:cxn>
                <a:cxn ang="0">
                  <a:pos x="63" y="29"/>
                </a:cxn>
                <a:cxn ang="0">
                  <a:pos x="0" y="0"/>
                </a:cxn>
              </a:cxnLst>
              <a:rect l="0" t="0" r="r" b="b"/>
              <a:pathLst>
                <a:path w="63" h="63">
                  <a:moveTo>
                    <a:pt x="0" y="0"/>
                  </a:moveTo>
                  <a:lnTo>
                    <a:pt x="0" y="63"/>
                  </a:lnTo>
                  <a:lnTo>
                    <a:pt x="63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2" name="Freeform 140"/>
            <p:cNvSpPr>
              <a:spLocks/>
            </p:cNvSpPr>
            <p:nvPr/>
          </p:nvSpPr>
          <p:spPr bwMode="auto">
            <a:xfrm>
              <a:off x="1714" y="1908"/>
              <a:ext cx="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78" y="0"/>
                </a:cxn>
                <a:cxn ang="0">
                  <a:pos x="92" y="0"/>
                </a:cxn>
              </a:cxnLst>
              <a:rect l="0" t="0" r="r" b="b"/>
              <a:pathLst>
                <a:path w="92">
                  <a:moveTo>
                    <a:pt x="0" y="0"/>
                  </a:moveTo>
                  <a:lnTo>
                    <a:pt x="14" y="0"/>
                  </a:lnTo>
                  <a:lnTo>
                    <a:pt x="78" y="0"/>
                  </a:lnTo>
                  <a:lnTo>
                    <a:pt x="9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3" name="Line 141"/>
            <p:cNvSpPr>
              <a:spLocks noChangeShapeType="1"/>
            </p:cNvSpPr>
            <p:nvPr/>
          </p:nvSpPr>
          <p:spPr bwMode="auto">
            <a:xfrm>
              <a:off x="463" y="1811"/>
              <a:ext cx="2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4" name="Freeform 142"/>
            <p:cNvSpPr>
              <a:spLocks/>
            </p:cNvSpPr>
            <p:nvPr/>
          </p:nvSpPr>
          <p:spPr bwMode="auto">
            <a:xfrm>
              <a:off x="501" y="1767"/>
              <a:ext cx="25" cy="24"/>
            </a:xfrm>
            <a:custGeom>
              <a:avLst/>
              <a:gdLst/>
              <a:ahLst/>
              <a:cxnLst>
                <a:cxn ang="0">
                  <a:pos x="25" y="15"/>
                </a:cxn>
                <a:cxn ang="0">
                  <a:pos x="20" y="20"/>
                </a:cxn>
                <a:cxn ang="0">
                  <a:pos x="10" y="24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0" y="5"/>
                </a:cxn>
                <a:cxn ang="0">
                  <a:pos x="10" y="0"/>
                </a:cxn>
                <a:cxn ang="0">
                  <a:pos x="20" y="5"/>
                </a:cxn>
                <a:cxn ang="0">
                  <a:pos x="25" y="15"/>
                </a:cxn>
                <a:cxn ang="0">
                  <a:pos x="25" y="15"/>
                </a:cxn>
              </a:cxnLst>
              <a:rect l="0" t="0" r="r" b="b"/>
              <a:pathLst>
                <a:path w="25" h="24">
                  <a:moveTo>
                    <a:pt x="25" y="15"/>
                  </a:moveTo>
                  <a:lnTo>
                    <a:pt x="20" y="20"/>
                  </a:lnTo>
                  <a:lnTo>
                    <a:pt x="10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5"/>
                  </a:lnTo>
                  <a:lnTo>
                    <a:pt x="10" y="0"/>
                  </a:lnTo>
                  <a:lnTo>
                    <a:pt x="20" y="5"/>
                  </a:lnTo>
                  <a:lnTo>
                    <a:pt x="25" y="15"/>
                  </a:lnTo>
                  <a:lnTo>
                    <a:pt x="25" y="15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5" name="Freeform 143"/>
            <p:cNvSpPr>
              <a:spLocks/>
            </p:cNvSpPr>
            <p:nvPr/>
          </p:nvSpPr>
          <p:spPr bwMode="auto">
            <a:xfrm>
              <a:off x="531" y="1767"/>
              <a:ext cx="29" cy="24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24" y="20"/>
                </a:cxn>
                <a:cxn ang="0">
                  <a:pos x="14" y="24"/>
                </a:cxn>
                <a:cxn ang="0">
                  <a:pos x="5" y="20"/>
                </a:cxn>
                <a:cxn ang="0">
                  <a:pos x="0" y="15"/>
                </a:cxn>
                <a:cxn ang="0">
                  <a:pos x="5" y="5"/>
                </a:cxn>
                <a:cxn ang="0">
                  <a:pos x="14" y="0"/>
                </a:cxn>
                <a:cxn ang="0">
                  <a:pos x="24" y="5"/>
                </a:cxn>
                <a:cxn ang="0">
                  <a:pos x="29" y="15"/>
                </a:cxn>
                <a:cxn ang="0">
                  <a:pos x="29" y="15"/>
                </a:cxn>
              </a:cxnLst>
              <a:rect l="0" t="0" r="r" b="b"/>
              <a:pathLst>
                <a:path w="29" h="24">
                  <a:moveTo>
                    <a:pt x="29" y="15"/>
                  </a:moveTo>
                  <a:lnTo>
                    <a:pt x="24" y="20"/>
                  </a:lnTo>
                  <a:lnTo>
                    <a:pt x="14" y="24"/>
                  </a:lnTo>
                  <a:lnTo>
                    <a:pt x="5" y="20"/>
                  </a:lnTo>
                  <a:lnTo>
                    <a:pt x="0" y="15"/>
                  </a:lnTo>
                  <a:lnTo>
                    <a:pt x="5" y="5"/>
                  </a:lnTo>
                  <a:lnTo>
                    <a:pt x="14" y="0"/>
                  </a:lnTo>
                  <a:lnTo>
                    <a:pt x="24" y="5"/>
                  </a:lnTo>
                  <a:lnTo>
                    <a:pt x="29" y="15"/>
                  </a:lnTo>
                  <a:lnTo>
                    <a:pt x="29" y="15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6" name="Line 144"/>
            <p:cNvSpPr>
              <a:spLocks noChangeShapeType="1"/>
            </p:cNvSpPr>
            <p:nvPr/>
          </p:nvSpPr>
          <p:spPr bwMode="auto">
            <a:xfrm>
              <a:off x="526" y="1772"/>
              <a:ext cx="5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7" name="Line 145"/>
            <p:cNvSpPr>
              <a:spLocks noChangeShapeType="1"/>
            </p:cNvSpPr>
            <p:nvPr/>
          </p:nvSpPr>
          <p:spPr bwMode="auto">
            <a:xfrm flipV="1">
              <a:off x="501" y="1752"/>
              <a:ext cx="25" cy="30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8" name="Line 146"/>
            <p:cNvSpPr>
              <a:spLocks noChangeShapeType="1"/>
            </p:cNvSpPr>
            <p:nvPr/>
          </p:nvSpPr>
          <p:spPr bwMode="auto">
            <a:xfrm flipV="1">
              <a:off x="560" y="1752"/>
              <a:ext cx="24" cy="30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9" name="Line 147"/>
            <p:cNvSpPr>
              <a:spLocks noChangeShapeType="1"/>
            </p:cNvSpPr>
            <p:nvPr/>
          </p:nvSpPr>
          <p:spPr bwMode="auto">
            <a:xfrm flipH="1">
              <a:off x="721" y="1811"/>
              <a:ext cx="6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0" name="Freeform 148"/>
            <p:cNvSpPr>
              <a:spLocks/>
            </p:cNvSpPr>
            <p:nvPr/>
          </p:nvSpPr>
          <p:spPr bwMode="auto">
            <a:xfrm>
              <a:off x="755" y="1782"/>
              <a:ext cx="63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"/>
                </a:cxn>
                <a:cxn ang="0">
                  <a:pos x="63" y="29"/>
                </a:cxn>
                <a:cxn ang="0">
                  <a:pos x="0" y="0"/>
                </a:cxn>
              </a:cxnLst>
              <a:rect l="0" t="0" r="r" b="b"/>
              <a:pathLst>
                <a:path w="63" h="63">
                  <a:moveTo>
                    <a:pt x="0" y="0"/>
                  </a:moveTo>
                  <a:lnTo>
                    <a:pt x="0" y="63"/>
                  </a:lnTo>
                  <a:lnTo>
                    <a:pt x="63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1" name="Freeform 149"/>
            <p:cNvSpPr>
              <a:spLocks/>
            </p:cNvSpPr>
            <p:nvPr/>
          </p:nvSpPr>
          <p:spPr bwMode="auto">
            <a:xfrm>
              <a:off x="482" y="1811"/>
              <a:ext cx="25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9" y="0"/>
                </a:cxn>
                <a:cxn ang="0">
                  <a:pos x="253" y="0"/>
                </a:cxn>
              </a:cxnLst>
              <a:rect l="0" t="0" r="r" b="b"/>
              <a:pathLst>
                <a:path w="253">
                  <a:moveTo>
                    <a:pt x="0" y="0"/>
                  </a:moveTo>
                  <a:lnTo>
                    <a:pt x="10" y="0"/>
                  </a:lnTo>
                  <a:lnTo>
                    <a:pt x="239" y="0"/>
                  </a:lnTo>
                  <a:lnTo>
                    <a:pt x="253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2" name="Line 150"/>
            <p:cNvSpPr>
              <a:spLocks noChangeShapeType="1"/>
            </p:cNvSpPr>
            <p:nvPr/>
          </p:nvSpPr>
          <p:spPr bwMode="auto">
            <a:xfrm flipV="1">
              <a:off x="3900" y="1976"/>
              <a:ext cx="1" cy="1038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3" name="Rectangle 151"/>
            <p:cNvSpPr>
              <a:spLocks noChangeArrowheads="1"/>
            </p:cNvSpPr>
            <p:nvPr/>
          </p:nvSpPr>
          <p:spPr bwMode="auto">
            <a:xfrm>
              <a:off x="3895" y="1967"/>
              <a:ext cx="15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4" name="Freeform 152"/>
            <p:cNvSpPr>
              <a:spLocks/>
            </p:cNvSpPr>
            <p:nvPr/>
          </p:nvSpPr>
          <p:spPr bwMode="auto">
            <a:xfrm>
              <a:off x="3895" y="1967"/>
              <a:ext cx="1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4">
                  <a:moveTo>
                    <a:pt x="0" y="0"/>
                  </a:moveTo>
                  <a:lnTo>
                    <a:pt x="15" y="0"/>
                  </a:lnTo>
                  <a:lnTo>
                    <a:pt x="15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5" name="Rectangle 153"/>
            <p:cNvSpPr>
              <a:spLocks noChangeArrowheads="1"/>
            </p:cNvSpPr>
            <p:nvPr/>
          </p:nvSpPr>
          <p:spPr bwMode="auto">
            <a:xfrm>
              <a:off x="3895" y="3009"/>
              <a:ext cx="1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6" name="Freeform 154"/>
            <p:cNvSpPr>
              <a:spLocks/>
            </p:cNvSpPr>
            <p:nvPr/>
          </p:nvSpPr>
          <p:spPr bwMode="auto">
            <a:xfrm>
              <a:off x="3773" y="3014"/>
              <a:ext cx="127" cy="16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0"/>
                </a:cxn>
                <a:cxn ang="0">
                  <a:pos x="127" y="0"/>
                </a:cxn>
              </a:cxnLst>
              <a:rect l="0" t="0" r="r" b="b"/>
              <a:pathLst>
                <a:path w="127" h="160">
                  <a:moveTo>
                    <a:pt x="0" y="160"/>
                  </a:moveTo>
                  <a:lnTo>
                    <a:pt x="0" y="0"/>
                  </a:lnTo>
                  <a:lnTo>
                    <a:pt x="127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7" name="Rectangle 155"/>
            <p:cNvSpPr>
              <a:spLocks noChangeArrowheads="1"/>
            </p:cNvSpPr>
            <p:nvPr/>
          </p:nvSpPr>
          <p:spPr bwMode="auto">
            <a:xfrm>
              <a:off x="3895" y="3009"/>
              <a:ext cx="1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8" name="Freeform 156"/>
            <p:cNvSpPr>
              <a:spLocks/>
            </p:cNvSpPr>
            <p:nvPr/>
          </p:nvSpPr>
          <p:spPr bwMode="auto">
            <a:xfrm>
              <a:off x="3895" y="3009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15" y="0"/>
                  </a:lnTo>
                  <a:lnTo>
                    <a:pt x="15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9" name="Rectangle 157"/>
            <p:cNvSpPr>
              <a:spLocks noChangeArrowheads="1"/>
            </p:cNvSpPr>
            <p:nvPr/>
          </p:nvSpPr>
          <p:spPr bwMode="auto">
            <a:xfrm>
              <a:off x="3764" y="3169"/>
              <a:ext cx="14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0" name="Freeform 158"/>
            <p:cNvSpPr>
              <a:spLocks/>
            </p:cNvSpPr>
            <p:nvPr/>
          </p:nvSpPr>
          <p:spPr bwMode="auto">
            <a:xfrm>
              <a:off x="3545" y="3174"/>
              <a:ext cx="228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28" y="34"/>
                </a:cxn>
                <a:cxn ang="0">
                  <a:pos x="228" y="0"/>
                </a:cxn>
              </a:cxnLst>
              <a:rect l="0" t="0" r="r" b="b"/>
              <a:pathLst>
                <a:path w="228" h="34">
                  <a:moveTo>
                    <a:pt x="0" y="34"/>
                  </a:moveTo>
                  <a:lnTo>
                    <a:pt x="228" y="34"/>
                  </a:lnTo>
                  <a:lnTo>
                    <a:pt x="22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1" name="Rectangle 159"/>
            <p:cNvSpPr>
              <a:spLocks noChangeArrowheads="1"/>
            </p:cNvSpPr>
            <p:nvPr/>
          </p:nvSpPr>
          <p:spPr bwMode="auto">
            <a:xfrm>
              <a:off x="3764" y="3169"/>
              <a:ext cx="14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2" name="Freeform 160"/>
            <p:cNvSpPr>
              <a:spLocks/>
            </p:cNvSpPr>
            <p:nvPr/>
          </p:nvSpPr>
          <p:spPr bwMode="auto">
            <a:xfrm>
              <a:off x="3764" y="3169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15">
                  <a:moveTo>
                    <a:pt x="0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993" name="Picture 16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52" y="3184"/>
              <a:ext cx="63" cy="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0994" name="Line 162"/>
            <p:cNvSpPr>
              <a:spLocks noChangeShapeType="1"/>
            </p:cNvSpPr>
            <p:nvPr/>
          </p:nvSpPr>
          <p:spPr bwMode="auto">
            <a:xfrm>
              <a:off x="3467" y="3208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5" name="Freeform 163"/>
            <p:cNvSpPr>
              <a:spLocks/>
            </p:cNvSpPr>
            <p:nvPr/>
          </p:nvSpPr>
          <p:spPr bwMode="auto">
            <a:xfrm>
              <a:off x="3773" y="3174"/>
              <a:ext cx="258" cy="263"/>
            </a:xfrm>
            <a:custGeom>
              <a:avLst/>
              <a:gdLst/>
              <a:ahLst/>
              <a:cxnLst>
                <a:cxn ang="0">
                  <a:pos x="258" y="263"/>
                </a:cxn>
                <a:cxn ang="0">
                  <a:pos x="0" y="263"/>
                </a:cxn>
                <a:cxn ang="0">
                  <a:pos x="0" y="0"/>
                </a:cxn>
              </a:cxnLst>
              <a:rect l="0" t="0" r="r" b="b"/>
              <a:pathLst>
                <a:path w="258" h="263">
                  <a:moveTo>
                    <a:pt x="258" y="263"/>
                  </a:moveTo>
                  <a:lnTo>
                    <a:pt x="0" y="263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6" name="Rectangle 164"/>
            <p:cNvSpPr>
              <a:spLocks noChangeArrowheads="1"/>
            </p:cNvSpPr>
            <p:nvPr/>
          </p:nvSpPr>
          <p:spPr bwMode="auto">
            <a:xfrm>
              <a:off x="3764" y="3169"/>
              <a:ext cx="14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0997" name="Picture 16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70" y="3408"/>
              <a:ext cx="64" cy="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0998" name="Line 166"/>
            <p:cNvSpPr>
              <a:spLocks noChangeShapeType="1"/>
            </p:cNvSpPr>
            <p:nvPr/>
          </p:nvSpPr>
          <p:spPr bwMode="auto">
            <a:xfrm flipH="1">
              <a:off x="4031" y="3437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9" name="Line 167"/>
            <p:cNvSpPr>
              <a:spLocks noChangeShapeType="1"/>
            </p:cNvSpPr>
            <p:nvPr/>
          </p:nvSpPr>
          <p:spPr bwMode="auto">
            <a:xfrm>
              <a:off x="3900" y="3014"/>
              <a:ext cx="9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00" name="Rectangle 168"/>
            <p:cNvSpPr>
              <a:spLocks noChangeArrowheads="1"/>
            </p:cNvSpPr>
            <p:nvPr/>
          </p:nvSpPr>
          <p:spPr bwMode="auto">
            <a:xfrm>
              <a:off x="3895" y="3009"/>
              <a:ext cx="1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01" name="Freeform 169"/>
            <p:cNvSpPr>
              <a:spLocks/>
            </p:cNvSpPr>
            <p:nvPr/>
          </p:nvSpPr>
          <p:spPr bwMode="auto">
            <a:xfrm>
              <a:off x="3895" y="3009"/>
              <a:ext cx="1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15" y="0"/>
                  </a:lnTo>
                  <a:lnTo>
                    <a:pt x="15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1002" name="Picture 17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36" y="2989"/>
              <a:ext cx="64" cy="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1003" name="Line 171"/>
            <p:cNvSpPr>
              <a:spLocks noChangeShapeType="1"/>
            </p:cNvSpPr>
            <p:nvPr/>
          </p:nvSpPr>
          <p:spPr bwMode="auto">
            <a:xfrm flipH="1">
              <a:off x="3997" y="3014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04" name="Line 172"/>
            <p:cNvSpPr>
              <a:spLocks noChangeShapeType="1"/>
            </p:cNvSpPr>
            <p:nvPr/>
          </p:nvSpPr>
          <p:spPr bwMode="auto">
            <a:xfrm>
              <a:off x="3900" y="1976"/>
              <a:ext cx="6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05" name="Rectangle 173"/>
            <p:cNvSpPr>
              <a:spLocks noChangeArrowheads="1"/>
            </p:cNvSpPr>
            <p:nvPr/>
          </p:nvSpPr>
          <p:spPr bwMode="auto">
            <a:xfrm>
              <a:off x="3895" y="1967"/>
              <a:ext cx="15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06" name="Freeform 174"/>
            <p:cNvSpPr>
              <a:spLocks/>
            </p:cNvSpPr>
            <p:nvPr/>
          </p:nvSpPr>
          <p:spPr bwMode="auto">
            <a:xfrm>
              <a:off x="3895" y="1967"/>
              <a:ext cx="1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4">
                  <a:moveTo>
                    <a:pt x="0" y="0"/>
                  </a:moveTo>
                  <a:lnTo>
                    <a:pt x="15" y="0"/>
                  </a:lnTo>
                  <a:lnTo>
                    <a:pt x="15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1007" name="Picture 17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002" y="1947"/>
              <a:ext cx="68" cy="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1008" name="Line 176"/>
            <p:cNvSpPr>
              <a:spLocks noChangeShapeType="1"/>
            </p:cNvSpPr>
            <p:nvPr/>
          </p:nvSpPr>
          <p:spPr bwMode="auto">
            <a:xfrm flipH="1">
              <a:off x="3968" y="1976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09" name="Line 177"/>
            <p:cNvSpPr>
              <a:spLocks noChangeShapeType="1"/>
            </p:cNvSpPr>
            <p:nvPr/>
          </p:nvSpPr>
          <p:spPr bwMode="auto">
            <a:xfrm flipH="1">
              <a:off x="3092" y="1908"/>
              <a:ext cx="9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10" name="Rectangle 178"/>
            <p:cNvSpPr>
              <a:spLocks noChangeArrowheads="1"/>
            </p:cNvSpPr>
            <p:nvPr/>
          </p:nvSpPr>
          <p:spPr bwMode="auto">
            <a:xfrm>
              <a:off x="3179" y="1903"/>
              <a:ext cx="1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1011" name="Picture 17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99" y="1884"/>
              <a:ext cx="64" cy="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1012" name="Line 180"/>
            <p:cNvSpPr>
              <a:spLocks noChangeShapeType="1"/>
            </p:cNvSpPr>
            <p:nvPr/>
          </p:nvSpPr>
          <p:spPr bwMode="auto">
            <a:xfrm>
              <a:off x="3014" y="1908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13" name="Freeform 181"/>
            <p:cNvSpPr>
              <a:spLocks/>
            </p:cNvSpPr>
            <p:nvPr/>
          </p:nvSpPr>
          <p:spPr bwMode="auto">
            <a:xfrm>
              <a:off x="2766" y="1421"/>
              <a:ext cx="423" cy="487"/>
            </a:xfrm>
            <a:custGeom>
              <a:avLst/>
              <a:gdLst/>
              <a:ahLst/>
              <a:cxnLst>
                <a:cxn ang="0">
                  <a:pos x="423" y="487"/>
                </a:cxn>
                <a:cxn ang="0">
                  <a:pos x="423" y="0"/>
                </a:cxn>
                <a:cxn ang="0">
                  <a:pos x="0" y="0"/>
                </a:cxn>
              </a:cxnLst>
              <a:rect l="0" t="0" r="r" b="b"/>
              <a:pathLst>
                <a:path w="423" h="487">
                  <a:moveTo>
                    <a:pt x="423" y="487"/>
                  </a:moveTo>
                  <a:lnTo>
                    <a:pt x="423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14" name="Rectangle 182"/>
            <p:cNvSpPr>
              <a:spLocks noChangeArrowheads="1"/>
            </p:cNvSpPr>
            <p:nvPr/>
          </p:nvSpPr>
          <p:spPr bwMode="auto">
            <a:xfrm>
              <a:off x="3179" y="1903"/>
              <a:ext cx="1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15" name="Freeform 183"/>
            <p:cNvSpPr>
              <a:spLocks/>
            </p:cNvSpPr>
            <p:nvPr/>
          </p:nvSpPr>
          <p:spPr bwMode="auto">
            <a:xfrm>
              <a:off x="3179" y="1903"/>
              <a:ext cx="15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lnTo>
                    <a:pt x="15" y="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1016" name="Picture 18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73" y="1397"/>
              <a:ext cx="63" cy="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1017" name="Line 185"/>
            <p:cNvSpPr>
              <a:spLocks noChangeShapeType="1"/>
            </p:cNvSpPr>
            <p:nvPr/>
          </p:nvSpPr>
          <p:spPr bwMode="auto">
            <a:xfrm>
              <a:off x="2688" y="1421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18" name="Freeform 186"/>
            <p:cNvSpPr>
              <a:spLocks/>
            </p:cNvSpPr>
            <p:nvPr/>
          </p:nvSpPr>
          <p:spPr bwMode="auto">
            <a:xfrm>
              <a:off x="3189" y="1908"/>
              <a:ext cx="711" cy="68"/>
            </a:xfrm>
            <a:custGeom>
              <a:avLst/>
              <a:gdLst/>
              <a:ahLst/>
              <a:cxnLst>
                <a:cxn ang="0">
                  <a:pos x="711" y="68"/>
                </a:cxn>
                <a:cxn ang="0">
                  <a:pos x="711" y="0"/>
                </a:cxn>
                <a:cxn ang="0">
                  <a:pos x="0" y="0"/>
                </a:cxn>
              </a:cxnLst>
              <a:rect l="0" t="0" r="r" b="b"/>
              <a:pathLst>
                <a:path w="711" h="68">
                  <a:moveTo>
                    <a:pt x="711" y="68"/>
                  </a:moveTo>
                  <a:lnTo>
                    <a:pt x="711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19" name="Rectangle 187"/>
            <p:cNvSpPr>
              <a:spLocks noChangeArrowheads="1"/>
            </p:cNvSpPr>
            <p:nvPr/>
          </p:nvSpPr>
          <p:spPr bwMode="auto">
            <a:xfrm>
              <a:off x="3179" y="1903"/>
              <a:ext cx="1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20" name="Rectangle 188"/>
            <p:cNvSpPr>
              <a:spLocks noChangeArrowheads="1"/>
            </p:cNvSpPr>
            <p:nvPr/>
          </p:nvSpPr>
          <p:spPr bwMode="auto">
            <a:xfrm>
              <a:off x="3895" y="1967"/>
              <a:ext cx="15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21" name="Freeform 189"/>
            <p:cNvSpPr>
              <a:spLocks/>
            </p:cNvSpPr>
            <p:nvPr/>
          </p:nvSpPr>
          <p:spPr bwMode="auto">
            <a:xfrm>
              <a:off x="3895" y="1967"/>
              <a:ext cx="1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4">
                  <a:moveTo>
                    <a:pt x="0" y="0"/>
                  </a:moveTo>
                  <a:lnTo>
                    <a:pt x="15" y="0"/>
                  </a:lnTo>
                  <a:lnTo>
                    <a:pt x="15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22" name="Line 190"/>
            <p:cNvSpPr>
              <a:spLocks noChangeShapeType="1"/>
            </p:cNvSpPr>
            <p:nvPr/>
          </p:nvSpPr>
          <p:spPr bwMode="auto">
            <a:xfrm>
              <a:off x="3384" y="2624"/>
              <a:ext cx="2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23" name="Line 191"/>
            <p:cNvSpPr>
              <a:spLocks noChangeShapeType="1"/>
            </p:cNvSpPr>
            <p:nvPr/>
          </p:nvSpPr>
          <p:spPr bwMode="auto">
            <a:xfrm flipH="1">
              <a:off x="3997" y="2819"/>
              <a:ext cx="6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24" name="Freeform 192"/>
            <p:cNvSpPr>
              <a:spLocks/>
            </p:cNvSpPr>
            <p:nvPr/>
          </p:nvSpPr>
          <p:spPr bwMode="auto">
            <a:xfrm>
              <a:off x="4031" y="2785"/>
              <a:ext cx="6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8"/>
                </a:cxn>
                <a:cxn ang="0">
                  <a:pos x="64" y="34"/>
                </a:cxn>
                <a:cxn ang="0">
                  <a:pos x="0" y="0"/>
                </a:cxn>
              </a:cxnLst>
              <a:rect l="0" t="0" r="r" b="b"/>
              <a:pathLst>
                <a:path w="64" h="68">
                  <a:moveTo>
                    <a:pt x="0" y="0"/>
                  </a:moveTo>
                  <a:lnTo>
                    <a:pt x="0" y="68"/>
                  </a:lnTo>
                  <a:lnTo>
                    <a:pt x="64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25" name="Freeform 193"/>
            <p:cNvSpPr>
              <a:spLocks/>
            </p:cNvSpPr>
            <p:nvPr/>
          </p:nvSpPr>
          <p:spPr bwMode="auto">
            <a:xfrm>
              <a:off x="3403" y="2624"/>
              <a:ext cx="609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594" y="0"/>
                </a:cxn>
                <a:cxn ang="0">
                  <a:pos x="594" y="195"/>
                </a:cxn>
                <a:cxn ang="0">
                  <a:pos x="609" y="195"/>
                </a:cxn>
              </a:cxnLst>
              <a:rect l="0" t="0" r="r" b="b"/>
              <a:pathLst>
                <a:path w="609" h="195">
                  <a:moveTo>
                    <a:pt x="0" y="0"/>
                  </a:moveTo>
                  <a:lnTo>
                    <a:pt x="10" y="0"/>
                  </a:lnTo>
                  <a:lnTo>
                    <a:pt x="594" y="0"/>
                  </a:lnTo>
                  <a:lnTo>
                    <a:pt x="594" y="195"/>
                  </a:lnTo>
                  <a:lnTo>
                    <a:pt x="609" y="195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" name="Rectangular Callout 194"/>
          <p:cNvSpPr/>
          <p:nvPr/>
        </p:nvSpPr>
        <p:spPr>
          <a:xfrm>
            <a:off x="2895600" y="6019800"/>
            <a:ext cx="2057400" cy="457200"/>
          </a:xfrm>
          <a:prstGeom prst="wedgeRectCallout">
            <a:avLst>
              <a:gd name="adj1" fmla="val 46865"/>
              <a:gd name="adj2" fmla="val -222362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Added friction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- Improved Model - Friction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153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frictionless system hasn’t steady state error !!!!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grpSp>
        <p:nvGrpSpPr>
          <p:cNvPr id="159748" name="Group 4"/>
          <p:cNvGrpSpPr>
            <a:grpSpLocks noChangeAspect="1"/>
          </p:cNvGrpSpPr>
          <p:nvPr/>
        </p:nvGrpSpPr>
        <p:grpSpPr bwMode="auto">
          <a:xfrm>
            <a:off x="1063625" y="1752601"/>
            <a:ext cx="7211872" cy="4910138"/>
            <a:chOff x="670" y="1315"/>
            <a:chExt cx="4233" cy="2882"/>
          </a:xfrm>
        </p:grpSpPr>
        <p:grpSp>
          <p:nvGrpSpPr>
            <p:cNvPr id="159949" name="Group 205"/>
            <p:cNvGrpSpPr>
              <a:grpSpLocks/>
            </p:cNvGrpSpPr>
            <p:nvPr/>
          </p:nvGrpSpPr>
          <p:grpSpPr bwMode="auto">
            <a:xfrm>
              <a:off x="670" y="1315"/>
              <a:ext cx="4233" cy="2882"/>
              <a:chOff x="670" y="1315"/>
              <a:chExt cx="4233" cy="2882"/>
            </a:xfrm>
          </p:grpSpPr>
          <p:sp>
            <p:nvSpPr>
              <p:cNvPr id="159750" name="Rectangle 6"/>
              <p:cNvSpPr>
                <a:spLocks noChangeArrowheads="1"/>
              </p:cNvSpPr>
              <p:nvPr/>
            </p:nvSpPr>
            <p:spPr bwMode="auto">
              <a:xfrm>
                <a:off x="903" y="1349"/>
                <a:ext cx="3936" cy="133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1" name="Freeform 7"/>
              <p:cNvSpPr>
                <a:spLocks/>
              </p:cNvSpPr>
              <p:nvPr/>
            </p:nvSpPr>
            <p:spPr bwMode="auto">
              <a:xfrm>
                <a:off x="903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2" name="Freeform 8"/>
              <p:cNvSpPr>
                <a:spLocks/>
              </p:cNvSpPr>
              <p:nvPr/>
            </p:nvSpPr>
            <p:spPr bwMode="auto">
              <a:xfrm>
                <a:off x="1558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3" name="Freeform 9"/>
              <p:cNvSpPr>
                <a:spLocks/>
              </p:cNvSpPr>
              <p:nvPr/>
            </p:nvSpPr>
            <p:spPr bwMode="auto">
              <a:xfrm>
                <a:off x="2213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4" name="Freeform 10"/>
              <p:cNvSpPr>
                <a:spLocks/>
              </p:cNvSpPr>
              <p:nvPr/>
            </p:nvSpPr>
            <p:spPr bwMode="auto">
              <a:xfrm>
                <a:off x="2871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5" name="Freeform 11"/>
              <p:cNvSpPr>
                <a:spLocks/>
              </p:cNvSpPr>
              <p:nvPr/>
            </p:nvSpPr>
            <p:spPr bwMode="auto">
              <a:xfrm>
                <a:off x="3526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6" name="Freeform 12"/>
              <p:cNvSpPr>
                <a:spLocks/>
              </p:cNvSpPr>
              <p:nvPr/>
            </p:nvSpPr>
            <p:spPr bwMode="auto">
              <a:xfrm>
                <a:off x="4181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7" name="Freeform 13"/>
              <p:cNvSpPr>
                <a:spLocks/>
              </p:cNvSpPr>
              <p:nvPr/>
            </p:nvSpPr>
            <p:spPr bwMode="auto">
              <a:xfrm>
                <a:off x="4839" y="1349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8" name="Freeform 14"/>
              <p:cNvSpPr>
                <a:spLocks/>
              </p:cNvSpPr>
              <p:nvPr/>
            </p:nvSpPr>
            <p:spPr bwMode="auto">
              <a:xfrm>
                <a:off x="903" y="2682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59" name="Freeform 15"/>
              <p:cNvSpPr>
                <a:spLocks/>
              </p:cNvSpPr>
              <p:nvPr/>
            </p:nvSpPr>
            <p:spPr bwMode="auto">
              <a:xfrm>
                <a:off x="903" y="2561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0" name="Freeform 16"/>
              <p:cNvSpPr>
                <a:spLocks/>
              </p:cNvSpPr>
              <p:nvPr/>
            </p:nvSpPr>
            <p:spPr bwMode="auto">
              <a:xfrm>
                <a:off x="903" y="2439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1" name="Freeform 17"/>
              <p:cNvSpPr>
                <a:spLocks/>
              </p:cNvSpPr>
              <p:nvPr/>
            </p:nvSpPr>
            <p:spPr bwMode="auto">
              <a:xfrm>
                <a:off x="903" y="2318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2" name="Freeform 18"/>
              <p:cNvSpPr>
                <a:spLocks/>
              </p:cNvSpPr>
              <p:nvPr/>
            </p:nvSpPr>
            <p:spPr bwMode="auto">
              <a:xfrm>
                <a:off x="903" y="2196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3" name="Freeform 19"/>
              <p:cNvSpPr>
                <a:spLocks/>
              </p:cNvSpPr>
              <p:nvPr/>
            </p:nvSpPr>
            <p:spPr bwMode="auto">
              <a:xfrm>
                <a:off x="903" y="2075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4" name="Freeform 20"/>
              <p:cNvSpPr>
                <a:spLocks/>
              </p:cNvSpPr>
              <p:nvPr/>
            </p:nvSpPr>
            <p:spPr bwMode="auto">
              <a:xfrm>
                <a:off x="903" y="1953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5" name="Freeform 21"/>
              <p:cNvSpPr>
                <a:spLocks/>
              </p:cNvSpPr>
              <p:nvPr/>
            </p:nvSpPr>
            <p:spPr bwMode="auto">
              <a:xfrm>
                <a:off x="903" y="1832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6" name="Freeform 22"/>
              <p:cNvSpPr>
                <a:spLocks/>
              </p:cNvSpPr>
              <p:nvPr/>
            </p:nvSpPr>
            <p:spPr bwMode="auto">
              <a:xfrm>
                <a:off x="903" y="1710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7" name="Freeform 23"/>
              <p:cNvSpPr>
                <a:spLocks/>
              </p:cNvSpPr>
              <p:nvPr/>
            </p:nvSpPr>
            <p:spPr bwMode="auto">
              <a:xfrm>
                <a:off x="903" y="1589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8" name="Freeform 24"/>
              <p:cNvSpPr>
                <a:spLocks/>
              </p:cNvSpPr>
              <p:nvPr/>
            </p:nvSpPr>
            <p:spPr bwMode="auto">
              <a:xfrm>
                <a:off x="903" y="1467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69" name="Freeform 25"/>
              <p:cNvSpPr>
                <a:spLocks/>
              </p:cNvSpPr>
              <p:nvPr/>
            </p:nvSpPr>
            <p:spPr bwMode="auto">
              <a:xfrm>
                <a:off x="903" y="1349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0" name="Line 26"/>
              <p:cNvSpPr>
                <a:spLocks noChangeShapeType="1"/>
              </p:cNvSpPr>
              <p:nvPr/>
            </p:nvSpPr>
            <p:spPr bwMode="auto">
              <a:xfrm>
                <a:off x="903" y="1349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1" name="Line 27"/>
              <p:cNvSpPr>
                <a:spLocks noChangeShapeType="1"/>
              </p:cNvSpPr>
              <p:nvPr/>
            </p:nvSpPr>
            <p:spPr bwMode="auto">
              <a:xfrm>
                <a:off x="903" y="2682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2" name="Line 28"/>
              <p:cNvSpPr>
                <a:spLocks noChangeShapeType="1"/>
              </p:cNvSpPr>
              <p:nvPr/>
            </p:nvSpPr>
            <p:spPr bwMode="auto">
              <a:xfrm flipV="1">
                <a:off x="4839" y="1349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3" name="Line 29"/>
              <p:cNvSpPr>
                <a:spLocks noChangeShapeType="1"/>
              </p:cNvSpPr>
              <p:nvPr/>
            </p:nvSpPr>
            <p:spPr bwMode="auto">
              <a:xfrm flipV="1">
                <a:off x="903" y="1349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4" name="Line 30"/>
              <p:cNvSpPr>
                <a:spLocks noChangeShapeType="1"/>
              </p:cNvSpPr>
              <p:nvPr/>
            </p:nvSpPr>
            <p:spPr bwMode="auto">
              <a:xfrm>
                <a:off x="903" y="2682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5" name="Line 31"/>
              <p:cNvSpPr>
                <a:spLocks noChangeShapeType="1"/>
              </p:cNvSpPr>
              <p:nvPr/>
            </p:nvSpPr>
            <p:spPr bwMode="auto">
              <a:xfrm flipV="1">
                <a:off x="903" y="1349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6" name="Line 32"/>
              <p:cNvSpPr>
                <a:spLocks noChangeShapeType="1"/>
              </p:cNvSpPr>
              <p:nvPr/>
            </p:nvSpPr>
            <p:spPr bwMode="auto">
              <a:xfrm>
                <a:off x="903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7" name="Line 33"/>
              <p:cNvSpPr>
                <a:spLocks noChangeShapeType="1"/>
              </p:cNvSpPr>
              <p:nvPr/>
            </p:nvSpPr>
            <p:spPr bwMode="auto">
              <a:xfrm>
                <a:off x="903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8" name="Line 34"/>
              <p:cNvSpPr>
                <a:spLocks noChangeShapeType="1"/>
              </p:cNvSpPr>
              <p:nvPr/>
            </p:nvSpPr>
            <p:spPr bwMode="auto">
              <a:xfrm>
                <a:off x="1558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79" name="Line 35"/>
              <p:cNvSpPr>
                <a:spLocks noChangeShapeType="1"/>
              </p:cNvSpPr>
              <p:nvPr/>
            </p:nvSpPr>
            <p:spPr bwMode="auto">
              <a:xfrm>
                <a:off x="1558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0" name="Line 36"/>
              <p:cNvSpPr>
                <a:spLocks noChangeShapeType="1"/>
              </p:cNvSpPr>
              <p:nvPr/>
            </p:nvSpPr>
            <p:spPr bwMode="auto">
              <a:xfrm>
                <a:off x="2213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1" name="Line 37"/>
              <p:cNvSpPr>
                <a:spLocks noChangeShapeType="1"/>
              </p:cNvSpPr>
              <p:nvPr/>
            </p:nvSpPr>
            <p:spPr bwMode="auto">
              <a:xfrm>
                <a:off x="2213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2" name="Line 38"/>
              <p:cNvSpPr>
                <a:spLocks noChangeShapeType="1"/>
              </p:cNvSpPr>
              <p:nvPr/>
            </p:nvSpPr>
            <p:spPr bwMode="auto">
              <a:xfrm>
                <a:off x="2871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3" name="Line 39"/>
              <p:cNvSpPr>
                <a:spLocks noChangeShapeType="1"/>
              </p:cNvSpPr>
              <p:nvPr/>
            </p:nvSpPr>
            <p:spPr bwMode="auto">
              <a:xfrm>
                <a:off x="2871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4" name="Line 40"/>
              <p:cNvSpPr>
                <a:spLocks noChangeShapeType="1"/>
              </p:cNvSpPr>
              <p:nvPr/>
            </p:nvSpPr>
            <p:spPr bwMode="auto">
              <a:xfrm>
                <a:off x="3526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5" name="Line 41"/>
              <p:cNvSpPr>
                <a:spLocks noChangeShapeType="1"/>
              </p:cNvSpPr>
              <p:nvPr/>
            </p:nvSpPr>
            <p:spPr bwMode="auto">
              <a:xfrm>
                <a:off x="3526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6" name="Line 42"/>
              <p:cNvSpPr>
                <a:spLocks noChangeShapeType="1"/>
              </p:cNvSpPr>
              <p:nvPr/>
            </p:nvSpPr>
            <p:spPr bwMode="auto">
              <a:xfrm>
                <a:off x="4181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7" name="Line 43"/>
              <p:cNvSpPr>
                <a:spLocks noChangeShapeType="1"/>
              </p:cNvSpPr>
              <p:nvPr/>
            </p:nvSpPr>
            <p:spPr bwMode="auto">
              <a:xfrm>
                <a:off x="4181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8" name="Line 44"/>
              <p:cNvSpPr>
                <a:spLocks noChangeShapeType="1"/>
              </p:cNvSpPr>
              <p:nvPr/>
            </p:nvSpPr>
            <p:spPr bwMode="auto">
              <a:xfrm>
                <a:off x="4839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89" name="Line 45"/>
              <p:cNvSpPr>
                <a:spLocks noChangeShapeType="1"/>
              </p:cNvSpPr>
              <p:nvPr/>
            </p:nvSpPr>
            <p:spPr bwMode="auto">
              <a:xfrm>
                <a:off x="4839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0" name="Line 46"/>
              <p:cNvSpPr>
                <a:spLocks noChangeShapeType="1"/>
              </p:cNvSpPr>
              <p:nvPr/>
            </p:nvSpPr>
            <p:spPr bwMode="auto">
              <a:xfrm>
                <a:off x="903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1" name="Line 47"/>
              <p:cNvSpPr>
                <a:spLocks noChangeShapeType="1"/>
              </p:cNvSpPr>
              <p:nvPr/>
            </p:nvSpPr>
            <p:spPr bwMode="auto">
              <a:xfrm>
                <a:off x="4839" y="268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2" name="Rectangle 48"/>
              <p:cNvSpPr>
                <a:spLocks noChangeArrowheads="1"/>
              </p:cNvSpPr>
              <p:nvPr/>
            </p:nvSpPr>
            <p:spPr bwMode="auto">
              <a:xfrm>
                <a:off x="853" y="2648"/>
                <a:ext cx="61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793" name="Line 49"/>
              <p:cNvSpPr>
                <a:spLocks noChangeShapeType="1"/>
              </p:cNvSpPr>
              <p:nvPr/>
            </p:nvSpPr>
            <p:spPr bwMode="auto">
              <a:xfrm>
                <a:off x="903" y="2561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4" name="Line 50"/>
              <p:cNvSpPr>
                <a:spLocks noChangeShapeType="1"/>
              </p:cNvSpPr>
              <p:nvPr/>
            </p:nvSpPr>
            <p:spPr bwMode="auto">
              <a:xfrm>
                <a:off x="4839" y="2561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5" name="Rectangle 51"/>
              <p:cNvSpPr>
                <a:spLocks noChangeArrowheads="1"/>
              </p:cNvSpPr>
              <p:nvPr/>
            </p:nvSpPr>
            <p:spPr bwMode="auto">
              <a:xfrm>
                <a:off x="785" y="2527"/>
                <a:ext cx="12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796" name="Line 52"/>
              <p:cNvSpPr>
                <a:spLocks noChangeShapeType="1"/>
              </p:cNvSpPr>
              <p:nvPr/>
            </p:nvSpPr>
            <p:spPr bwMode="auto">
              <a:xfrm>
                <a:off x="903" y="24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7" name="Line 53"/>
              <p:cNvSpPr>
                <a:spLocks noChangeShapeType="1"/>
              </p:cNvSpPr>
              <p:nvPr/>
            </p:nvSpPr>
            <p:spPr bwMode="auto">
              <a:xfrm>
                <a:off x="4839" y="243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798" name="Rectangle 54"/>
              <p:cNvSpPr>
                <a:spLocks noChangeArrowheads="1"/>
              </p:cNvSpPr>
              <p:nvPr/>
            </p:nvSpPr>
            <p:spPr bwMode="auto">
              <a:xfrm>
                <a:off x="785" y="2405"/>
                <a:ext cx="12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400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799" name="Line 55"/>
              <p:cNvSpPr>
                <a:spLocks noChangeShapeType="1"/>
              </p:cNvSpPr>
              <p:nvPr/>
            </p:nvSpPr>
            <p:spPr bwMode="auto">
              <a:xfrm>
                <a:off x="903" y="23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0" name="Line 56"/>
              <p:cNvSpPr>
                <a:spLocks noChangeShapeType="1"/>
              </p:cNvSpPr>
              <p:nvPr/>
            </p:nvSpPr>
            <p:spPr bwMode="auto">
              <a:xfrm>
                <a:off x="4839" y="23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1" name="Rectangle 57"/>
              <p:cNvSpPr>
                <a:spLocks noChangeArrowheads="1"/>
              </p:cNvSpPr>
              <p:nvPr/>
            </p:nvSpPr>
            <p:spPr bwMode="auto">
              <a:xfrm>
                <a:off x="785" y="2284"/>
                <a:ext cx="12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600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02" name="Line 58"/>
              <p:cNvSpPr>
                <a:spLocks noChangeShapeType="1"/>
              </p:cNvSpPr>
              <p:nvPr/>
            </p:nvSpPr>
            <p:spPr bwMode="auto">
              <a:xfrm>
                <a:off x="903" y="2196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3" name="Line 59"/>
              <p:cNvSpPr>
                <a:spLocks noChangeShapeType="1"/>
              </p:cNvSpPr>
              <p:nvPr/>
            </p:nvSpPr>
            <p:spPr bwMode="auto">
              <a:xfrm>
                <a:off x="4839" y="2196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4" name="Rectangle 60"/>
              <p:cNvSpPr>
                <a:spLocks noChangeArrowheads="1"/>
              </p:cNvSpPr>
              <p:nvPr/>
            </p:nvSpPr>
            <p:spPr bwMode="auto">
              <a:xfrm>
                <a:off x="785" y="2162"/>
                <a:ext cx="12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800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05" name="Line 61"/>
              <p:cNvSpPr>
                <a:spLocks noChangeShapeType="1"/>
              </p:cNvSpPr>
              <p:nvPr/>
            </p:nvSpPr>
            <p:spPr bwMode="auto">
              <a:xfrm>
                <a:off x="903" y="2075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6" name="Line 62"/>
              <p:cNvSpPr>
                <a:spLocks noChangeShapeType="1"/>
              </p:cNvSpPr>
              <p:nvPr/>
            </p:nvSpPr>
            <p:spPr bwMode="auto">
              <a:xfrm>
                <a:off x="4839" y="2075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7" name="Rectangle 63"/>
              <p:cNvSpPr>
                <a:spLocks noChangeArrowheads="1"/>
              </p:cNvSpPr>
              <p:nvPr/>
            </p:nvSpPr>
            <p:spPr bwMode="auto">
              <a:xfrm>
                <a:off x="752" y="2041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1000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08" name="Line 64"/>
              <p:cNvSpPr>
                <a:spLocks noChangeShapeType="1"/>
              </p:cNvSpPr>
              <p:nvPr/>
            </p:nvSpPr>
            <p:spPr bwMode="auto">
              <a:xfrm>
                <a:off x="903" y="19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09" name="Line 65"/>
              <p:cNvSpPr>
                <a:spLocks noChangeShapeType="1"/>
              </p:cNvSpPr>
              <p:nvPr/>
            </p:nvSpPr>
            <p:spPr bwMode="auto">
              <a:xfrm>
                <a:off x="4839" y="19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0" name="Rectangle 66"/>
              <p:cNvSpPr>
                <a:spLocks noChangeArrowheads="1"/>
              </p:cNvSpPr>
              <p:nvPr/>
            </p:nvSpPr>
            <p:spPr bwMode="auto">
              <a:xfrm>
                <a:off x="752" y="1919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1200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11" name="Line 67"/>
              <p:cNvSpPr>
                <a:spLocks noChangeShapeType="1"/>
              </p:cNvSpPr>
              <p:nvPr/>
            </p:nvSpPr>
            <p:spPr bwMode="auto">
              <a:xfrm>
                <a:off x="903" y="18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2" name="Line 68"/>
              <p:cNvSpPr>
                <a:spLocks noChangeShapeType="1"/>
              </p:cNvSpPr>
              <p:nvPr/>
            </p:nvSpPr>
            <p:spPr bwMode="auto">
              <a:xfrm>
                <a:off x="4839" y="18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3" name="Rectangle 69"/>
              <p:cNvSpPr>
                <a:spLocks noChangeArrowheads="1"/>
              </p:cNvSpPr>
              <p:nvPr/>
            </p:nvSpPr>
            <p:spPr bwMode="auto">
              <a:xfrm>
                <a:off x="752" y="1798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1400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14" name="Line 70"/>
              <p:cNvSpPr>
                <a:spLocks noChangeShapeType="1"/>
              </p:cNvSpPr>
              <p:nvPr/>
            </p:nvSpPr>
            <p:spPr bwMode="auto">
              <a:xfrm>
                <a:off x="903" y="17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5" name="Line 71"/>
              <p:cNvSpPr>
                <a:spLocks noChangeShapeType="1"/>
              </p:cNvSpPr>
              <p:nvPr/>
            </p:nvSpPr>
            <p:spPr bwMode="auto">
              <a:xfrm>
                <a:off x="4839" y="17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6" name="Rectangle 72"/>
              <p:cNvSpPr>
                <a:spLocks noChangeArrowheads="1"/>
              </p:cNvSpPr>
              <p:nvPr/>
            </p:nvSpPr>
            <p:spPr bwMode="auto">
              <a:xfrm>
                <a:off x="752" y="1676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1600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17" name="Line 73"/>
              <p:cNvSpPr>
                <a:spLocks noChangeShapeType="1"/>
              </p:cNvSpPr>
              <p:nvPr/>
            </p:nvSpPr>
            <p:spPr bwMode="auto">
              <a:xfrm>
                <a:off x="903" y="15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8" name="Line 74"/>
              <p:cNvSpPr>
                <a:spLocks noChangeShapeType="1"/>
              </p:cNvSpPr>
              <p:nvPr/>
            </p:nvSpPr>
            <p:spPr bwMode="auto">
              <a:xfrm>
                <a:off x="4839" y="15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19" name="Rectangle 75"/>
              <p:cNvSpPr>
                <a:spLocks noChangeArrowheads="1"/>
              </p:cNvSpPr>
              <p:nvPr/>
            </p:nvSpPr>
            <p:spPr bwMode="auto">
              <a:xfrm>
                <a:off x="752" y="1555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1800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20" name="Line 76"/>
              <p:cNvSpPr>
                <a:spLocks noChangeShapeType="1"/>
              </p:cNvSpPr>
              <p:nvPr/>
            </p:nvSpPr>
            <p:spPr bwMode="auto">
              <a:xfrm>
                <a:off x="903" y="146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1" name="Line 77"/>
              <p:cNvSpPr>
                <a:spLocks noChangeShapeType="1"/>
              </p:cNvSpPr>
              <p:nvPr/>
            </p:nvSpPr>
            <p:spPr bwMode="auto">
              <a:xfrm>
                <a:off x="4839" y="146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2" name="Rectangle 78"/>
              <p:cNvSpPr>
                <a:spLocks noChangeArrowheads="1"/>
              </p:cNvSpPr>
              <p:nvPr/>
            </p:nvSpPr>
            <p:spPr bwMode="auto">
              <a:xfrm>
                <a:off x="752" y="1433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2000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23" name="Line 79"/>
              <p:cNvSpPr>
                <a:spLocks noChangeShapeType="1"/>
              </p:cNvSpPr>
              <p:nvPr/>
            </p:nvSpPr>
            <p:spPr bwMode="auto">
              <a:xfrm>
                <a:off x="903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4" name="Line 80"/>
              <p:cNvSpPr>
                <a:spLocks noChangeShapeType="1"/>
              </p:cNvSpPr>
              <p:nvPr/>
            </p:nvSpPr>
            <p:spPr bwMode="auto">
              <a:xfrm>
                <a:off x="4839" y="13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5" name="Rectangle 81"/>
              <p:cNvSpPr>
                <a:spLocks noChangeArrowheads="1"/>
              </p:cNvSpPr>
              <p:nvPr/>
            </p:nvSpPr>
            <p:spPr bwMode="auto">
              <a:xfrm>
                <a:off x="752" y="1315"/>
                <a:ext cx="155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2200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26" name="Line 82"/>
              <p:cNvSpPr>
                <a:spLocks noChangeShapeType="1"/>
              </p:cNvSpPr>
              <p:nvPr/>
            </p:nvSpPr>
            <p:spPr bwMode="auto">
              <a:xfrm>
                <a:off x="903" y="1349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7" name="Line 83"/>
              <p:cNvSpPr>
                <a:spLocks noChangeShapeType="1"/>
              </p:cNvSpPr>
              <p:nvPr/>
            </p:nvSpPr>
            <p:spPr bwMode="auto">
              <a:xfrm>
                <a:off x="903" y="2682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8" name="Line 84"/>
              <p:cNvSpPr>
                <a:spLocks noChangeShapeType="1"/>
              </p:cNvSpPr>
              <p:nvPr/>
            </p:nvSpPr>
            <p:spPr bwMode="auto">
              <a:xfrm flipV="1">
                <a:off x="4839" y="1349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29" name="Line 85"/>
              <p:cNvSpPr>
                <a:spLocks noChangeShapeType="1"/>
              </p:cNvSpPr>
              <p:nvPr/>
            </p:nvSpPr>
            <p:spPr bwMode="auto">
              <a:xfrm flipV="1">
                <a:off x="903" y="1349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0" name="Rectangle 86"/>
              <p:cNvSpPr>
                <a:spLocks noChangeArrowheads="1"/>
              </p:cNvSpPr>
              <p:nvPr/>
            </p:nvSpPr>
            <p:spPr bwMode="auto">
              <a:xfrm rot="16200000">
                <a:off x="631" y="1961"/>
                <a:ext cx="155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Helvetica" charset="0"/>
                  </a:rPr>
                  <a:t>RPM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31" name="Freeform 87"/>
              <p:cNvSpPr>
                <a:spLocks/>
              </p:cNvSpPr>
              <p:nvPr/>
            </p:nvSpPr>
            <p:spPr bwMode="auto">
              <a:xfrm>
                <a:off x="907" y="2355"/>
                <a:ext cx="425" cy="324"/>
              </a:xfrm>
              <a:custGeom>
                <a:avLst/>
                <a:gdLst/>
                <a:ahLst/>
                <a:cxnLst>
                  <a:cxn ang="0">
                    <a:pos x="3" y="317"/>
                  </a:cxn>
                  <a:cxn ang="0">
                    <a:pos x="13" y="310"/>
                  </a:cxn>
                  <a:cxn ang="0">
                    <a:pos x="23" y="304"/>
                  </a:cxn>
                  <a:cxn ang="0">
                    <a:pos x="34" y="297"/>
                  </a:cxn>
                  <a:cxn ang="0">
                    <a:pos x="44" y="287"/>
                  </a:cxn>
                  <a:cxn ang="0">
                    <a:pos x="54" y="280"/>
                  </a:cxn>
                  <a:cxn ang="0">
                    <a:pos x="64" y="273"/>
                  </a:cxn>
                  <a:cxn ang="0">
                    <a:pos x="74" y="266"/>
                  </a:cxn>
                  <a:cxn ang="0">
                    <a:pos x="84" y="256"/>
                  </a:cxn>
                  <a:cxn ang="0">
                    <a:pos x="94" y="250"/>
                  </a:cxn>
                  <a:cxn ang="0">
                    <a:pos x="104" y="243"/>
                  </a:cxn>
                  <a:cxn ang="0">
                    <a:pos x="115" y="236"/>
                  </a:cxn>
                  <a:cxn ang="0">
                    <a:pos x="125" y="226"/>
                  </a:cxn>
                  <a:cxn ang="0">
                    <a:pos x="135" y="219"/>
                  </a:cxn>
                  <a:cxn ang="0">
                    <a:pos x="145" y="212"/>
                  </a:cxn>
                  <a:cxn ang="0">
                    <a:pos x="155" y="206"/>
                  </a:cxn>
                  <a:cxn ang="0">
                    <a:pos x="165" y="196"/>
                  </a:cxn>
                  <a:cxn ang="0">
                    <a:pos x="175" y="189"/>
                  </a:cxn>
                  <a:cxn ang="0">
                    <a:pos x="185" y="182"/>
                  </a:cxn>
                  <a:cxn ang="0">
                    <a:pos x="196" y="175"/>
                  </a:cxn>
                  <a:cxn ang="0">
                    <a:pos x="206" y="165"/>
                  </a:cxn>
                  <a:cxn ang="0">
                    <a:pos x="216" y="158"/>
                  </a:cxn>
                  <a:cxn ang="0">
                    <a:pos x="226" y="152"/>
                  </a:cxn>
                  <a:cxn ang="0">
                    <a:pos x="236" y="145"/>
                  </a:cxn>
                  <a:cxn ang="0">
                    <a:pos x="246" y="135"/>
                  </a:cxn>
                  <a:cxn ang="0">
                    <a:pos x="256" y="128"/>
                  </a:cxn>
                  <a:cxn ang="0">
                    <a:pos x="266" y="121"/>
                  </a:cxn>
                  <a:cxn ang="0">
                    <a:pos x="277" y="111"/>
                  </a:cxn>
                  <a:cxn ang="0">
                    <a:pos x="287" y="104"/>
                  </a:cxn>
                  <a:cxn ang="0">
                    <a:pos x="297" y="98"/>
                  </a:cxn>
                  <a:cxn ang="0">
                    <a:pos x="307" y="91"/>
                  </a:cxn>
                  <a:cxn ang="0">
                    <a:pos x="317" y="84"/>
                  </a:cxn>
                  <a:cxn ang="0">
                    <a:pos x="327" y="74"/>
                  </a:cxn>
                  <a:cxn ang="0">
                    <a:pos x="337" y="67"/>
                  </a:cxn>
                  <a:cxn ang="0">
                    <a:pos x="347" y="61"/>
                  </a:cxn>
                  <a:cxn ang="0">
                    <a:pos x="358" y="54"/>
                  </a:cxn>
                  <a:cxn ang="0">
                    <a:pos x="368" y="44"/>
                  </a:cxn>
                  <a:cxn ang="0">
                    <a:pos x="378" y="37"/>
                  </a:cxn>
                  <a:cxn ang="0">
                    <a:pos x="388" y="30"/>
                  </a:cxn>
                  <a:cxn ang="0">
                    <a:pos x="398" y="23"/>
                  </a:cxn>
                  <a:cxn ang="0">
                    <a:pos x="408" y="13"/>
                  </a:cxn>
                  <a:cxn ang="0">
                    <a:pos x="418" y="6"/>
                  </a:cxn>
                </a:cxnLst>
                <a:rect l="0" t="0" r="r" b="b"/>
                <a:pathLst>
                  <a:path w="425" h="324">
                    <a:moveTo>
                      <a:pt x="0" y="324"/>
                    </a:moveTo>
                    <a:lnTo>
                      <a:pt x="0" y="320"/>
                    </a:lnTo>
                    <a:lnTo>
                      <a:pt x="3" y="317"/>
                    </a:lnTo>
                    <a:lnTo>
                      <a:pt x="7" y="317"/>
                    </a:lnTo>
                    <a:lnTo>
                      <a:pt x="10" y="314"/>
                    </a:lnTo>
                    <a:lnTo>
                      <a:pt x="13" y="310"/>
                    </a:lnTo>
                    <a:lnTo>
                      <a:pt x="17" y="307"/>
                    </a:lnTo>
                    <a:lnTo>
                      <a:pt x="20" y="307"/>
                    </a:lnTo>
                    <a:lnTo>
                      <a:pt x="23" y="304"/>
                    </a:lnTo>
                    <a:lnTo>
                      <a:pt x="27" y="300"/>
                    </a:lnTo>
                    <a:lnTo>
                      <a:pt x="30" y="297"/>
                    </a:lnTo>
                    <a:lnTo>
                      <a:pt x="34" y="297"/>
                    </a:lnTo>
                    <a:lnTo>
                      <a:pt x="37" y="293"/>
                    </a:lnTo>
                    <a:lnTo>
                      <a:pt x="40" y="290"/>
                    </a:lnTo>
                    <a:lnTo>
                      <a:pt x="44" y="287"/>
                    </a:lnTo>
                    <a:lnTo>
                      <a:pt x="47" y="287"/>
                    </a:lnTo>
                    <a:lnTo>
                      <a:pt x="50" y="283"/>
                    </a:lnTo>
                    <a:lnTo>
                      <a:pt x="54" y="280"/>
                    </a:lnTo>
                    <a:lnTo>
                      <a:pt x="57" y="277"/>
                    </a:lnTo>
                    <a:lnTo>
                      <a:pt x="61" y="277"/>
                    </a:lnTo>
                    <a:lnTo>
                      <a:pt x="64" y="273"/>
                    </a:lnTo>
                    <a:lnTo>
                      <a:pt x="67" y="270"/>
                    </a:lnTo>
                    <a:lnTo>
                      <a:pt x="71" y="266"/>
                    </a:lnTo>
                    <a:lnTo>
                      <a:pt x="74" y="266"/>
                    </a:lnTo>
                    <a:lnTo>
                      <a:pt x="77" y="263"/>
                    </a:lnTo>
                    <a:lnTo>
                      <a:pt x="81" y="260"/>
                    </a:lnTo>
                    <a:lnTo>
                      <a:pt x="84" y="256"/>
                    </a:lnTo>
                    <a:lnTo>
                      <a:pt x="88" y="253"/>
                    </a:lnTo>
                    <a:lnTo>
                      <a:pt x="91" y="253"/>
                    </a:lnTo>
                    <a:lnTo>
                      <a:pt x="94" y="250"/>
                    </a:lnTo>
                    <a:lnTo>
                      <a:pt x="98" y="246"/>
                    </a:lnTo>
                    <a:lnTo>
                      <a:pt x="101" y="246"/>
                    </a:lnTo>
                    <a:lnTo>
                      <a:pt x="104" y="243"/>
                    </a:lnTo>
                    <a:lnTo>
                      <a:pt x="108" y="239"/>
                    </a:lnTo>
                    <a:lnTo>
                      <a:pt x="111" y="236"/>
                    </a:lnTo>
                    <a:lnTo>
                      <a:pt x="115" y="236"/>
                    </a:lnTo>
                    <a:lnTo>
                      <a:pt x="118" y="233"/>
                    </a:lnTo>
                    <a:lnTo>
                      <a:pt x="121" y="229"/>
                    </a:lnTo>
                    <a:lnTo>
                      <a:pt x="125" y="226"/>
                    </a:lnTo>
                    <a:lnTo>
                      <a:pt x="128" y="226"/>
                    </a:lnTo>
                    <a:lnTo>
                      <a:pt x="131" y="223"/>
                    </a:lnTo>
                    <a:lnTo>
                      <a:pt x="135" y="219"/>
                    </a:lnTo>
                    <a:lnTo>
                      <a:pt x="138" y="216"/>
                    </a:lnTo>
                    <a:lnTo>
                      <a:pt x="142" y="216"/>
                    </a:lnTo>
                    <a:lnTo>
                      <a:pt x="145" y="212"/>
                    </a:lnTo>
                    <a:lnTo>
                      <a:pt x="148" y="209"/>
                    </a:lnTo>
                    <a:lnTo>
                      <a:pt x="152" y="206"/>
                    </a:lnTo>
                    <a:lnTo>
                      <a:pt x="155" y="206"/>
                    </a:lnTo>
                    <a:lnTo>
                      <a:pt x="158" y="202"/>
                    </a:lnTo>
                    <a:lnTo>
                      <a:pt x="162" y="199"/>
                    </a:lnTo>
                    <a:lnTo>
                      <a:pt x="165" y="196"/>
                    </a:lnTo>
                    <a:lnTo>
                      <a:pt x="169" y="196"/>
                    </a:lnTo>
                    <a:lnTo>
                      <a:pt x="172" y="192"/>
                    </a:lnTo>
                    <a:lnTo>
                      <a:pt x="175" y="189"/>
                    </a:lnTo>
                    <a:lnTo>
                      <a:pt x="179" y="185"/>
                    </a:lnTo>
                    <a:lnTo>
                      <a:pt x="182" y="182"/>
                    </a:lnTo>
                    <a:lnTo>
                      <a:pt x="185" y="182"/>
                    </a:lnTo>
                    <a:lnTo>
                      <a:pt x="189" y="179"/>
                    </a:lnTo>
                    <a:lnTo>
                      <a:pt x="192" y="175"/>
                    </a:lnTo>
                    <a:lnTo>
                      <a:pt x="196" y="175"/>
                    </a:lnTo>
                    <a:lnTo>
                      <a:pt x="199" y="172"/>
                    </a:lnTo>
                    <a:lnTo>
                      <a:pt x="202" y="169"/>
                    </a:lnTo>
                    <a:lnTo>
                      <a:pt x="206" y="165"/>
                    </a:lnTo>
                    <a:lnTo>
                      <a:pt x="209" y="165"/>
                    </a:lnTo>
                    <a:lnTo>
                      <a:pt x="212" y="162"/>
                    </a:lnTo>
                    <a:lnTo>
                      <a:pt x="216" y="158"/>
                    </a:lnTo>
                    <a:lnTo>
                      <a:pt x="219" y="155"/>
                    </a:lnTo>
                    <a:lnTo>
                      <a:pt x="223" y="155"/>
                    </a:lnTo>
                    <a:lnTo>
                      <a:pt x="226" y="152"/>
                    </a:lnTo>
                    <a:lnTo>
                      <a:pt x="229" y="148"/>
                    </a:lnTo>
                    <a:lnTo>
                      <a:pt x="233" y="145"/>
                    </a:lnTo>
                    <a:lnTo>
                      <a:pt x="236" y="145"/>
                    </a:lnTo>
                    <a:lnTo>
                      <a:pt x="239" y="142"/>
                    </a:lnTo>
                    <a:lnTo>
                      <a:pt x="243" y="138"/>
                    </a:lnTo>
                    <a:lnTo>
                      <a:pt x="246" y="135"/>
                    </a:lnTo>
                    <a:lnTo>
                      <a:pt x="250" y="135"/>
                    </a:lnTo>
                    <a:lnTo>
                      <a:pt x="253" y="131"/>
                    </a:lnTo>
                    <a:lnTo>
                      <a:pt x="256" y="128"/>
                    </a:lnTo>
                    <a:lnTo>
                      <a:pt x="260" y="125"/>
                    </a:lnTo>
                    <a:lnTo>
                      <a:pt x="263" y="125"/>
                    </a:lnTo>
                    <a:lnTo>
                      <a:pt x="266" y="121"/>
                    </a:lnTo>
                    <a:lnTo>
                      <a:pt x="270" y="118"/>
                    </a:lnTo>
                    <a:lnTo>
                      <a:pt x="273" y="115"/>
                    </a:lnTo>
                    <a:lnTo>
                      <a:pt x="277" y="111"/>
                    </a:lnTo>
                    <a:lnTo>
                      <a:pt x="280" y="111"/>
                    </a:lnTo>
                    <a:lnTo>
                      <a:pt x="283" y="108"/>
                    </a:lnTo>
                    <a:lnTo>
                      <a:pt x="287" y="104"/>
                    </a:lnTo>
                    <a:lnTo>
                      <a:pt x="290" y="104"/>
                    </a:lnTo>
                    <a:lnTo>
                      <a:pt x="293" y="101"/>
                    </a:lnTo>
                    <a:lnTo>
                      <a:pt x="297" y="98"/>
                    </a:lnTo>
                    <a:lnTo>
                      <a:pt x="300" y="94"/>
                    </a:lnTo>
                    <a:lnTo>
                      <a:pt x="304" y="94"/>
                    </a:lnTo>
                    <a:lnTo>
                      <a:pt x="307" y="91"/>
                    </a:lnTo>
                    <a:lnTo>
                      <a:pt x="310" y="88"/>
                    </a:lnTo>
                    <a:lnTo>
                      <a:pt x="314" y="84"/>
                    </a:lnTo>
                    <a:lnTo>
                      <a:pt x="317" y="84"/>
                    </a:lnTo>
                    <a:lnTo>
                      <a:pt x="320" y="81"/>
                    </a:lnTo>
                    <a:lnTo>
                      <a:pt x="324" y="77"/>
                    </a:lnTo>
                    <a:lnTo>
                      <a:pt x="327" y="74"/>
                    </a:lnTo>
                    <a:lnTo>
                      <a:pt x="331" y="71"/>
                    </a:lnTo>
                    <a:lnTo>
                      <a:pt x="334" y="71"/>
                    </a:lnTo>
                    <a:lnTo>
                      <a:pt x="337" y="67"/>
                    </a:lnTo>
                    <a:lnTo>
                      <a:pt x="341" y="64"/>
                    </a:lnTo>
                    <a:lnTo>
                      <a:pt x="344" y="64"/>
                    </a:lnTo>
                    <a:lnTo>
                      <a:pt x="347" y="61"/>
                    </a:lnTo>
                    <a:lnTo>
                      <a:pt x="351" y="57"/>
                    </a:lnTo>
                    <a:lnTo>
                      <a:pt x="354" y="54"/>
                    </a:lnTo>
                    <a:lnTo>
                      <a:pt x="358" y="54"/>
                    </a:lnTo>
                    <a:lnTo>
                      <a:pt x="361" y="50"/>
                    </a:lnTo>
                    <a:lnTo>
                      <a:pt x="364" y="47"/>
                    </a:lnTo>
                    <a:lnTo>
                      <a:pt x="368" y="44"/>
                    </a:lnTo>
                    <a:lnTo>
                      <a:pt x="371" y="40"/>
                    </a:lnTo>
                    <a:lnTo>
                      <a:pt x="374" y="40"/>
                    </a:lnTo>
                    <a:lnTo>
                      <a:pt x="378" y="37"/>
                    </a:lnTo>
                    <a:lnTo>
                      <a:pt x="381" y="33"/>
                    </a:lnTo>
                    <a:lnTo>
                      <a:pt x="385" y="33"/>
                    </a:lnTo>
                    <a:lnTo>
                      <a:pt x="388" y="30"/>
                    </a:lnTo>
                    <a:lnTo>
                      <a:pt x="391" y="27"/>
                    </a:lnTo>
                    <a:lnTo>
                      <a:pt x="395" y="23"/>
                    </a:lnTo>
                    <a:lnTo>
                      <a:pt x="398" y="23"/>
                    </a:lnTo>
                    <a:lnTo>
                      <a:pt x="401" y="20"/>
                    </a:lnTo>
                    <a:lnTo>
                      <a:pt x="405" y="17"/>
                    </a:lnTo>
                    <a:lnTo>
                      <a:pt x="408" y="13"/>
                    </a:lnTo>
                    <a:lnTo>
                      <a:pt x="412" y="10"/>
                    </a:lnTo>
                    <a:lnTo>
                      <a:pt x="415" y="10"/>
                    </a:lnTo>
                    <a:lnTo>
                      <a:pt x="418" y="6"/>
                    </a:lnTo>
                    <a:lnTo>
                      <a:pt x="422" y="3"/>
                    </a:lnTo>
                    <a:lnTo>
                      <a:pt x="425" y="0"/>
                    </a:lnTo>
                  </a:path>
                </a:pathLst>
              </a:custGeom>
              <a:noFill/>
              <a:ln w="28575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2" name="Freeform 88"/>
              <p:cNvSpPr>
                <a:spLocks/>
              </p:cNvSpPr>
              <p:nvPr/>
            </p:nvSpPr>
            <p:spPr bwMode="auto">
              <a:xfrm>
                <a:off x="1332" y="2034"/>
                <a:ext cx="429" cy="321"/>
              </a:xfrm>
              <a:custGeom>
                <a:avLst/>
                <a:gdLst/>
                <a:ahLst/>
                <a:cxnLst>
                  <a:cxn ang="0">
                    <a:pos x="7" y="317"/>
                  </a:cxn>
                  <a:cxn ang="0">
                    <a:pos x="17" y="311"/>
                  </a:cxn>
                  <a:cxn ang="0">
                    <a:pos x="27" y="304"/>
                  </a:cxn>
                  <a:cxn ang="0">
                    <a:pos x="37" y="294"/>
                  </a:cxn>
                  <a:cxn ang="0">
                    <a:pos x="47" y="287"/>
                  </a:cxn>
                  <a:cxn ang="0">
                    <a:pos x="57" y="280"/>
                  </a:cxn>
                  <a:cxn ang="0">
                    <a:pos x="68" y="273"/>
                  </a:cxn>
                  <a:cxn ang="0">
                    <a:pos x="78" y="263"/>
                  </a:cxn>
                  <a:cxn ang="0">
                    <a:pos x="88" y="257"/>
                  </a:cxn>
                  <a:cxn ang="0">
                    <a:pos x="98" y="250"/>
                  </a:cxn>
                  <a:cxn ang="0">
                    <a:pos x="108" y="243"/>
                  </a:cxn>
                  <a:cxn ang="0">
                    <a:pos x="118" y="233"/>
                  </a:cxn>
                  <a:cxn ang="0">
                    <a:pos x="128" y="226"/>
                  </a:cxn>
                  <a:cxn ang="0">
                    <a:pos x="138" y="219"/>
                  </a:cxn>
                  <a:cxn ang="0">
                    <a:pos x="149" y="213"/>
                  </a:cxn>
                  <a:cxn ang="0">
                    <a:pos x="159" y="203"/>
                  </a:cxn>
                  <a:cxn ang="0">
                    <a:pos x="169" y="196"/>
                  </a:cxn>
                  <a:cxn ang="0">
                    <a:pos x="179" y="189"/>
                  </a:cxn>
                  <a:cxn ang="0">
                    <a:pos x="189" y="179"/>
                  </a:cxn>
                  <a:cxn ang="0">
                    <a:pos x="199" y="172"/>
                  </a:cxn>
                  <a:cxn ang="0">
                    <a:pos x="209" y="165"/>
                  </a:cxn>
                  <a:cxn ang="0">
                    <a:pos x="219" y="159"/>
                  </a:cxn>
                  <a:cxn ang="0">
                    <a:pos x="230" y="149"/>
                  </a:cxn>
                  <a:cxn ang="0">
                    <a:pos x="240" y="142"/>
                  </a:cxn>
                  <a:cxn ang="0">
                    <a:pos x="250" y="135"/>
                  </a:cxn>
                  <a:cxn ang="0">
                    <a:pos x="260" y="128"/>
                  </a:cxn>
                  <a:cxn ang="0">
                    <a:pos x="270" y="118"/>
                  </a:cxn>
                  <a:cxn ang="0">
                    <a:pos x="280" y="111"/>
                  </a:cxn>
                  <a:cxn ang="0">
                    <a:pos x="290" y="105"/>
                  </a:cxn>
                  <a:cxn ang="0">
                    <a:pos x="300" y="98"/>
                  </a:cxn>
                  <a:cxn ang="0">
                    <a:pos x="311" y="88"/>
                  </a:cxn>
                  <a:cxn ang="0">
                    <a:pos x="321" y="81"/>
                  </a:cxn>
                  <a:cxn ang="0">
                    <a:pos x="331" y="74"/>
                  </a:cxn>
                  <a:cxn ang="0">
                    <a:pos x="341" y="68"/>
                  </a:cxn>
                  <a:cxn ang="0">
                    <a:pos x="351" y="61"/>
                  </a:cxn>
                  <a:cxn ang="0">
                    <a:pos x="361" y="51"/>
                  </a:cxn>
                  <a:cxn ang="0">
                    <a:pos x="371" y="44"/>
                  </a:cxn>
                  <a:cxn ang="0">
                    <a:pos x="381" y="37"/>
                  </a:cxn>
                  <a:cxn ang="0">
                    <a:pos x="392" y="30"/>
                  </a:cxn>
                  <a:cxn ang="0">
                    <a:pos x="402" y="20"/>
                  </a:cxn>
                  <a:cxn ang="0">
                    <a:pos x="412" y="14"/>
                  </a:cxn>
                  <a:cxn ang="0">
                    <a:pos x="422" y="7"/>
                  </a:cxn>
                </a:cxnLst>
                <a:rect l="0" t="0" r="r" b="b"/>
                <a:pathLst>
                  <a:path w="429" h="321">
                    <a:moveTo>
                      <a:pt x="0" y="321"/>
                    </a:moveTo>
                    <a:lnTo>
                      <a:pt x="3" y="321"/>
                    </a:lnTo>
                    <a:lnTo>
                      <a:pt x="7" y="317"/>
                    </a:lnTo>
                    <a:lnTo>
                      <a:pt x="10" y="314"/>
                    </a:lnTo>
                    <a:lnTo>
                      <a:pt x="14" y="314"/>
                    </a:lnTo>
                    <a:lnTo>
                      <a:pt x="17" y="311"/>
                    </a:lnTo>
                    <a:lnTo>
                      <a:pt x="20" y="307"/>
                    </a:lnTo>
                    <a:lnTo>
                      <a:pt x="24" y="304"/>
                    </a:lnTo>
                    <a:lnTo>
                      <a:pt x="27" y="304"/>
                    </a:lnTo>
                    <a:lnTo>
                      <a:pt x="30" y="300"/>
                    </a:lnTo>
                    <a:lnTo>
                      <a:pt x="34" y="297"/>
                    </a:lnTo>
                    <a:lnTo>
                      <a:pt x="37" y="294"/>
                    </a:lnTo>
                    <a:lnTo>
                      <a:pt x="41" y="290"/>
                    </a:lnTo>
                    <a:lnTo>
                      <a:pt x="44" y="290"/>
                    </a:lnTo>
                    <a:lnTo>
                      <a:pt x="47" y="287"/>
                    </a:lnTo>
                    <a:lnTo>
                      <a:pt x="51" y="284"/>
                    </a:lnTo>
                    <a:lnTo>
                      <a:pt x="54" y="284"/>
                    </a:lnTo>
                    <a:lnTo>
                      <a:pt x="57" y="280"/>
                    </a:lnTo>
                    <a:lnTo>
                      <a:pt x="61" y="277"/>
                    </a:lnTo>
                    <a:lnTo>
                      <a:pt x="64" y="273"/>
                    </a:lnTo>
                    <a:lnTo>
                      <a:pt x="68" y="273"/>
                    </a:lnTo>
                    <a:lnTo>
                      <a:pt x="71" y="270"/>
                    </a:lnTo>
                    <a:lnTo>
                      <a:pt x="74" y="267"/>
                    </a:lnTo>
                    <a:lnTo>
                      <a:pt x="78" y="263"/>
                    </a:lnTo>
                    <a:lnTo>
                      <a:pt x="81" y="260"/>
                    </a:lnTo>
                    <a:lnTo>
                      <a:pt x="84" y="260"/>
                    </a:lnTo>
                    <a:lnTo>
                      <a:pt x="88" y="257"/>
                    </a:lnTo>
                    <a:lnTo>
                      <a:pt x="91" y="253"/>
                    </a:lnTo>
                    <a:lnTo>
                      <a:pt x="95" y="250"/>
                    </a:lnTo>
                    <a:lnTo>
                      <a:pt x="98" y="250"/>
                    </a:lnTo>
                    <a:lnTo>
                      <a:pt x="101" y="246"/>
                    </a:lnTo>
                    <a:lnTo>
                      <a:pt x="105" y="243"/>
                    </a:lnTo>
                    <a:lnTo>
                      <a:pt x="108" y="243"/>
                    </a:lnTo>
                    <a:lnTo>
                      <a:pt x="111" y="240"/>
                    </a:lnTo>
                    <a:lnTo>
                      <a:pt x="115" y="236"/>
                    </a:lnTo>
                    <a:lnTo>
                      <a:pt x="118" y="233"/>
                    </a:lnTo>
                    <a:lnTo>
                      <a:pt x="122" y="233"/>
                    </a:lnTo>
                    <a:lnTo>
                      <a:pt x="125" y="230"/>
                    </a:lnTo>
                    <a:lnTo>
                      <a:pt x="128" y="226"/>
                    </a:lnTo>
                    <a:lnTo>
                      <a:pt x="132" y="223"/>
                    </a:lnTo>
                    <a:lnTo>
                      <a:pt x="135" y="219"/>
                    </a:lnTo>
                    <a:lnTo>
                      <a:pt x="138" y="219"/>
                    </a:lnTo>
                    <a:lnTo>
                      <a:pt x="142" y="216"/>
                    </a:lnTo>
                    <a:lnTo>
                      <a:pt x="145" y="213"/>
                    </a:lnTo>
                    <a:lnTo>
                      <a:pt x="149" y="213"/>
                    </a:lnTo>
                    <a:lnTo>
                      <a:pt x="152" y="209"/>
                    </a:lnTo>
                    <a:lnTo>
                      <a:pt x="155" y="206"/>
                    </a:lnTo>
                    <a:lnTo>
                      <a:pt x="159" y="203"/>
                    </a:lnTo>
                    <a:lnTo>
                      <a:pt x="162" y="203"/>
                    </a:lnTo>
                    <a:lnTo>
                      <a:pt x="165" y="199"/>
                    </a:lnTo>
                    <a:lnTo>
                      <a:pt x="169" y="196"/>
                    </a:lnTo>
                    <a:lnTo>
                      <a:pt x="172" y="192"/>
                    </a:lnTo>
                    <a:lnTo>
                      <a:pt x="176" y="189"/>
                    </a:lnTo>
                    <a:lnTo>
                      <a:pt x="179" y="189"/>
                    </a:lnTo>
                    <a:lnTo>
                      <a:pt x="182" y="186"/>
                    </a:lnTo>
                    <a:lnTo>
                      <a:pt x="186" y="182"/>
                    </a:lnTo>
                    <a:lnTo>
                      <a:pt x="189" y="179"/>
                    </a:lnTo>
                    <a:lnTo>
                      <a:pt x="192" y="179"/>
                    </a:lnTo>
                    <a:lnTo>
                      <a:pt x="196" y="176"/>
                    </a:lnTo>
                    <a:lnTo>
                      <a:pt x="199" y="172"/>
                    </a:lnTo>
                    <a:lnTo>
                      <a:pt x="203" y="172"/>
                    </a:lnTo>
                    <a:lnTo>
                      <a:pt x="206" y="169"/>
                    </a:lnTo>
                    <a:lnTo>
                      <a:pt x="209" y="165"/>
                    </a:lnTo>
                    <a:lnTo>
                      <a:pt x="213" y="162"/>
                    </a:lnTo>
                    <a:lnTo>
                      <a:pt x="216" y="162"/>
                    </a:lnTo>
                    <a:lnTo>
                      <a:pt x="219" y="159"/>
                    </a:lnTo>
                    <a:lnTo>
                      <a:pt x="223" y="155"/>
                    </a:lnTo>
                    <a:lnTo>
                      <a:pt x="226" y="152"/>
                    </a:lnTo>
                    <a:lnTo>
                      <a:pt x="230" y="149"/>
                    </a:lnTo>
                    <a:lnTo>
                      <a:pt x="233" y="149"/>
                    </a:lnTo>
                    <a:lnTo>
                      <a:pt x="236" y="145"/>
                    </a:lnTo>
                    <a:lnTo>
                      <a:pt x="240" y="142"/>
                    </a:lnTo>
                    <a:lnTo>
                      <a:pt x="243" y="138"/>
                    </a:lnTo>
                    <a:lnTo>
                      <a:pt x="246" y="138"/>
                    </a:lnTo>
                    <a:lnTo>
                      <a:pt x="250" y="135"/>
                    </a:lnTo>
                    <a:lnTo>
                      <a:pt x="253" y="132"/>
                    </a:lnTo>
                    <a:lnTo>
                      <a:pt x="257" y="132"/>
                    </a:lnTo>
                    <a:lnTo>
                      <a:pt x="260" y="128"/>
                    </a:lnTo>
                    <a:lnTo>
                      <a:pt x="263" y="125"/>
                    </a:lnTo>
                    <a:lnTo>
                      <a:pt x="267" y="122"/>
                    </a:lnTo>
                    <a:lnTo>
                      <a:pt x="270" y="118"/>
                    </a:lnTo>
                    <a:lnTo>
                      <a:pt x="273" y="118"/>
                    </a:lnTo>
                    <a:lnTo>
                      <a:pt x="277" y="115"/>
                    </a:lnTo>
                    <a:lnTo>
                      <a:pt x="280" y="111"/>
                    </a:lnTo>
                    <a:lnTo>
                      <a:pt x="284" y="108"/>
                    </a:lnTo>
                    <a:lnTo>
                      <a:pt x="287" y="108"/>
                    </a:lnTo>
                    <a:lnTo>
                      <a:pt x="290" y="105"/>
                    </a:lnTo>
                    <a:lnTo>
                      <a:pt x="294" y="101"/>
                    </a:lnTo>
                    <a:lnTo>
                      <a:pt x="297" y="101"/>
                    </a:lnTo>
                    <a:lnTo>
                      <a:pt x="300" y="98"/>
                    </a:lnTo>
                    <a:lnTo>
                      <a:pt x="304" y="95"/>
                    </a:lnTo>
                    <a:lnTo>
                      <a:pt x="307" y="91"/>
                    </a:lnTo>
                    <a:lnTo>
                      <a:pt x="311" y="88"/>
                    </a:lnTo>
                    <a:lnTo>
                      <a:pt x="314" y="88"/>
                    </a:lnTo>
                    <a:lnTo>
                      <a:pt x="317" y="84"/>
                    </a:lnTo>
                    <a:lnTo>
                      <a:pt x="321" y="81"/>
                    </a:lnTo>
                    <a:lnTo>
                      <a:pt x="324" y="78"/>
                    </a:lnTo>
                    <a:lnTo>
                      <a:pt x="327" y="78"/>
                    </a:lnTo>
                    <a:lnTo>
                      <a:pt x="331" y="74"/>
                    </a:lnTo>
                    <a:lnTo>
                      <a:pt x="334" y="71"/>
                    </a:lnTo>
                    <a:lnTo>
                      <a:pt x="338" y="68"/>
                    </a:lnTo>
                    <a:lnTo>
                      <a:pt x="341" y="68"/>
                    </a:lnTo>
                    <a:lnTo>
                      <a:pt x="344" y="64"/>
                    </a:lnTo>
                    <a:lnTo>
                      <a:pt x="348" y="61"/>
                    </a:lnTo>
                    <a:lnTo>
                      <a:pt x="351" y="61"/>
                    </a:lnTo>
                    <a:lnTo>
                      <a:pt x="354" y="57"/>
                    </a:lnTo>
                    <a:lnTo>
                      <a:pt x="358" y="54"/>
                    </a:lnTo>
                    <a:lnTo>
                      <a:pt x="361" y="51"/>
                    </a:lnTo>
                    <a:lnTo>
                      <a:pt x="365" y="47"/>
                    </a:lnTo>
                    <a:lnTo>
                      <a:pt x="368" y="47"/>
                    </a:lnTo>
                    <a:lnTo>
                      <a:pt x="371" y="44"/>
                    </a:lnTo>
                    <a:lnTo>
                      <a:pt x="375" y="41"/>
                    </a:lnTo>
                    <a:lnTo>
                      <a:pt x="378" y="37"/>
                    </a:lnTo>
                    <a:lnTo>
                      <a:pt x="381" y="37"/>
                    </a:lnTo>
                    <a:lnTo>
                      <a:pt x="385" y="34"/>
                    </a:lnTo>
                    <a:lnTo>
                      <a:pt x="388" y="30"/>
                    </a:lnTo>
                    <a:lnTo>
                      <a:pt x="392" y="30"/>
                    </a:lnTo>
                    <a:lnTo>
                      <a:pt x="395" y="27"/>
                    </a:lnTo>
                    <a:lnTo>
                      <a:pt x="398" y="24"/>
                    </a:lnTo>
                    <a:lnTo>
                      <a:pt x="402" y="20"/>
                    </a:lnTo>
                    <a:lnTo>
                      <a:pt x="405" y="17"/>
                    </a:lnTo>
                    <a:lnTo>
                      <a:pt x="408" y="17"/>
                    </a:lnTo>
                    <a:lnTo>
                      <a:pt x="412" y="14"/>
                    </a:lnTo>
                    <a:lnTo>
                      <a:pt x="415" y="10"/>
                    </a:lnTo>
                    <a:lnTo>
                      <a:pt x="419" y="7"/>
                    </a:lnTo>
                    <a:lnTo>
                      <a:pt x="422" y="7"/>
                    </a:lnTo>
                    <a:lnTo>
                      <a:pt x="425" y="3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3" name="Freeform 89"/>
              <p:cNvSpPr>
                <a:spLocks/>
              </p:cNvSpPr>
              <p:nvPr/>
            </p:nvSpPr>
            <p:spPr bwMode="auto">
              <a:xfrm>
                <a:off x="1761" y="1740"/>
                <a:ext cx="428" cy="294"/>
              </a:xfrm>
              <a:custGeom>
                <a:avLst/>
                <a:gdLst/>
                <a:ahLst/>
                <a:cxnLst>
                  <a:cxn ang="0">
                    <a:pos x="6" y="291"/>
                  </a:cxn>
                  <a:cxn ang="0">
                    <a:pos x="17" y="284"/>
                  </a:cxn>
                  <a:cxn ang="0">
                    <a:pos x="27" y="274"/>
                  </a:cxn>
                  <a:cxn ang="0">
                    <a:pos x="37" y="267"/>
                  </a:cxn>
                  <a:cxn ang="0">
                    <a:pos x="47" y="260"/>
                  </a:cxn>
                  <a:cxn ang="0">
                    <a:pos x="57" y="254"/>
                  </a:cxn>
                  <a:cxn ang="0">
                    <a:pos x="67" y="247"/>
                  </a:cxn>
                  <a:cxn ang="0">
                    <a:pos x="77" y="237"/>
                  </a:cxn>
                  <a:cxn ang="0">
                    <a:pos x="87" y="230"/>
                  </a:cxn>
                  <a:cxn ang="0">
                    <a:pos x="98" y="223"/>
                  </a:cxn>
                  <a:cxn ang="0">
                    <a:pos x="108" y="216"/>
                  </a:cxn>
                  <a:cxn ang="0">
                    <a:pos x="118" y="210"/>
                  </a:cxn>
                  <a:cxn ang="0">
                    <a:pos x="128" y="203"/>
                  </a:cxn>
                  <a:cxn ang="0">
                    <a:pos x="138" y="196"/>
                  </a:cxn>
                  <a:cxn ang="0">
                    <a:pos x="148" y="186"/>
                  </a:cxn>
                  <a:cxn ang="0">
                    <a:pos x="158" y="179"/>
                  </a:cxn>
                  <a:cxn ang="0">
                    <a:pos x="168" y="173"/>
                  </a:cxn>
                  <a:cxn ang="0">
                    <a:pos x="179" y="166"/>
                  </a:cxn>
                  <a:cxn ang="0">
                    <a:pos x="189" y="159"/>
                  </a:cxn>
                  <a:cxn ang="0">
                    <a:pos x="199" y="152"/>
                  </a:cxn>
                  <a:cxn ang="0">
                    <a:pos x="209" y="146"/>
                  </a:cxn>
                  <a:cxn ang="0">
                    <a:pos x="219" y="139"/>
                  </a:cxn>
                  <a:cxn ang="0">
                    <a:pos x="229" y="132"/>
                  </a:cxn>
                  <a:cxn ang="0">
                    <a:pos x="239" y="125"/>
                  </a:cxn>
                  <a:cxn ang="0">
                    <a:pos x="249" y="119"/>
                  </a:cxn>
                  <a:cxn ang="0">
                    <a:pos x="260" y="112"/>
                  </a:cxn>
                  <a:cxn ang="0">
                    <a:pos x="270" y="105"/>
                  </a:cxn>
                  <a:cxn ang="0">
                    <a:pos x="280" y="98"/>
                  </a:cxn>
                  <a:cxn ang="0">
                    <a:pos x="290" y="88"/>
                  </a:cxn>
                  <a:cxn ang="0">
                    <a:pos x="300" y="81"/>
                  </a:cxn>
                  <a:cxn ang="0">
                    <a:pos x="310" y="78"/>
                  </a:cxn>
                  <a:cxn ang="0">
                    <a:pos x="320" y="68"/>
                  </a:cxn>
                  <a:cxn ang="0">
                    <a:pos x="330" y="61"/>
                  </a:cxn>
                  <a:cxn ang="0">
                    <a:pos x="341" y="58"/>
                  </a:cxn>
                  <a:cxn ang="0">
                    <a:pos x="351" y="51"/>
                  </a:cxn>
                  <a:cxn ang="0">
                    <a:pos x="361" y="41"/>
                  </a:cxn>
                  <a:cxn ang="0">
                    <a:pos x="371" y="34"/>
                  </a:cxn>
                  <a:cxn ang="0">
                    <a:pos x="381" y="31"/>
                  </a:cxn>
                  <a:cxn ang="0">
                    <a:pos x="391" y="24"/>
                  </a:cxn>
                  <a:cxn ang="0">
                    <a:pos x="401" y="17"/>
                  </a:cxn>
                  <a:cxn ang="0">
                    <a:pos x="411" y="11"/>
                  </a:cxn>
                  <a:cxn ang="0">
                    <a:pos x="422" y="4"/>
                  </a:cxn>
                </a:cxnLst>
                <a:rect l="0" t="0" r="r" b="b"/>
                <a:pathLst>
                  <a:path w="428" h="294">
                    <a:moveTo>
                      <a:pt x="0" y="294"/>
                    </a:moveTo>
                    <a:lnTo>
                      <a:pt x="3" y="294"/>
                    </a:lnTo>
                    <a:lnTo>
                      <a:pt x="6" y="291"/>
                    </a:lnTo>
                    <a:lnTo>
                      <a:pt x="10" y="287"/>
                    </a:lnTo>
                    <a:lnTo>
                      <a:pt x="13" y="284"/>
                    </a:lnTo>
                    <a:lnTo>
                      <a:pt x="17" y="284"/>
                    </a:lnTo>
                    <a:lnTo>
                      <a:pt x="20" y="281"/>
                    </a:lnTo>
                    <a:lnTo>
                      <a:pt x="23" y="277"/>
                    </a:lnTo>
                    <a:lnTo>
                      <a:pt x="27" y="274"/>
                    </a:lnTo>
                    <a:lnTo>
                      <a:pt x="30" y="274"/>
                    </a:lnTo>
                    <a:lnTo>
                      <a:pt x="33" y="270"/>
                    </a:lnTo>
                    <a:lnTo>
                      <a:pt x="37" y="267"/>
                    </a:lnTo>
                    <a:lnTo>
                      <a:pt x="40" y="267"/>
                    </a:lnTo>
                    <a:lnTo>
                      <a:pt x="44" y="264"/>
                    </a:lnTo>
                    <a:lnTo>
                      <a:pt x="47" y="260"/>
                    </a:lnTo>
                    <a:lnTo>
                      <a:pt x="50" y="257"/>
                    </a:lnTo>
                    <a:lnTo>
                      <a:pt x="54" y="254"/>
                    </a:lnTo>
                    <a:lnTo>
                      <a:pt x="57" y="254"/>
                    </a:lnTo>
                    <a:lnTo>
                      <a:pt x="60" y="250"/>
                    </a:lnTo>
                    <a:lnTo>
                      <a:pt x="64" y="250"/>
                    </a:lnTo>
                    <a:lnTo>
                      <a:pt x="67" y="247"/>
                    </a:lnTo>
                    <a:lnTo>
                      <a:pt x="71" y="243"/>
                    </a:lnTo>
                    <a:lnTo>
                      <a:pt x="74" y="240"/>
                    </a:lnTo>
                    <a:lnTo>
                      <a:pt x="77" y="237"/>
                    </a:lnTo>
                    <a:lnTo>
                      <a:pt x="81" y="237"/>
                    </a:lnTo>
                    <a:lnTo>
                      <a:pt x="84" y="233"/>
                    </a:lnTo>
                    <a:lnTo>
                      <a:pt x="87" y="230"/>
                    </a:lnTo>
                    <a:lnTo>
                      <a:pt x="91" y="230"/>
                    </a:lnTo>
                    <a:lnTo>
                      <a:pt x="94" y="227"/>
                    </a:lnTo>
                    <a:lnTo>
                      <a:pt x="98" y="223"/>
                    </a:lnTo>
                    <a:lnTo>
                      <a:pt x="101" y="220"/>
                    </a:lnTo>
                    <a:lnTo>
                      <a:pt x="104" y="220"/>
                    </a:lnTo>
                    <a:lnTo>
                      <a:pt x="108" y="216"/>
                    </a:lnTo>
                    <a:lnTo>
                      <a:pt x="111" y="213"/>
                    </a:lnTo>
                    <a:lnTo>
                      <a:pt x="114" y="213"/>
                    </a:lnTo>
                    <a:lnTo>
                      <a:pt x="118" y="210"/>
                    </a:lnTo>
                    <a:lnTo>
                      <a:pt x="121" y="206"/>
                    </a:lnTo>
                    <a:lnTo>
                      <a:pt x="125" y="203"/>
                    </a:lnTo>
                    <a:lnTo>
                      <a:pt x="128" y="203"/>
                    </a:lnTo>
                    <a:lnTo>
                      <a:pt x="131" y="200"/>
                    </a:lnTo>
                    <a:lnTo>
                      <a:pt x="135" y="196"/>
                    </a:lnTo>
                    <a:lnTo>
                      <a:pt x="138" y="196"/>
                    </a:lnTo>
                    <a:lnTo>
                      <a:pt x="141" y="193"/>
                    </a:lnTo>
                    <a:lnTo>
                      <a:pt x="145" y="189"/>
                    </a:lnTo>
                    <a:lnTo>
                      <a:pt x="148" y="186"/>
                    </a:lnTo>
                    <a:lnTo>
                      <a:pt x="152" y="186"/>
                    </a:lnTo>
                    <a:lnTo>
                      <a:pt x="155" y="183"/>
                    </a:lnTo>
                    <a:lnTo>
                      <a:pt x="158" y="179"/>
                    </a:lnTo>
                    <a:lnTo>
                      <a:pt x="162" y="179"/>
                    </a:lnTo>
                    <a:lnTo>
                      <a:pt x="165" y="176"/>
                    </a:lnTo>
                    <a:lnTo>
                      <a:pt x="168" y="173"/>
                    </a:lnTo>
                    <a:lnTo>
                      <a:pt x="172" y="173"/>
                    </a:lnTo>
                    <a:lnTo>
                      <a:pt x="175" y="169"/>
                    </a:lnTo>
                    <a:lnTo>
                      <a:pt x="179" y="166"/>
                    </a:lnTo>
                    <a:lnTo>
                      <a:pt x="182" y="162"/>
                    </a:lnTo>
                    <a:lnTo>
                      <a:pt x="185" y="162"/>
                    </a:lnTo>
                    <a:lnTo>
                      <a:pt x="189" y="159"/>
                    </a:lnTo>
                    <a:lnTo>
                      <a:pt x="192" y="156"/>
                    </a:lnTo>
                    <a:lnTo>
                      <a:pt x="195" y="156"/>
                    </a:lnTo>
                    <a:lnTo>
                      <a:pt x="199" y="152"/>
                    </a:lnTo>
                    <a:lnTo>
                      <a:pt x="202" y="149"/>
                    </a:lnTo>
                    <a:lnTo>
                      <a:pt x="206" y="146"/>
                    </a:lnTo>
                    <a:lnTo>
                      <a:pt x="209" y="146"/>
                    </a:lnTo>
                    <a:lnTo>
                      <a:pt x="212" y="142"/>
                    </a:lnTo>
                    <a:lnTo>
                      <a:pt x="216" y="142"/>
                    </a:lnTo>
                    <a:lnTo>
                      <a:pt x="219" y="139"/>
                    </a:lnTo>
                    <a:lnTo>
                      <a:pt x="222" y="135"/>
                    </a:lnTo>
                    <a:lnTo>
                      <a:pt x="226" y="132"/>
                    </a:lnTo>
                    <a:lnTo>
                      <a:pt x="229" y="132"/>
                    </a:lnTo>
                    <a:lnTo>
                      <a:pt x="233" y="129"/>
                    </a:lnTo>
                    <a:lnTo>
                      <a:pt x="236" y="125"/>
                    </a:lnTo>
                    <a:lnTo>
                      <a:pt x="239" y="125"/>
                    </a:lnTo>
                    <a:lnTo>
                      <a:pt x="243" y="122"/>
                    </a:lnTo>
                    <a:lnTo>
                      <a:pt x="246" y="119"/>
                    </a:lnTo>
                    <a:lnTo>
                      <a:pt x="249" y="119"/>
                    </a:lnTo>
                    <a:lnTo>
                      <a:pt x="253" y="115"/>
                    </a:lnTo>
                    <a:lnTo>
                      <a:pt x="256" y="112"/>
                    </a:lnTo>
                    <a:lnTo>
                      <a:pt x="260" y="112"/>
                    </a:lnTo>
                    <a:lnTo>
                      <a:pt x="263" y="108"/>
                    </a:lnTo>
                    <a:lnTo>
                      <a:pt x="266" y="105"/>
                    </a:lnTo>
                    <a:lnTo>
                      <a:pt x="270" y="105"/>
                    </a:lnTo>
                    <a:lnTo>
                      <a:pt x="273" y="102"/>
                    </a:lnTo>
                    <a:lnTo>
                      <a:pt x="276" y="98"/>
                    </a:lnTo>
                    <a:lnTo>
                      <a:pt x="280" y="98"/>
                    </a:lnTo>
                    <a:lnTo>
                      <a:pt x="283" y="95"/>
                    </a:lnTo>
                    <a:lnTo>
                      <a:pt x="287" y="92"/>
                    </a:lnTo>
                    <a:lnTo>
                      <a:pt x="290" y="88"/>
                    </a:lnTo>
                    <a:lnTo>
                      <a:pt x="293" y="88"/>
                    </a:lnTo>
                    <a:lnTo>
                      <a:pt x="297" y="85"/>
                    </a:lnTo>
                    <a:lnTo>
                      <a:pt x="300" y="81"/>
                    </a:lnTo>
                    <a:lnTo>
                      <a:pt x="303" y="81"/>
                    </a:lnTo>
                    <a:lnTo>
                      <a:pt x="307" y="78"/>
                    </a:lnTo>
                    <a:lnTo>
                      <a:pt x="310" y="78"/>
                    </a:lnTo>
                    <a:lnTo>
                      <a:pt x="314" y="75"/>
                    </a:lnTo>
                    <a:lnTo>
                      <a:pt x="317" y="71"/>
                    </a:lnTo>
                    <a:lnTo>
                      <a:pt x="320" y="68"/>
                    </a:lnTo>
                    <a:lnTo>
                      <a:pt x="324" y="68"/>
                    </a:lnTo>
                    <a:lnTo>
                      <a:pt x="327" y="65"/>
                    </a:lnTo>
                    <a:lnTo>
                      <a:pt x="330" y="61"/>
                    </a:lnTo>
                    <a:lnTo>
                      <a:pt x="334" y="61"/>
                    </a:lnTo>
                    <a:lnTo>
                      <a:pt x="337" y="58"/>
                    </a:lnTo>
                    <a:lnTo>
                      <a:pt x="341" y="58"/>
                    </a:lnTo>
                    <a:lnTo>
                      <a:pt x="344" y="54"/>
                    </a:lnTo>
                    <a:lnTo>
                      <a:pt x="347" y="51"/>
                    </a:lnTo>
                    <a:lnTo>
                      <a:pt x="351" y="51"/>
                    </a:lnTo>
                    <a:lnTo>
                      <a:pt x="354" y="48"/>
                    </a:lnTo>
                    <a:lnTo>
                      <a:pt x="357" y="44"/>
                    </a:lnTo>
                    <a:lnTo>
                      <a:pt x="361" y="41"/>
                    </a:lnTo>
                    <a:lnTo>
                      <a:pt x="364" y="41"/>
                    </a:lnTo>
                    <a:lnTo>
                      <a:pt x="368" y="38"/>
                    </a:lnTo>
                    <a:lnTo>
                      <a:pt x="371" y="34"/>
                    </a:lnTo>
                    <a:lnTo>
                      <a:pt x="374" y="34"/>
                    </a:lnTo>
                    <a:lnTo>
                      <a:pt x="378" y="31"/>
                    </a:lnTo>
                    <a:lnTo>
                      <a:pt x="381" y="31"/>
                    </a:lnTo>
                    <a:lnTo>
                      <a:pt x="384" y="27"/>
                    </a:lnTo>
                    <a:lnTo>
                      <a:pt x="388" y="24"/>
                    </a:lnTo>
                    <a:lnTo>
                      <a:pt x="391" y="24"/>
                    </a:lnTo>
                    <a:lnTo>
                      <a:pt x="395" y="21"/>
                    </a:lnTo>
                    <a:lnTo>
                      <a:pt x="398" y="17"/>
                    </a:lnTo>
                    <a:lnTo>
                      <a:pt x="401" y="17"/>
                    </a:lnTo>
                    <a:lnTo>
                      <a:pt x="405" y="14"/>
                    </a:lnTo>
                    <a:lnTo>
                      <a:pt x="408" y="11"/>
                    </a:lnTo>
                    <a:lnTo>
                      <a:pt x="411" y="11"/>
                    </a:lnTo>
                    <a:lnTo>
                      <a:pt x="415" y="7"/>
                    </a:lnTo>
                    <a:lnTo>
                      <a:pt x="418" y="4"/>
                    </a:lnTo>
                    <a:lnTo>
                      <a:pt x="422" y="4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28575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4" name="Freeform 90"/>
              <p:cNvSpPr>
                <a:spLocks/>
              </p:cNvSpPr>
              <p:nvPr/>
            </p:nvSpPr>
            <p:spPr bwMode="auto">
              <a:xfrm>
                <a:off x="2189" y="1518"/>
                <a:ext cx="429" cy="222"/>
              </a:xfrm>
              <a:custGeom>
                <a:avLst/>
                <a:gdLst/>
                <a:ahLst/>
                <a:cxnLst>
                  <a:cxn ang="0">
                    <a:pos x="7" y="216"/>
                  </a:cxn>
                  <a:cxn ang="0">
                    <a:pos x="17" y="209"/>
                  </a:cxn>
                  <a:cxn ang="0">
                    <a:pos x="27" y="202"/>
                  </a:cxn>
                  <a:cxn ang="0">
                    <a:pos x="37" y="195"/>
                  </a:cxn>
                  <a:cxn ang="0">
                    <a:pos x="48" y="192"/>
                  </a:cxn>
                  <a:cxn ang="0">
                    <a:pos x="58" y="185"/>
                  </a:cxn>
                  <a:cxn ang="0">
                    <a:pos x="68" y="179"/>
                  </a:cxn>
                  <a:cxn ang="0">
                    <a:pos x="78" y="172"/>
                  </a:cxn>
                  <a:cxn ang="0">
                    <a:pos x="88" y="165"/>
                  </a:cxn>
                  <a:cxn ang="0">
                    <a:pos x="98" y="158"/>
                  </a:cxn>
                  <a:cxn ang="0">
                    <a:pos x="108" y="152"/>
                  </a:cxn>
                  <a:cxn ang="0">
                    <a:pos x="118" y="145"/>
                  </a:cxn>
                  <a:cxn ang="0">
                    <a:pos x="129" y="138"/>
                  </a:cxn>
                  <a:cxn ang="0">
                    <a:pos x="139" y="131"/>
                  </a:cxn>
                  <a:cxn ang="0">
                    <a:pos x="149" y="128"/>
                  </a:cxn>
                  <a:cxn ang="0">
                    <a:pos x="159" y="121"/>
                  </a:cxn>
                  <a:cxn ang="0">
                    <a:pos x="169" y="114"/>
                  </a:cxn>
                  <a:cxn ang="0">
                    <a:pos x="179" y="108"/>
                  </a:cxn>
                  <a:cxn ang="0">
                    <a:pos x="189" y="101"/>
                  </a:cxn>
                  <a:cxn ang="0">
                    <a:pos x="199" y="94"/>
                  </a:cxn>
                  <a:cxn ang="0">
                    <a:pos x="210" y="91"/>
                  </a:cxn>
                  <a:cxn ang="0">
                    <a:pos x="220" y="84"/>
                  </a:cxn>
                  <a:cxn ang="0">
                    <a:pos x="230" y="77"/>
                  </a:cxn>
                  <a:cxn ang="0">
                    <a:pos x="240" y="71"/>
                  </a:cxn>
                  <a:cxn ang="0">
                    <a:pos x="250" y="64"/>
                  </a:cxn>
                  <a:cxn ang="0">
                    <a:pos x="260" y="60"/>
                  </a:cxn>
                  <a:cxn ang="0">
                    <a:pos x="270" y="54"/>
                  </a:cxn>
                  <a:cxn ang="0">
                    <a:pos x="280" y="50"/>
                  </a:cxn>
                  <a:cxn ang="0">
                    <a:pos x="291" y="44"/>
                  </a:cxn>
                  <a:cxn ang="0">
                    <a:pos x="301" y="40"/>
                  </a:cxn>
                  <a:cxn ang="0">
                    <a:pos x="311" y="37"/>
                  </a:cxn>
                  <a:cxn ang="0">
                    <a:pos x="321" y="30"/>
                  </a:cxn>
                  <a:cxn ang="0">
                    <a:pos x="331" y="27"/>
                  </a:cxn>
                  <a:cxn ang="0">
                    <a:pos x="341" y="23"/>
                  </a:cxn>
                  <a:cxn ang="0">
                    <a:pos x="351" y="20"/>
                  </a:cxn>
                  <a:cxn ang="0">
                    <a:pos x="361" y="17"/>
                  </a:cxn>
                  <a:cxn ang="0">
                    <a:pos x="372" y="13"/>
                  </a:cxn>
                  <a:cxn ang="0">
                    <a:pos x="382" y="10"/>
                  </a:cxn>
                  <a:cxn ang="0">
                    <a:pos x="392" y="6"/>
                  </a:cxn>
                  <a:cxn ang="0">
                    <a:pos x="402" y="6"/>
                  </a:cxn>
                  <a:cxn ang="0">
                    <a:pos x="412" y="3"/>
                  </a:cxn>
                  <a:cxn ang="0">
                    <a:pos x="422" y="0"/>
                  </a:cxn>
                </a:cxnLst>
                <a:rect l="0" t="0" r="r" b="b"/>
                <a:pathLst>
                  <a:path w="429" h="222">
                    <a:moveTo>
                      <a:pt x="0" y="222"/>
                    </a:moveTo>
                    <a:lnTo>
                      <a:pt x="4" y="219"/>
                    </a:lnTo>
                    <a:lnTo>
                      <a:pt x="7" y="216"/>
                    </a:lnTo>
                    <a:lnTo>
                      <a:pt x="10" y="216"/>
                    </a:lnTo>
                    <a:lnTo>
                      <a:pt x="14" y="212"/>
                    </a:lnTo>
                    <a:lnTo>
                      <a:pt x="17" y="209"/>
                    </a:lnTo>
                    <a:lnTo>
                      <a:pt x="21" y="209"/>
                    </a:lnTo>
                    <a:lnTo>
                      <a:pt x="24" y="206"/>
                    </a:lnTo>
                    <a:lnTo>
                      <a:pt x="27" y="202"/>
                    </a:lnTo>
                    <a:lnTo>
                      <a:pt x="31" y="202"/>
                    </a:lnTo>
                    <a:lnTo>
                      <a:pt x="34" y="199"/>
                    </a:lnTo>
                    <a:lnTo>
                      <a:pt x="37" y="195"/>
                    </a:lnTo>
                    <a:lnTo>
                      <a:pt x="41" y="195"/>
                    </a:lnTo>
                    <a:lnTo>
                      <a:pt x="44" y="192"/>
                    </a:lnTo>
                    <a:lnTo>
                      <a:pt x="48" y="192"/>
                    </a:lnTo>
                    <a:lnTo>
                      <a:pt x="51" y="189"/>
                    </a:lnTo>
                    <a:lnTo>
                      <a:pt x="54" y="185"/>
                    </a:lnTo>
                    <a:lnTo>
                      <a:pt x="58" y="185"/>
                    </a:lnTo>
                    <a:lnTo>
                      <a:pt x="61" y="182"/>
                    </a:lnTo>
                    <a:lnTo>
                      <a:pt x="64" y="179"/>
                    </a:lnTo>
                    <a:lnTo>
                      <a:pt x="68" y="179"/>
                    </a:lnTo>
                    <a:lnTo>
                      <a:pt x="71" y="175"/>
                    </a:lnTo>
                    <a:lnTo>
                      <a:pt x="75" y="172"/>
                    </a:lnTo>
                    <a:lnTo>
                      <a:pt x="78" y="172"/>
                    </a:lnTo>
                    <a:lnTo>
                      <a:pt x="81" y="168"/>
                    </a:lnTo>
                    <a:lnTo>
                      <a:pt x="85" y="165"/>
                    </a:lnTo>
                    <a:lnTo>
                      <a:pt x="88" y="165"/>
                    </a:lnTo>
                    <a:lnTo>
                      <a:pt x="91" y="162"/>
                    </a:lnTo>
                    <a:lnTo>
                      <a:pt x="95" y="162"/>
                    </a:lnTo>
                    <a:lnTo>
                      <a:pt x="98" y="158"/>
                    </a:lnTo>
                    <a:lnTo>
                      <a:pt x="102" y="155"/>
                    </a:lnTo>
                    <a:lnTo>
                      <a:pt x="105" y="155"/>
                    </a:lnTo>
                    <a:lnTo>
                      <a:pt x="108" y="152"/>
                    </a:lnTo>
                    <a:lnTo>
                      <a:pt x="112" y="152"/>
                    </a:lnTo>
                    <a:lnTo>
                      <a:pt x="115" y="148"/>
                    </a:lnTo>
                    <a:lnTo>
                      <a:pt x="118" y="145"/>
                    </a:lnTo>
                    <a:lnTo>
                      <a:pt x="122" y="145"/>
                    </a:lnTo>
                    <a:lnTo>
                      <a:pt x="125" y="141"/>
                    </a:lnTo>
                    <a:lnTo>
                      <a:pt x="129" y="138"/>
                    </a:lnTo>
                    <a:lnTo>
                      <a:pt x="132" y="138"/>
                    </a:lnTo>
                    <a:lnTo>
                      <a:pt x="135" y="135"/>
                    </a:lnTo>
                    <a:lnTo>
                      <a:pt x="139" y="131"/>
                    </a:lnTo>
                    <a:lnTo>
                      <a:pt x="142" y="131"/>
                    </a:lnTo>
                    <a:lnTo>
                      <a:pt x="145" y="128"/>
                    </a:lnTo>
                    <a:lnTo>
                      <a:pt x="149" y="128"/>
                    </a:lnTo>
                    <a:lnTo>
                      <a:pt x="152" y="125"/>
                    </a:lnTo>
                    <a:lnTo>
                      <a:pt x="156" y="121"/>
                    </a:lnTo>
                    <a:lnTo>
                      <a:pt x="159" y="121"/>
                    </a:lnTo>
                    <a:lnTo>
                      <a:pt x="162" y="118"/>
                    </a:lnTo>
                    <a:lnTo>
                      <a:pt x="166" y="118"/>
                    </a:lnTo>
                    <a:lnTo>
                      <a:pt x="169" y="114"/>
                    </a:lnTo>
                    <a:lnTo>
                      <a:pt x="172" y="111"/>
                    </a:lnTo>
                    <a:lnTo>
                      <a:pt x="176" y="111"/>
                    </a:lnTo>
                    <a:lnTo>
                      <a:pt x="179" y="108"/>
                    </a:lnTo>
                    <a:lnTo>
                      <a:pt x="183" y="108"/>
                    </a:lnTo>
                    <a:lnTo>
                      <a:pt x="186" y="104"/>
                    </a:lnTo>
                    <a:lnTo>
                      <a:pt x="189" y="101"/>
                    </a:lnTo>
                    <a:lnTo>
                      <a:pt x="193" y="101"/>
                    </a:lnTo>
                    <a:lnTo>
                      <a:pt x="196" y="98"/>
                    </a:lnTo>
                    <a:lnTo>
                      <a:pt x="199" y="94"/>
                    </a:lnTo>
                    <a:lnTo>
                      <a:pt x="203" y="94"/>
                    </a:lnTo>
                    <a:lnTo>
                      <a:pt x="206" y="91"/>
                    </a:lnTo>
                    <a:lnTo>
                      <a:pt x="210" y="91"/>
                    </a:lnTo>
                    <a:lnTo>
                      <a:pt x="213" y="87"/>
                    </a:lnTo>
                    <a:lnTo>
                      <a:pt x="216" y="84"/>
                    </a:lnTo>
                    <a:lnTo>
                      <a:pt x="220" y="84"/>
                    </a:lnTo>
                    <a:lnTo>
                      <a:pt x="223" y="81"/>
                    </a:lnTo>
                    <a:lnTo>
                      <a:pt x="226" y="81"/>
                    </a:lnTo>
                    <a:lnTo>
                      <a:pt x="230" y="77"/>
                    </a:lnTo>
                    <a:lnTo>
                      <a:pt x="233" y="74"/>
                    </a:lnTo>
                    <a:lnTo>
                      <a:pt x="237" y="74"/>
                    </a:lnTo>
                    <a:lnTo>
                      <a:pt x="240" y="71"/>
                    </a:lnTo>
                    <a:lnTo>
                      <a:pt x="243" y="67"/>
                    </a:lnTo>
                    <a:lnTo>
                      <a:pt x="247" y="67"/>
                    </a:lnTo>
                    <a:lnTo>
                      <a:pt x="250" y="64"/>
                    </a:lnTo>
                    <a:lnTo>
                      <a:pt x="253" y="64"/>
                    </a:lnTo>
                    <a:lnTo>
                      <a:pt x="257" y="60"/>
                    </a:lnTo>
                    <a:lnTo>
                      <a:pt x="260" y="60"/>
                    </a:lnTo>
                    <a:lnTo>
                      <a:pt x="264" y="57"/>
                    </a:lnTo>
                    <a:lnTo>
                      <a:pt x="267" y="57"/>
                    </a:lnTo>
                    <a:lnTo>
                      <a:pt x="270" y="54"/>
                    </a:lnTo>
                    <a:lnTo>
                      <a:pt x="274" y="54"/>
                    </a:lnTo>
                    <a:lnTo>
                      <a:pt x="277" y="50"/>
                    </a:lnTo>
                    <a:lnTo>
                      <a:pt x="280" y="50"/>
                    </a:lnTo>
                    <a:lnTo>
                      <a:pt x="284" y="47"/>
                    </a:lnTo>
                    <a:lnTo>
                      <a:pt x="287" y="47"/>
                    </a:lnTo>
                    <a:lnTo>
                      <a:pt x="291" y="44"/>
                    </a:lnTo>
                    <a:lnTo>
                      <a:pt x="294" y="44"/>
                    </a:lnTo>
                    <a:lnTo>
                      <a:pt x="297" y="40"/>
                    </a:lnTo>
                    <a:lnTo>
                      <a:pt x="301" y="40"/>
                    </a:lnTo>
                    <a:lnTo>
                      <a:pt x="304" y="37"/>
                    </a:lnTo>
                    <a:lnTo>
                      <a:pt x="307" y="37"/>
                    </a:lnTo>
                    <a:lnTo>
                      <a:pt x="311" y="37"/>
                    </a:lnTo>
                    <a:lnTo>
                      <a:pt x="314" y="33"/>
                    </a:lnTo>
                    <a:lnTo>
                      <a:pt x="318" y="33"/>
                    </a:lnTo>
                    <a:lnTo>
                      <a:pt x="321" y="30"/>
                    </a:lnTo>
                    <a:lnTo>
                      <a:pt x="324" y="30"/>
                    </a:lnTo>
                    <a:lnTo>
                      <a:pt x="328" y="30"/>
                    </a:lnTo>
                    <a:lnTo>
                      <a:pt x="331" y="27"/>
                    </a:lnTo>
                    <a:lnTo>
                      <a:pt x="334" y="27"/>
                    </a:lnTo>
                    <a:lnTo>
                      <a:pt x="338" y="27"/>
                    </a:lnTo>
                    <a:lnTo>
                      <a:pt x="341" y="23"/>
                    </a:lnTo>
                    <a:lnTo>
                      <a:pt x="345" y="23"/>
                    </a:lnTo>
                    <a:lnTo>
                      <a:pt x="348" y="23"/>
                    </a:lnTo>
                    <a:lnTo>
                      <a:pt x="351" y="20"/>
                    </a:lnTo>
                    <a:lnTo>
                      <a:pt x="355" y="20"/>
                    </a:lnTo>
                    <a:lnTo>
                      <a:pt x="358" y="20"/>
                    </a:lnTo>
                    <a:lnTo>
                      <a:pt x="361" y="17"/>
                    </a:lnTo>
                    <a:lnTo>
                      <a:pt x="365" y="17"/>
                    </a:lnTo>
                    <a:lnTo>
                      <a:pt x="368" y="17"/>
                    </a:lnTo>
                    <a:lnTo>
                      <a:pt x="372" y="13"/>
                    </a:lnTo>
                    <a:lnTo>
                      <a:pt x="375" y="13"/>
                    </a:lnTo>
                    <a:lnTo>
                      <a:pt x="378" y="13"/>
                    </a:lnTo>
                    <a:lnTo>
                      <a:pt x="382" y="10"/>
                    </a:lnTo>
                    <a:lnTo>
                      <a:pt x="385" y="10"/>
                    </a:lnTo>
                    <a:lnTo>
                      <a:pt x="388" y="10"/>
                    </a:lnTo>
                    <a:lnTo>
                      <a:pt x="392" y="6"/>
                    </a:lnTo>
                    <a:lnTo>
                      <a:pt x="395" y="6"/>
                    </a:lnTo>
                    <a:lnTo>
                      <a:pt x="399" y="6"/>
                    </a:lnTo>
                    <a:lnTo>
                      <a:pt x="402" y="6"/>
                    </a:lnTo>
                    <a:lnTo>
                      <a:pt x="405" y="3"/>
                    </a:lnTo>
                    <a:lnTo>
                      <a:pt x="409" y="3"/>
                    </a:lnTo>
                    <a:lnTo>
                      <a:pt x="412" y="3"/>
                    </a:lnTo>
                    <a:lnTo>
                      <a:pt x="415" y="3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6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5" name="Freeform 91"/>
              <p:cNvSpPr>
                <a:spLocks/>
              </p:cNvSpPr>
              <p:nvPr/>
            </p:nvSpPr>
            <p:spPr bwMode="auto">
              <a:xfrm>
                <a:off x="2618" y="1474"/>
                <a:ext cx="429" cy="44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7" y="40"/>
                  </a:cxn>
                  <a:cxn ang="0">
                    <a:pos x="27" y="37"/>
                  </a:cxn>
                  <a:cxn ang="0">
                    <a:pos x="37" y="34"/>
                  </a:cxn>
                  <a:cxn ang="0">
                    <a:pos x="47" y="34"/>
                  </a:cxn>
                  <a:cxn ang="0">
                    <a:pos x="57" y="30"/>
                  </a:cxn>
                  <a:cxn ang="0">
                    <a:pos x="67" y="30"/>
                  </a:cxn>
                  <a:cxn ang="0">
                    <a:pos x="78" y="27"/>
                  </a:cxn>
                  <a:cxn ang="0">
                    <a:pos x="88" y="27"/>
                  </a:cxn>
                  <a:cxn ang="0">
                    <a:pos x="98" y="23"/>
                  </a:cxn>
                  <a:cxn ang="0">
                    <a:pos x="108" y="23"/>
                  </a:cxn>
                  <a:cxn ang="0">
                    <a:pos x="118" y="23"/>
                  </a:cxn>
                  <a:cxn ang="0">
                    <a:pos x="128" y="20"/>
                  </a:cxn>
                  <a:cxn ang="0">
                    <a:pos x="138" y="20"/>
                  </a:cxn>
                  <a:cxn ang="0">
                    <a:pos x="148" y="20"/>
                  </a:cxn>
                  <a:cxn ang="0">
                    <a:pos x="159" y="17"/>
                  </a:cxn>
                  <a:cxn ang="0">
                    <a:pos x="169" y="17"/>
                  </a:cxn>
                  <a:cxn ang="0">
                    <a:pos x="179" y="17"/>
                  </a:cxn>
                  <a:cxn ang="0">
                    <a:pos x="189" y="13"/>
                  </a:cxn>
                  <a:cxn ang="0">
                    <a:pos x="199" y="13"/>
                  </a:cxn>
                  <a:cxn ang="0">
                    <a:pos x="209" y="13"/>
                  </a:cxn>
                  <a:cxn ang="0">
                    <a:pos x="219" y="10"/>
                  </a:cxn>
                  <a:cxn ang="0">
                    <a:pos x="229" y="10"/>
                  </a:cxn>
                  <a:cxn ang="0">
                    <a:pos x="240" y="10"/>
                  </a:cxn>
                  <a:cxn ang="0">
                    <a:pos x="250" y="10"/>
                  </a:cxn>
                  <a:cxn ang="0">
                    <a:pos x="260" y="10"/>
                  </a:cxn>
                  <a:cxn ang="0">
                    <a:pos x="270" y="7"/>
                  </a:cxn>
                  <a:cxn ang="0">
                    <a:pos x="280" y="7"/>
                  </a:cxn>
                  <a:cxn ang="0">
                    <a:pos x="290" y="7"/>
                  </a:cxn>
                  <a:cxn ang="0">
                    <a:pos x="300" y="7"/>
                  </a:cxn>
                  <a:cxn ang="0">
                    <a:pos x="310" y="7"/>
                  </a:cxn>
                  <a:cxn ang="0">
                    <a:pos x="321" y="7"/>
                  </a:cxn>
                  <a:cxn ang="0">
                    <a:pos x="331" y="3"/>
                  </a:cxn>
                  <a:cxn ang="0">
                    <a:pos x="341" y="3"/>
                  </a:cxn>
                  <a:cxn ang="0">
                    <a:pos x="351" y="3"/>
                  </a:cxn>
                  <a:cxn ang="0">
                    <a:pos x="361" y="3"/>
                  </a:cxn>
                  <a:cxn ang="0">
                    <a:pos x="371" y="3"/>
                  </a:cxn>
                  <a:cxn ang="0">
                    <a:pos x="381" y="3"/>
                  </a:cxn>
                  <a:cxn ang="0">
                    <a:pos x="391" y="3"/>
                  </a:cxn>
                  <a:cxn ang="0">
                    <a:pos x="402" y="3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 h="44">
                    <a:moveTo>
                      <a:pt x="0" y="44"/>
                    </a:moveTo>
                    <a:lnTo>
                      <a:pt x="3" y="40"/>
                    </a:lnTo>
                    <a:lnTo>
                      <a:pt x="7" y="40"/>
                    </a:lnTo>
                    <a:lnTo>
                      <a:pt x="10" y="40"/>
                    </a:lnTo>
                    <a:lnTo>
                      <a:pt x="13" y="40"/>
                    </a:lnTo>
                    <a:lnTo>
                      <a:pt x="17" y="40"/>
                    </a:lnTo>
                    <a:lnTo>
                      <a:pt x="20" y="37"/>
                    </a:lnTo>
                    <a:lnTo>
                      <a:pt x="24" y="37"/>
                    </a:lnTo>
                    <a:lnTo>
                      <a:pt x="27" y="37"/>
                    </a:lnTo>
                    <a:lnTo>
                      <a:pt x="30" y="37"/>
                    </a:lnTo>
                    <a:lnTo>
                      <a:pt x="34" y="37"/>
                    </a:lnTo>
                    <a:lnTo>
                      <a:pt x="37" y="34"/>
                    </a:lnTo>
                    <a:lnTo>
                      <a:pt x="40" y="34"/>
                    </a:lnTo>
                    <a:lnTo>
                      <a:pt x="44" y="34"/>
                    </a:lnTo>
                    <a:lnTo>
                      <a:pt x="47" y="34"/>
                    </a:lnTo>
                    <a:lnTo>
                      <a:pt x="51" y="34"/>
                    </a:lnTo>
                    <a:lnTo>
                      <a:pt x="54" y="30"/>
                    </a:lnTo>
                    <a:lnTo>
                      <a:pt x="57" y="30"/>
                    </a:lnTo>
                    <a:lnTo>
                      <a:pt x="61" y="30"/>
                    </a:lnTo>
                    <a:lnTo>
                      <a:pt x="64" y="30"/>
                    </a:lnTo>
                    <a:lnTo>
                      <a:pt x="67" y="30"/>
                    </a:lnTo>
                    <a:lnTo>
                      <a:pt x="71" y="30"/>
                    </a:lnTo>
                    <a:lnTo>
                      <a:pt x="74" y="27"/>
                    </a:lnTo>
                    <a:lnTo>
                      <a:pt x="78" y="27"/>
                    </a:lnTo>
                    <a:lnTo>
                      <a:pt x="81" y="27"/>
                    </a:lnTo>
                    <a:lnTo>
                      <a:pt x="84" y="27"/>
                    </a:lnTo>
                    <a:lnTo>
                      <a:pt x="88" y="27"/>
                    </a:lnTo>
                    <a:lnTo>
                      <a:pt x="91" y="27"/>
                    </a:lnTo>
                    <a:lnTo>
                      <a:pt x="94" y="27"/>
                    </a:lnTo>
                    <a:lnTo>
                      <a:pt x="98" y="23"/>
                    </a:lnTo>
                    <a:lnTo>
                      <a:pt x="101" y="23"/>
                    </a:lnTo>
                    <a:lnTo>
                      <a:pt x="105" y="23"/>
                    </a:lnTo>
                    <a:lnTo>
                      <a:pt x="108" y="23"/>
                    </a:lnTo>
                    <a:lnTo>
                      <a:pt x="111" y="23"/>
                    </a:lnTo>
                    <a:lnTo>
                      <a:pt x="115" y="23"/>
                    </a:lnTo>
                    <a:lnTo>
                      <a:pt x="118" y="23"/>
                    </a:lnTo>
                    <a:lnTo>
                      <a:pt x="121" y="20"/>
                    </a:lnTo>
                    <a:lnTo>
                      <a:pt x="125" y="20"/>
                    </a:lnTo>
                    <a:lnTo>
                      <a:pt x="128" y="20"/>
                    </a:lnTo>
                    <a:lnTo>
                      <a:pt x="132" y="20"/>
                    </a:lnTo>
                    <a:lnTo>
                      <a:pt x="135" y="20"/>
                    </a:lnTo>
                    <a:lnTo>
                      <a:pt x="138" y="20"/>
                    </a:lnTo>
                    <a:lnTo>
                      <a:pt x="142" y="20"/>
                    </a:lnTo>
                    <a:lnTo>
                      <a:pt x="145" y="20"/>
                    </a:lnTo>
                    <a:lnTo>
                      <a:pt x="148" y="20"/>
                    </a:lnTo>
                    <a:lnTo>
                      <a:pt x="152" y="17"/>
                    </a:lnTo>
                    <a:lnTo>
                      <a:pt x="155" y="17"/>
                    </a:lnTo>
                    <a:lnTo>
                      <a:pt x="159" y="17"/>
                    </a:lnTo>
                    <a:lnTo>
                      <a:pt x="162" y="17"/>
                    </a:lnTo>
                    <a:lnTo>
                      <a:pt x="165" y="17"/>
                    </a:lnTo>
                    <a:lnTo>
                      <a:pt x="169" y="17"/>
                    </a:lnTo>
                    <a:lnTo>
                      <a:pt x="172" y="17"/>
                    </a:lnTo>
                    <a:lnTo>
                      <a:pt x="175" y="17"/>
                    </a:lnTo>
                    <a:lnTo>
                      <a:pt x="179" y="17"/>
                    </a:lnTo>
                    <a:lnTo>
                      <a:pt x="182" y="13"/>
                    </a:lnTo>
                    <a:lnTo>
                      <a:pt x="186" y="13"/>
                    </a:lnTo>
                    <a:lnTo>
                      <a:pt x="189" y="13"/>
                    </a:lnTo>
                    <a:lnTo>
                      <a:pt x="192" y="13"/>
                    </a:lnTo>
                    <a:lnTo>
                      <a:pt x="196" y="13"/>
                    </a:lnTo>
                    <a:lnTo>
                      <a:pt x="199" y="13"/>
                    </a:lnTo>
                    <a:lnTo>
                      <a:pt x="202" y="13"/>
                    </a:lnTo>
                    <a:lnTo>
                      <a:pt x="206" y="13"/>
                    </a:lnTo>
                    <a:lnTo>
                      <a:pt x="209" y="13"/>
                    </a:lnTo>
                    <a:lnTo>
                      <a:pt x="213" y="13"/>
                    </a:lnTo>
                    <a:lnTo>
                      <a:pt x="216" y="13"/>
                    </a:lnTo>
                    <a:lnTo>
                      <a:pt x="219" y="10"/>
                    </a:lnTo>
                    <a:lnTo>
                      <a:pt x="223" y="10"/>
                    </a:lnTo>
                    <a:lnTo>
                      <a:pt x="226" y="10"/>
                    </a:lnTo>
                    <a:lnTo>
                      <a:pt x="229" y="10"/>
                    </a:lnTo>
                    <a:lnTo>
                      <a:pt x="233" y="10"/>
                    </a:lnTo>
                    <a:lnTo>
                      <a:pt x="236" y="10"/>
                    </a:lnTo>
                    <a:lnTo>
                      <a:pt x="240" y="10"/>
                    </a:lnTo>
                    <a:lnTo>
                      <a:pt x="243" y="10"/>
                    </a:lnTo>
                    <a:lnTo>
                      <a:pt x="246" y="10"/>
                    </a:lnTo>
                    <a:lnTo>
                      <a:pt x="250" y="10"/>
                    </a:lnTo>
                    <a:lnTo>
                      <a:pt x="253" y="10"/>
                    </a:lnTo>
                    <a:lnTo>
                      <a:pt x="256" y="10"/>
                    </a:lnTo>
                    <a:lnTo>
                      <a:pt x="260" y="10"/>
                    </a:lnTo>
                    <a:lnTo>
                      <a:pt x="263" y="10"/>
                    </a:lnTo>
                    <a:lnTo>
                      <a:pt x="267" y="7"/>
                    </a:lnTo>
                    <a:lnTo>
                      <a:pt x="270" y="7"/>
                    </a:lnTo>
                    <a:lnTo>
                      <a:pt x="273" y="7"/>
                    </a:lnTo>
                    <a:lnTo>
                      <a:pt x="277" y="7"/>
                    </a:lnTo>
                    <a:lnTo>
                      <a:pt x="280" y="7"/>
                    </a:lnTo>
                    <a:lnTo>
                      <a:pt x="283" y="7"/>
                    </a:lnTo>
                    <a:lnTo>
                      <a:pt x="287" y="7"/>
                    </a:lnTo>
                    <a:lnTo>
                      <a:pt x="290" y="7"/>
                    </a:lnTo>
                    <a:lnTo>
                      <a:pt x="294" y="7"/>
                    </a:lnTo>
                    <a:lnTo>
                      <a:pt x="297" y="7"/>
                    </a:lnTo>
                    <a:lnTo>
                      <a:pt x="300" y="7"/>
                    </a:lnTo>
                    <a:lnTo>
                      <a:pt x="304" y="7"/>
                    </a:lnTo>
                    <a:lnTo>
                      <a:pt x="307" y="7"/>
                    </a:lnTo>
                    <a:lnTo>
                      <a:pt x="310" y="7"/>
                    </a:lnTo>
                    <a:lnTo>
                      <a:pt x="314" y="7"/>
                    </a:lnTo>
                    <a:lnTo>
                      <a:pt x="317" y="7"/>
                    </a:lnTo>
                    <a:lnTo>
                      <a:pt x="321" y="7"/>
                    </a:lnTo>
                    <a:lnTo>
                      <a:pt x="324" y="7"/>
                    </a:lnTo>
                    <a:lnTo>
                      <a:pt x="327" y="3"/>
                    </a:lnTo>
                    <a:lnTo>
                      <a:pt x="331" y="3"/>
                    </a:lnTo>
                    <a:lnTo>
                      <a:pt x="334" y="3"/>
                    </a:lnTo>
                    <a:lnTo>
                      <a:pt x="337" y="3"/>
                    </a:lnTo>
                    <a:lnTo>
                      <a:pt x="341" y="3"/>
                    </a:lnTo>
                    <a:lnTo>
                      <a:pt x="344" y="3"/>
                    </a:lnTo>
                    <a:lnTo>
                      <a:pt x="348" y="3"/>
                    </a:lnTo>
                    <a:lnTo>
                      <a:pt x="351" y="3"/>
                    </a:lnTo>
                    <a:lnTo>
                      <a:pt x="354" y="3"/>
                    </a:lnTo>
                    <a:lnTo>
                      <a:pt x="358" y="3"/>
                    </a:lnTo>
                    <a:lnTo>
                      <a:pt x="361" y="3"/>
                    </a:lnTo>
                    <a:lnTo>
                      <a:pt x="364" y="3"/>
                    </a:lnTo>
                    <a:lnTo>
                      <a:pt x="368" y="3"/>
                    </a:lnTo>
                    <a:lnTo>
                      <a:pt x="371" y="3"/>
                    </a:lnTo>
                    <a:lnTo>
                      <a:pt x="375" y="3"/>
                    </a:lnTo>
                    <a:lnTo>
                      <a:pt x="378" y="3"/>
                    </a:lnTo>
                    <a:lnTo>
                      <a:pt x="381" y="3"/>
                    </a:lnTo>
                    <a:lnTo>
                      <a:pt x="385" y="3"/>
                    </a:lnTo>
                    <a:lnTo>
                      <a:pt x="388" y="3"/>
                    </a:lnTo>
                    <a:lnTo>
                      <a:pt x="391" y="3"/>
                    </a:lnTo>
                    <a:lnTo>
                      <a:pt x="395" y="3"/>
                    </a:lnTo>
                    <a:lnTo>
                      <a:pt x="398" y="3"/>
                    </a:lnTo>
                    <a:lnTo>
                      <a:pt x="402" y="3"/>
                    </a:lnTo>
                    <a:lnTo>
                      <a:pt x="405" y="3"/>
                    </a:lnTo>
                    <a:lnTo>
                      <a:pt x="408" y="3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6" name="Freeform 92"/>
              <p:cNvSpPr>
                <a:spLocks/>
              </p:cNvSpPr>
              <p:nvPr/>
            </p:nvSpPr>
            <p:spPr bwMode="auto">
              <a:xfrm>
                <a:off x="3047" y="1470"/>
                <a:ext cx="428" cy="4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6" y="4"/>
                  </a:cxn>
                  <a:cxn ang="0">
                    <a:pos x="27" y="4"/>
                  </a:cxn>
                  <a:cxn ang="0">
                    <a:pos x="37" y="4"/>
                  </a:cxn>
                  <a:cxn ang="0">
                    <a:pos x="47" y="4"/>
                  </a:cxn>
                  <a:cxn ang="0">
                    <a:pos x="57" y="4"/>
                  </a:cxn>
                  <a:cxn ang="0">
                    <a:pos x="67" y="4"/>
                  </a:cxn>
                  <a:cxn ang="0">
                    <a:pos x="77" y="4"/>
                  </a:cxn>
                  <a:cxn ang="0">
                    <a:pos x="87" y="4"/>
                  </a:cxn>
                  <a:cxn ang="0">
                    <a:pos x="97" y="4"/>
                  </a:cxn>
                  <a:cxn ang="0">
                    <a:pos x="108" y="4"/>
                  </a:cxn>
                  <a:cxn ang="0">
                    <a:pos x="118" y="4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8" y="0"/>
                  </a:cxn>
                  <a:cxn ang="0">
                    <a:pos x="168" y="0"/>
                  </a:cxn>
                  <a:cxn ang="0">
                    <a:pos x="178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39" y="0"/>
                  </a:cxn>
                  <a:cxn ang="0">
                    <a:pos x="249" y="0"/>
                  </a:cxn>
                  <a:cxn ang="0">
                    <a:pos x="259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0" y="0"/>
                  </a:cxn>
                  <a:cxn ang="0">
                    <a:pos x="330" y="0"/>
                  </a:cxn>
                  <a:cxn ang="0">
                    <a:pos x="340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1" y="0"/>
                  </a:cxn>
                  <a:cxn ang="0">
                    <a:pos x="411" y="0"/>
                  </a:cxn>
                  <a:cxn ang="0">
                    <a:pos x="421" y="0"/>
                  </a:cxn>
                </a:cxnLst>
                <a:rect l="0" t="0" r="r" b="b"/>
                <a:pathLst>
                  <a:path w="428" h="4">
                    <a:moveTo>
                      <a:pt x="0" y="4"/>
                    </a:moveTo>
                    <a:lnTo>
                      <a:pt x="3" y="4"/>
                    </a:lnTo>
                    <a:lnTo>
                      <a:pt x="6" y="4"/>
                    </a:lnTo>
                    <a:lnTo>
                      <a:pt x="10" y="4"/>
                    </a:lnTo>
                    <a:lnTo>
                      <a:pt x="13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3" y="4"/>
                    </a:lnTo>
                    <a:lnTo>
                      <a:pt x="27" y="4"/>
                    </a:lnTo>
                    <a:lnTo>
                      <a:pt x="30" y="4"/>
                    </a:lnTo>
                    <a:lnTo>
                      <a:pt x="33" y="4"/>
                    </a:lnTo>
                    <a:lnTo>
                      <a:pt x="37" y="4"/>
                    </a:lnTo>
                    <a:lnTo>
                      <a:pt x="40" y="4"/>
                    </a:lnTo>
                    <a:lnTo>
                      <a:pt x="43" y="4"/>
                    </a:lnTo>
                    <a:lnTo>
                      <a:pt x="47" y="4"/>
                    </a:lnTo>
                    <a:lnTo>
                      <a:pt x="50" y="4"/>
                    </a:lnTo>
                    <a:lnTo>
                      <a:pt x="54" y="4"/>
                    </a:lnTo>
                    <a:lnTo>
                      <a:pt x="57" y="4"/>
                    </a:lnTo>
                    <a:lnTo>
                      <a:pt x="60" y="4"/>
                    </a:lnTo>
                    <a:lnTo>
                      <a:pt x="64" y="4"/>
                    </a:lnTo>
                    <a:lnTo>
                      <a:pt x="67" y="4"/>
                    </a:lnTo>
                    <a:lnTo>
                      <a:pt x="70" y="4"/>
                    </a:lnTo>
                    <a:lnTo>
                      <a:pt x="74" y="4"/>
                    </a:lnTo>
                    <a:lnTo>
                      <a:pt x="77" y="4"/>
                    </a:lnTo>
                    <a:lnTo>
                      <a:pt x="81" y="4"/>
                    </a:lnTo>
                    <a:lnTo>
                      <a:pt x="84" y="4"/>
                    </a:lnTo>
                    <a:lnTo>
                      <a:pt x="87" y="4"/>
                    </a:lnTo>
                    <a:lnTo>
                      <a:pt x="91" y="4"/>
                    </a:lnTo>
                    <a:lnTo>
                      <a:pt x="94" y="4"/>
                    </a:lnTo>
                    <a:lnTo>
                      <a:pt x="97" y="4"/>
                    </a:lnTo>
                    <a:lnTo>
                      <a:pt x="101" y="4"/>
                    </a:lnTo>
                    <a:lnTo>
                      <a:pt x="104" y="4"/>
                    </a:lnTo>
                    <a:lnTo>
                      <a:pt x="108" y="4"/>
                    </a:lnTo>
                    <a:lnTo>
                      <a:pt x="111" y="4"/>
                    </a:lnTo>
                    <a:lnTo>
                      <a:pt x="114" y="4"/>
                    </a:lnTo>
                    <a:lnTo>
                      <a:pt x="118" y="4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131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49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6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0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7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7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7" name="Freeform 93"/>
              <p:cNvSpPr>
                <a:spLocks/>
              </p:cNvSpPr>
              <p:nvPr/>
            </p:nvSpPr>
            <p:spPr bwMode="auto">
              <a:xfrm>
                <a:off x="3475" y="1467"/>
                <a:ext cx="429" cy="3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17" y="3"/>
                  </a:cxn>
                  <a:cxn ang="0">
                    <a:pos x="27" y="3"/>
                  </a:cxn>
                  <a:cxn ang="0">
                    <a:pos x="37" y="3"/>
                  </a:cxn>
                  <a:cxn ang="0">
                    <a:pos x="47" y="3"/>
                  </a:cxn>
                  <a:cxn ang="0">
                    <a:pos x="58" y="3"/>
                  </a:cxn>
                  <a:cxn ang="0">
                    <a:pos x="68" y="3"/>
                  </a:cxn>
                  <a:cxn ang="0">
                    <a:pos x="78" y="3"/>
                  </a:cxn>
                  <a:cxn ang="0">
                    <a:pos x="88" y="3"/>
                  </a:cxn>
                  <a:cxn ang="0">
                    <a:pos x="98" y="3"/>
                  </a:cxn>
                  <a:cxn ang="0">
                    <a:pos x="108" y="3"/>
                  </a:cxn>
                  <a:cxn ang="0">
                    <a:pos x="118" y="3"/>
                  </a:cxn>
                  <a:cxn ang="0">
                    <a:pos x="128" y="3"/>
                  </a:cxn>
                  <a:cxn ang="0">
                    <a:pos x="139" y="3"/>
                  </a:cxn>
                  <a:cxn ang="0">
                    <a:pos x="149" y="3"/>
                  </a:cxn>
                  <a:cxn ang="0">
                    <a:pos x="159" y="3"/>
                  </a:cxn>
                  <a:cxn ang="0">
                    <a:pos x="169" y="3"/>
                  </a:cxn>
                  <a:cxn ang="0">
                    <a:pos x="179" y="3"/>
                  </a:cxn>
                  <a:cxn ang="0">
                    <a:pos x="189" y="3"/>
                  </a:cxn>
                  <a:cxn ang="0">
                    <a:pos x="199" y="3"/>
                  </a:cxn>
                  <a:cxn ang="0">
                    <a:pos x="209" y="3"/>
                  </a:cxn>
                  <a:cxn ang="0">
                    <a:pos x="220" y="3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 h="3">
                    <a:moveTo>
                      <a:pt x="0" y="3"/>
                    </a:moveTo>
                    <a:lnTo>
                      <a:pt x="4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4" y="3"/>
                    </a:lnTo>
                    <a:lnTo>
                      <a:pt x="17" y="3"/>
                    </a:lnTo>
                    <a:lnTo>
                      <a:pt x="20" y="3"/>
                    </a:lnTo>
                    <a:lnTo>
                      <a:pt x="24" y="3"/>
                    </a:lnTo>
                    <a:lnTo>
                      <a:pt x="27" y="3"/>
                    </a:lnTo>
                    <a:lnTo>
                      <a:pt x="31" y="3"/>
                    </a:lnTo>
                    <a:lnTo>
                      <a:pt x="34" y="3"/>
                    </a:lnTo>
                    <a:lnTo>
                      <a:pt x="37" y="3"/>
                    </a:lnTo>
                    <a:lnTo>
                      <a:pt x="41" y="3"/>
                    </a:lnTo>
                    <a:lnTo>
                      <a:pt x="44" y="3"/>
                    </a:lnTo>
                    <a:lnTo>
                      <a:pt x="47" y="3"/>
                    </a:lnTo>
                    <a:lnTo>
                      <a:pt x="51" y="3"/>
                    </a:lnTo>
                    <a:lnTo>
                      <a:pt x="54" y="3"/>
                    </a:lnTo>
                    <a:lnTo>
                      <a:pt x="58" y="3"/>
                    </a:lnTo>
                    <a:lnTo>
                      <a:pt x="61" y="3"/>
                    </a:lnTo>
                    <a:lnTo>
                      <a:pt x="64" y="3"/>
                    </a:lnTo>
                    <a:lnTo>
                      <a:pt x="68" y="3"/>
                    </a:lnTo>
                    <a:lnTo>
                      <a:pt x="71" y="3"/>
                    </a:lnTo>
                    <a:lnTo>
                      <a:pt x="74" y="3"/>
                    </a:lnTo>
                    <a:lnTo>
                      <a:pt x="78" y="3"/>
                    </a:lnTo>
                    <a:lnTo>
                      <a:pt x="81" y="3"/>
                    </a:lnTo>
                    <a:lnTo>
                      <a:pt x="85" y="3"/>
                    </a:lnTo>
                    <a:lnTo>
                      <a:pt x="88" y="3"/>
                    </a:lnTo>
                    <a:lnTo>
                      <a:pt x="91" y="3"/>
                    </a:lnTo>
                    <a:lnTo>
                      <a:pt x="95" y="3"/>
                    </a:lnTo>
                    <a:lnTo>
                      <a:pt x="98" y="3"/>
                    </a:lnTo>
                    <a:lnTo>
                      <a:pt x="101" y="3"/>
                    </a:lnTo>
                    <a:lnTo>
                      <a:pt x="105" y="3"/>
                    </a:lnTo>
                    <a:lnTo>
                      <a:pt x="108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3"/>
                    </a:lnTo>
                    <a:lnTo>
                      <a:pt x="122" y="3"/>
                    </a:lnTo>
                    <a:lnTo>
                      <a:pt x="125" y="3"/>
                    </a:lnTo>
                    <a:lnTo>
                      <a:pt x="128" y="3"/>
                    </a:lnTo>
                    <a:lnTo>
                      <a:pt x="132" y="3"/>
                    </a:lnTo>
                    <a:lnTo>
                      <a:pt x="135" y="3"/>
                    </a:lnTo>
                    <a:lnTo>
                      <a:pt x="139" y="3"/>
                    </a:lnTo>
                    <a:lnTo>
                      <a:pt x="142" y="3"/>
                    </a:lnTo>
                    <a:lnTo>
                      <a:pt x="145" y="3"/>
                    </a:lnTo>
                    <a:lnTo>
                      <a:pt x="149" y="3"/>
                    </a:lnTo>
                    <a:lnTo>
                      <a:pt x="152" y="3"/>
                    </a:lnTo>
                    <a:lnTo>
                      <a:pt x="155" y="3"/>
                    </a:lnTo>
                    <a:lnTo>
                      <a:pt x="159" y="3"/>
                    </a:lnTo>
                    <a:lnTo>
                      <a:pt x="162" y="3"/>
                    </a:lnTo>
                    <a:lnTo>
                      <a:pt x="166" y="3"/>
                    </a:lnTo>
                    <a:lnTo>
                      <a:pt x="169" y="3"/>
                    </a:lnTo>
                    <a:lnTo>
                      <a:pt x="172" y="3"/>
                    </a:lnTo>
                    <a:lnTo>
                      <a:pt x="176" y="3"/>
                    </a:lnTo>
                    <a:lnTo>
                      <a:pt x="179" y="3"/>
                    </a:lnTo>
                    <a:lnTo>
                      <a:pt x="182" y="3"/>
                    </a:lnTo>
                    <a:lnTo>
                      <a:pt x="186" y="3"/>
                    </a:lnTo>
                    <a:lnTo>
                      <a:pt x="189" y="3"/>
                    </a:lnTo>
                    <a:lnTo>
                      <a:pt x="193" y="3"/>
                    </a:lnTo>
                    <a:lnTo>
                      <a:pt x="196" y="3"/>
                    </a:lnTo>
                    <a:lnTo>
                      <a:pt x="199" y="3"/>
                    </a:lnTo>
                    <a:lnTo>
                      <a:pt x="203" y="3"/>
                    </a:lnTo>
                    <a:lnTo>
                      <a:pt x="206" y="3"/>
                    </a:lnTo>
                    <a:lnTo>
                      <a:pt x="209" y="3"/>
                    </a:lnTo>
                    <a:lnTo>
                      <a:pt x="213" y="3"/>
                    </a:lnTo>
                    <a:lnTo>
                      <a:pt x="216" y="3"/>
                    </a:lnTo>
                    <a:lnTo>
                      <a:pt x="220" y="3"/>
                    </a:lnTo>
                    <a:lnTo>
                      <a:pt x="223" y="3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</a:path>
                </a:pathLst>
              </a:custGeom>
              <a:noFill/>
              <a:ln w="7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8" name="Freeform 94"/>
              <p:cNvSpPr>
                <a:spLocks/>
              </p:cNvSpPr>
              <p:nvPr/>
            </p:nvSpPr>
            <p:spPr bwMode="auto">
              <a:xfrm>
                <a:off x="3904" y="1467"/>
                <a:ext cx="428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7" y="0"/>
                  </a:cxn>
                  <a:cxn ang="0">
                    <a:pos x="77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8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39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0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1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8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1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7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39" name="Freeform 95"/>
              <p:cNvSpPr>
                <a:spLocks/>
              </p:cNvSpPr>
              <p:nvPr/>
            </p:nvSpPr>
            <p:spPr bwMode="auto">
              <a:xfrm>
                <a:off x="4332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9" y="0"/>
                  </a:cxn>
                  <a:cxn ang="0">
                    <a:pos x="129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200" y="0"/>
                  </a:cxn>
                  <a:cxn ang="0">
                    <a:pos x="210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1" y="0"/>
                  </a:cxn>
                  <a:cxn ang="0">
                    <a:pos x="291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2" y="0"/>
                  </a:cxn>
                  <a:cxn ang="0">
                    <a:pos x="372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5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5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9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6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6" y="0"/>
                    </a:lnTo>
                    <a:lnTo>
                      <a:pt x="429" y="0"/>
                    </a:lnTo>
                  </a:path>
                </a:pathLst>
              </a:custGeom>
              <a:noFill/>
              <a:ln w="7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0" name="Freeform 96"/>
              <p:cNvSpPr>
                <a:spLocks/>
              </p:cNvSpPr>
              <p:nvPr/>
            </p:nvSpPr>
            <p:spPr bwMode="auto">
              <a:xfrm>
                <a:off x="4761" y="1467"/>
                <a:ext cx="8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7" y="0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7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4" y="0"/>
                  </a:cxn>
                  <a:cxn ang="0">
                    <a:pos x="47" y="0"/>
                  </a:cxn>
                  <a:cxn ang="0">
                    <a:pos x="51" y="0"/>
                  </a:cxn>
                  <a:cxn ang="0">
                    <a:pos x="54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4" y="0"/>
                  </a:cxn>
                  <a:cxn ang="0">
                    <a:pos x="68" y="0"/>
                  </a:cxn>
                  <a:cxn ang="0">
                    <a:pos x="71" y="0"/>
                  </a:cxn>
                  <a:cxn ang="0">
                    <a:pos x="74" y="0"/>
                  </a:cxn>
                  <a:cxn ang="0">
                    <a:pos x="78" y="0"/>
                  </a:cxn>
                  <a:cxn ang="0">
                    <a:pos x="81" y="0"/>
                  </a:cxn>
                </a:cxnLst>
                <a:rect l="0" t="0" r="r" b="b"/>
                <a:pathLst>
                  <a:path w="81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</a:path>
                </a:pathLst>
              </a:custGeom>
              <a:noFill/>
              <a:ln w="7" cap="flat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1" name="Freeform 97"/>
              <p:cNvSpPr>
                <a:spLocks/>
              </p:cNvSpPr>
              <p:nvPr/>
            </p:nvSpPr>
            <p:spPr bwMode="auto">
              <a:xfrm>
                <a:off x="903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9" y="0"/>
                  </a:cxn>
                  <a:cxn ang="0">
                    <a:pos x="129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200" y="0"/>
                  </a:cxn>
                  <a:cxn ang="0">
                    <a:pos x="210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1" y="0"/>
                  </a:cxn>
                  <a:cxn ang="0">
                    <a:pos x="291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2" y="0"/>
                  </a:cxn>
                  <a:cxn ang="0">
                    <a:pos x="372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5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5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9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6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6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2" name="Freeform 98"/>
              <p:cNvSpPr>
                <a:spLocks/>
              </p:cNvSpPr>
              <p:nvPr/>
            </p:nvSpPr>
            <p:spPr bwMode="auto">
              <a:xfrm>
                <a:off x="1332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3" name="Freeform 99"/>
              <p:cNvSpPr>
                <a:spLocks/>
              </p:cNvSpPr>
              <p:nvPr/>
            </p:nvSpPr>
            <p:spPr bwMode="auto">
              <a:xfrm>
                <a:off x="1761" y="1467"/>
                <a:ext cx="428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7" y="0"/>
                  </a:cxn>
                  <a:cxn ang="0">
                    <a:pos x="77" y="0"/>
                  </a:cxn>
                  <a:cxn ang="0">
                    <a:pos x="87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8" y="0"/>
                  </a:cxn>
                  <a:cxn ang="0">
                    <a:pos x="168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39" y="0"/>
                  </a:cxn>
                  <a:cxn ang="0">
                    <a:pos x="249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0" y="0"/>
                  </a:cxn>
                  <a:cxn ang="0">
                    <a:pos x="330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1" y="0"/>
                  </a:cxn>
                  <a:cxn ang="0">
                    <a:pos x="411" y="0"/>
                  </a:cxn>
                  <a:cxn ang="0">
                    <a:pos x="422" y="0"/>
                  </a:cxn>
                </a:cxnLst>
                <a:rect l="0" t="0" r="r" b="b"/>
                <a:pathLst>
                  <a:path w="428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1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49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0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7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4" name="Freeform 100"/>
              <p:cNvSpPr>
                <a:spLocks/>
              </p:cNvSpPr>
              <p:nvPr/>
            </p:nvSpPr>
            <p:spPr bwMode="auto">
              <a:xfrm>
                <a:off x="2189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9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10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1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2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5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6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5" name="Freeform 101"/>
              <p:cNvSpPr>
                <a:spLocks/>
              </p:cNvSpPr>
              <p:nvPr/>
            </p:nvSpPr>
            <p:spPr bwMode="auto">
              <a:xfrm>
                <a:off x="2618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7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6" name="Freeform 102"/>
              <p:cNvSpPr>
                <a:spLocks/>
              </p:cNvSpPr>
              <p:nvPr/>
            </p:nvSpPr>
            <p:spPr bwMode="auto">
              <a:xfrm>
                <a:off x="3047" y="1467"/>
                <a:ext cx="428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7" y="0"/>
                  </a:cxn>
                  <a:cxn ang="0">
                    <a:pos x="77" y="0"/>
                  </a:cxn>
                  <a:cxn ang="0">
                    <a:pos x="87" y="0"/>
                  </a:cxn>
                  <a:cxn ang="0">
                    <a:pos x="97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8" y="0"/>
                  </a:cxn>
                  <a:cxn ang="0">
                    <a:pos x="168" y="0"/>
                  </a:cxn>
                  <a:cxn ang="0">
                    <a:pos x="178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39" y="0"/>
                  </a:cxn>
                  <a:cxn ang="0">
                    <a:pos x="249" y="0"/>
                  </a:cxn>
                  <a:cxn ang="0">
                    <a:pos x="259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0" y="0"/>
                  </a:cxn>
                  <a:cxn ang="0">
                    <a:pos x="330" y="0"/>
                  </a:cxn>
                  <a:cxn ang="0">
                    <a:pos x="340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1" y="0"/>
                  </a:cxn>
                  <a:cxn ang="0">
                    <a:pos x="411" y="0"/>
                  </a:cxn>
                  <a:cxn ang="0">
                    <a:pos x="421" y="0"/>
                  </a:cxn>
                </a:cxnLst>
                <a:rect l="0" t="0" r="r" b="b"/>
                <a:pathLst>
                  <a:path w="428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4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131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1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49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6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3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0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7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7" name="Freeform 103"/>
              <p:cNvSpPr>
                <a:spLocks/>
              </p:cNvSpPr>
              <p:nvPr/>
            </p:nvSpPr>
            <p:spPr bwMode="auto">
              <a:xfrm>
                <a:off x="3475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8" name="Freeform 104"/>
              <p:cNvSpPr>
                <a:spLocks/>
              </p:cNvSpPr>
              <p:nvPr/>
            </p:nvSpPr>
            <p:spPr bwMode="auto">
              <a:xfrm>
                <a:off x="3904" y="1467"/>
                <a:ext cx="428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7" y="0"/>
                  </a:cxn>
                  <a:cxn ang="0">
                    <a:pos x="77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8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39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0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1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8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1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49" name="Freeform 105"/>
              <p:cNvSpPr>
                <a:spLocks/>
              </p:cNvSpPr>
              <p:nvPr/>
            </p:nvSpPr>
            <p:spPr bwMode="auto">
              <a:xfrm>
                <a:off x="4332" y="146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9" y="0"/>
                  </a:cxn>
                  <a:cxn ang="0">
                    <a:pos x="129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200" y="0"/>
                  </a:cxn>
                  <a:cxn ang="0">
                    <a:pos x="210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1" y="0"/>
                  </a:cxn>
                  <a:cxn ang="0">
                    <a:pos x="291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2" y="0"/>
                  </a:cxn>
                  <a:cxn ang="0">
                    <a:pos x="372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5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5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9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6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6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0" name="Freeform 106"/>
              <p:cNvSpPr>
                <a:spLocks/>
              </p:cNvSpPr>
              <p:nvPr/>
            </p:nvSpPr>
            <p:spPr bwMode="auto">
              <a:xfrm>
                <a:off x="4761" y="1467"/>
                <a:ext cx="8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7" y="0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4" y="0"/>
                  </a:cxn>
                  <a:cxn ang="0">
                    <a:pos x="27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7" y="0"/>
                  </a:cxn>
                  <a:cxn ang="0">
                    <a:pos x="41" y="0"/>
                  </a:cxn>
                  <a:cxn ang="0">
                    <a:pos x="44" y="0"/>
                  </a:cxn>
                  <a:cxn ang="0">
                    <a:pos x="47" y="0"/>
                  </a:cxn>
                  <a:cxn ang="0">
                    <a:pos x="51" y="0"/>
                  </a:cxn>
                  <a:cxn ang="0">
                    <a:pos x="54" y="0"/>
                  </a:cxn>
                  <a:cxn ang="0">
                    <a:pos x="57" y="0"/>
                  </a:cxn>
                  <a:cxn ang="0">
                    <a:pos x="61" y="0"/>
                  </a:cxn>
                  <a:cxn ang="0">
                    <a:pos x="64" y="0"/>
                  </a:cxn>
                  <a:cxn ang="0">
                    <a:pos x="68" y="0"/>
                  </a:cxn>
                  <a:cxn ang="0">
                    <a:pos x="71" y="0"/>
                  </a:cxn>
                  <a:cxn ang="0">
                    <a:pos x="74" y="0"/>
                  </a:cxn>
                  <a:cxn ang="0">
                    <a:pos x="78" y="0"/>
                  </a:cxn>
                  <a:cxn ang="0">
                    <a:pos x="81" y="0"/>
                  </a:cxn>
                </a:cxnLst>
                <a:rect l="0" t="0" r="r" b="b"/>
                <a:pathLst>
                  <a:path w="81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</a:path>
                </a:pathLst>
              </a:custGeom>
              <a:noFill/>
              <a:ln w="7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1" name="Rectangle 107"/>
              <p:cNvSpPr>
                <a:spLocks noChangeArrowheads="1"/>
              </p:cNvSpPr>
              <p:nvPr/>
            </p:nvSpPr>
            <p:spPr bwMode="auto">
              <a:xfrm>
                <a:off x="897" y="2659"/>
                <a:ext cx="3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52" name="Rectangle 108"/>
              <p:cNvSpPr>
                <a:spLocks noChangeArrowheads="1"/>
              </p:cNvSpPr>
              <p:nvPr/>
            </p:nvSpPr>
            <p:spPr bwMode="auto">
              <a:xfrm>
                <a:off x="4835" y="1322"/>
                <a:ext cx="3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54" name="Rectangle 110"/>
              <p:cNvSpPr>
                <a:spLocks noChangeArrowheads="1"/>
              </p:cNvSpPr>
              <p:nvPr/>
            </p:nvSpPr>
            <p:spPr bwMode="auto">
              <a:xfrm>
                <a:off x="903" y="2780"/>
                <a:ext cx="3936" cy="133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5" name="Freeform 111"/>
              <p:cNvSpPr>
                <a:spLocks/>
              </p:cNvSpPr>
              <p:nvPr/>
            </p:nvSpPr>
            <p:spPr bwMode="auto">
              <a:xfrm>
                <a:off x="903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6" name="Freeform 112"/>
              <p:cNvSpPr>
                <a:spLocks/>
              </p:cNvSpPr>
              <p:nvPr/>
            </p:nvSpPr>
            <p:spPr bwMode="auto">
              <a:xfrm>
                <a:off x="1558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7" name="Freeform 113"/>
              <p:cNvSpPr>
                <a:spLocks/>
              </p:cNvSpPr>
              <p:nvPr/>
            </p:nvSpPr>
            <p:spPr bwMode="auto">
              <a:xfrm>
                <a:off x="2213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8" name="Freeform 114"/>
              <p:cNvSpPr>
                <a:spLocks/>
              </p:cNvSpPr>
              <p:nvPr/>
            </p:nvSpPr>
            <p:spPr bwMode="auto">
              <a:xfrm>
                <a:off x="2871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59" name="Freeform 115"/>
              <p:cNvSpPr>
                <a:spLocks/>
              </p:cNvSpPr>
              <p:nvPr/>
            </p:nvSpPr>
            <p:spPr bwMode="auto">
              <a:xfrm>
                <a:off x="3526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0" name="Freeform 116"/>
              <p:cNvSpPr>
                <a:spLocks/>
              </p:cNvSpPr>
              <p:nvPr/>
            </p:nvSpPr>
            <p:spPr bwMode="auto">
              <a:xfrm>
                <a:off x="4181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1" name="Freeform 117"/>
              <p:cNvSpPr>
                <a:spLocks/>
              </p:cNvSpPr>
              <p:nvPr/>
            </p:nvSpPr>
            <p:spPr bwMode="auto">
              <a:xfrm>
                <a:off x="4839" y="2780"/>
                <a:ext cx="1" cy="133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2" name="Freeform 118"/>
              <p:cNvSpPr>
                <a:spLocks/>
              </p:cNvSpPr>
              <p:nvPr/>
            </p:nvSpPr>
            <p:spPr bwMode="auto">
              <a:xfrm>
                <a:off x="903" y="4113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3" name="Freeform 119"/>
              <p:cNvSpPr>
                <a:spLocks/>
              </p:cNvSpPr>
              <p:nvPr/>
            </p:nvSpPr>
            <p:spPr bwMode="auto">
              <a:xfrm>
                <a:off x="903" y="3978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4" name="Freeform 120"/>
              <p:cNvSpPr>
                <a:spLocks/>
              </p:cNvSpPr>
              <p:nvPr/>
            </p:nvSpPr>
            <p:spPr bwMode="auto">
              <a:xfrm>
                <a:off x="903" y="3847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5" name="Freeform 121"/>
              <p:cNvSpPr>
                <a:spLocks/>
              </p:cNvSpPr>
              <p:nvPr/>
            </p:nvSpPr>
            <p:spPr bwMode="auto">
              <a:xfrm>
                <a:off x="903" y="3712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6" name="Freeform 122"/>
              <p:cNvSpPr>
                <a:spLocks/>
              </p:cNvSpPr>
              <p:nvPr/>
            </p:nvSpPr>
            <p:spPr bwMode="auto">
              <a:xfrm>
                <a:off x="903" y="3580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7" name="Freeform 123"/>
              <p:cNvSpPr>
                <a:spLocks/>
              </p:cNvSpPr>
              <p:nvPr/>
            </p:nvSpPr>
            <p:spPr bwMode="auto">
              <a:xfrm>
                <a:off x="903" y="3445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8" name="Freeform 124"/>
              <p:cNvSpPr>
                <a:spLocks/>
              </p:cNvSpPr>
              <p:nvPr/>
            </p:nvSpPr>
            <p:spPr bwMode="auto">
              <a:xfrm>
                <a:off x="903" y="3313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69" name="Freeform 125"/>
              <p:cNvSpPr>
                <a:spLocks/>
              </p:cNvSpPr>
              <p:nvPr/>
            </p:nvSpPr>
            <p:spPr bwMode="auto">
              <a:xfrm>
                <a:off x="903" y="3178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0" name="Freeform 126"/>
              <p:cNvSpPr>
                <a:spLocks/>
              </p:cNvSpPr>
              <p:nvPr/>
            </p:nvSpPr>
            <p:spPr bwMode="auto">
              <a:xfrm>
                <a:off x="903" y="3047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1" name="Freeform 127"/>
              <p:cNvSpPr>
                <a:spLocks/>
              </p:cNvSpPr>
              <p:nvPr/>
            </p:nvSpPr>
            <p:spPr bwMode="auto">
              <a:xfrm>
                <a:off x="903" y="2912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2" name="Freeform 128"/>
              <p:cNvSpPr>
                <a:spLocks/>
              </p:cNvSpPr>
              <p:nvPr/>
            </p:nvSpPr>
            <p:spPr bwMode="auto">
              <a:xfrm>
                <a:off x="903" y="2780"/>
                <a:ext cx="39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6" y="0"/>
                  </a:cxn>
                  <a:cxn ang="0">
                    <a:pos x="1166" y="0"/>
                  </a:cxn>
                </a:cxnLst>
                <a:rect l="0" t="0" r="r" b="b"/>
                <a:pathLst>
                  <a:path w="1166">
                    <a:moveTo>
                      <a:pt x="0" y="0"/>
                    </a:moveTo>
                    <a:lnTo>
                      <a:pt x="1166" y="0"/>
                    </a:lnTo>
                    <a:lnTo>
                      <a:pt x="1166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3" name="Line 129"/>
              <p:cNvSpPr>
                <a:spLocks noChangeShapeType="1"/>
              </p:cNvSpPr>
              <p:nvPr/>
            </p:nvSpPr>
            <p:spPr bwMode="auto">
              <a:xfrm>
                <a:off x="903" y="2780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4" name="Line 130"/>
              <p:cNvSpPr>
                <a:spLocks noChangeShapeType="1"/>
              </p:cNvSpPr>
              <p:nvPr/>
            </p:nvSpPr>
            <p:spPr bwMode="auto">
              <a:xfrm>
                <a:off x="903" y="4113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5" name="Line 131"/>
              <p:cNvSpPr>
                <a:spLocks noChangeShapeType="1"/>
              </p:cNvSpPr>
              <p:nvPr/>
            </p:nvSpPr>
            <p:spPr bwMode="auto">
              <a:xfrm flipV="1">
                <a:off x="4839" y="2780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6" name="Line 132"/>
              <p:cNvSpPr>
                <a:spLocks noChangeShapeType="1"/>
              </p:cNvSpPr>
              <p:nvPr/>
            </p:nvSpPr>
            <p:spPr bwMode="auto">
              <a:xfrm flipV="1">
                <a:off x="903" y="2780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7" name="Line 133"/>
              <p:cNvSpPr>
                <a:spLocks noChangeShapeType="1"/>
              </p:cNvSpPr>
              <p:nvPr/>
            </p:nvSpPr>
            <p:spPr bwMode="auto">
              <a:xfrm>
                <a:off x="903" y="4113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8" name="Line 134"/>
              <p:cNvSpPr>
                <a:spLocks noChangeShapeType="1"/>
              </p:cNvSpPr>
              <p:nvPr/>
            </p:nvSpPr>
            <p:spPr bwMode="auto">
              <a:xfrm flipV="1">
                <a:off x="903" y="2780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79" name="Line 135"/>
              <p:cNvSpPr>
                <a:spLocks noChangeShapeType="1"/>
              </p:cNvSpPr>
              <p:nvPr/>
            </p:nvSpPr>
            <p:spPr bwMode="auto">
              <a:xfrm>
                <a:off x="903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0" name="Line 136"/>
              <p:cNvSpPr>
                <a:spLocks noChangeShapeType="1"/>
              </p:cNvSpPr>
              <p:nvPr/>
            </p:nvSpPr>
            <p:spPr bwMode="auto">
              <a:xfrm>
                <a:off x="903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1" name="Rectangle 137"/>
              <p:cNvSpPr>
                <a:spLocks noChangeArrowheads="1"/>
              </p:cNvSpPr>
              <p:nvPr/>
            </p:nvSpPr>
            <p:spPr bwMode="auto">
              <a:xfrm>
                <a:off x="887" y="4123"/>
                <a:ext cx="61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82" name="Line 138"/>
              <p:cNvSpPr>
                <a:spLocks noChangeShapeType="1"/>
              </p:cNvSpPr>
              <p:nvPr/>
            </p:nvSpPr>
            <p:spPr bwMode="auto">
              <a:xfrm>
                <a:off x="1558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3" name="Line 139"/>
              <p:cNvSpPr>
                <a:spLocks noChangeShapeType="1"/>
              </p:cNvSpPr>
              <p:nvPr/>
            </p:nvSpPr>
            <p:spPr bwMode="auto">
              <a:xfrm>
                <a:off x="1558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4" name="Rectangle 140"/>
              <p:cNvSpPr>
                <a:spLocks noChangeArrowheads="1"/>
              </p:cNvSpPr>
              <p:nvPr/>
            </p:nvSpPr>
            <p:spPr bwMode="auto">
              <a:xfrm>
                <a:off x="1497" y="4123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0.05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85" name="Line 141"/>
              <p:cNvSpPr>
                <a:spLocks noChangeShapeType="1"/>
              </p:cNvSpPr>
              <p:nvPr/>
            </p:nvSpPr>
            <p:spPr bwMode="auto">
              <a:xfrm>
                <a:off x="2213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6" name="Line 142"/>
              <p:cNvSpPr>
                <a:spLocks noChangeShapeType="1"/>
              </p:cNvSpPr>
              <p:nvPr/>
            </p:nvSpPr>
            <p:spPr bwMode="auto">
              <a:xfrm>
                <a:off x="2213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7" name="Rectangle 143"/>
              <p:cNvSpPr>
                <a:spLocks noChangeArrowheads="1"/>
              </p:cNvSpPr>
              <p:nvPr/>
            </p:nvSpPr>
            <p:spPr bwMode="auto">
              <a:xfrm>
                <a:off x="2169" y="4123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88" name="Line 144"/>
              <p:cNvSpPr>
                <a:spLocks noChangeShapeType="1"/>
              </p:cNvSpPr>
              <p:nvPr/>
            </p:nvSpPr>
            <p:spPr bwMode="auto">
              <a:xfrm>
                <a:off x="2871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89" name="Line 145"/>
              <p:cNvSpPr>
                <a:spLocks noChangeShapeType="1"/>
              </p:cNvSpPr>
              <p:nvPr/>
            </p:nvSpPr>
            <p:spPr bwMode="auto">
              <a:xfrm>
                <a:off x="2871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0" name="Rectangle 146"/>
              <p:cNvSpPr>
                <a:spLocks noChangeArrowheads="1"/>
              </p:cNvSpPr>
              <p:nvPr/>
            </p:nvSpPr>
            <p:spPr bwMode="auto">
              <a:xfrm>
                <a:off x="2810" y="4123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91" name="Line 147"/>
              <p:cNvSpPr>
                <a:spLocks noChangeShapeType="1"/>
              </p:cNvSpPr>
              <p:nvPr/>
            </p:nvSpPr>
            <p:spPr bwMode="auto">
              <a:xfrm>
                <a:off x="3526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2" name="Line 148"/>
              <p:cNvSpPr>
                <a:spLocks noChangeShapeType="1"/>
              </p:cNvSpPr>
              <p:nvPr/>
            </p:nvSpPr>
            <p:spPr bwMode="auto">
              <a:xfrm>
                <a:off x="3526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3" name="Rectangle 149"/>
              <p:cNvSpPr>
                <a:spLocks noChangeArrowheads="1"/>
              </p:cNvSpPr>
              <p:nvPr/>
            </p:nvSpPr>
            <p:spPr bwMode="auto">
              <a:xfrm>
                <a:off x="3482" y="4123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94" name="Line 150"/>
              <p:cNvSpPr>
                <a:spLocks noChangeShapeType="1"/>
              </p:cNvSpPr>
              <p:nvPr/>
            </p:nvSpPr>
            <p:spPr bwMode="auto">
              <a:xfrm>
                <a:off x="4181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5" name="Line 151"/>
              <p:cNvSpPr>
                <a:spLocks noChangeShapeType="1"/>
              </p:cNvSpPr>
              <p:nvPr/>
            </p:nvSpPr>
            <p:spPr bwMode="auto">
              <a:xfrm>
                <a:off x="4181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6" name="Rectangle 152"/>
              <p:cNvSpPr>
                <a:spLocks noChangeArrowheads="1"/>
              </p:cNvSpPr>
              <p:nvPr/>
            </p:nvSpPr>
            <p:spPr bwMode="auto">
              <a:xfrm>
                <a:off x="4120" y="4123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897" name="Line 153"/>
              <p:cNvSpPr>
                <a:spLocks noChangeShapeType="1"/>
              </p:cNvSpPr>
              <p:nvPr/>
            </p:nvSpPr>
            <p:spPr bwMode="auto">
              <a:xfrm>
                <a:off x="4839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8" name="Line 154"/>
              <p:cNvSpPr>
                <a:spLocks noChangeShapeType="1"/>
              </p:cNvSpPr>
              <p:nvPr/>
            </p:nvSpPr>
            <p:spPr bwMode="auto">
              <a:xfrm>
                <a:off x="4839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899" name="Rectangle 155"/>
              <p:cNvSpPr>
                <a:spLocks noChangeArrowheads="1"/>
              </p:cNvSpPr>
              <p:nvPr/>
            </p:nvSpPr>
            <p:spPr bwMode="auto">
              <a:xfrm>
                <a:off x="4795" y="4123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00" name="Line 156"/>
              <p:cNvSpPr>
                <a:spLocks noChangeShapeType="1"/>
              </p:cNvSpPr>
              <p:nvPr/>
            </p:nvSpPr>
            <p:spPr bwMode="auto">
              <a:xfrm>
                <a:off x="903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01" name="Line 157"/>
              <p:cNvSpPr>
                <a:spLocks noChangeShapeType="1"/>
              </p:cNvSpPr>
              <p:nvPr/>
            </p:nvSpPr>
            <p:spPr bwMode="auto">
              <a:xfrm>
                <a:off x="4839" y="41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02" name="Rectangle 158"/>
              <p:cNvSpPr>
                <a:spLocks noChangeArrowheads="1"/>
              </p:cNvSpPr>
              <p:nvPr/>
            </p:nvSpPr>
            <p:spPr bwMode="auto">
              <a:xfrm>
                <a:off x="853" y="4080"/>
                <a:ext cx="61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03" name="Line 159"/>
              <p:cNvSpPr>
                <a:spLocks noChangeShapeType="1"/>
              </p:cNvSpPr>
              <p:nvPr/>
            </p:nvSpPr>
            <p:spPr bwMode="auto">
              <a:xfrm>
                <a:off x="903" y="3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04" name="Line 160"/>
              <p:cNvSpPr>
                <a:spLocks noChangeShapeType="1"/>
              </p:cNvSpPr>
              <p:nvPr/>
            </p:nvSpPr>
            <p:spPr bwMode="auto">
              <a:xfrm>
                <a:off x="4839" y="3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05" name="Rectangle 161"/>
              <p:cNvSpPr>
                <a:spLocks noChangeArrowheads="1"/>
              </p:cNvSpPr>
              <p:nvPr/>
            </p:nvSpPr>
            <p:spPr bwMode="auto">
              <a:xfrm>
                <a:off x="768" y="3945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0.05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06" name="Line 162"/>
              <p:cNvSpPr>
                <a:spLocks noChangeShapeType="1"/>
              </p:cNvSpPr>
              <p:nvPr/>
            </p:nvSpPr>
            <p:spPr bwMode="auto">
              <a:xfrm>
                <a:off x="903" y="38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07" name="Line 163"/>
              <p:cNvSpPr>
                <a:spLocks noChangeShapeType="1"/>
              </p:cNvSpPr>
              <p:nvPr/>
            </p:nvSpPr>
            <p:spPr bwMode="auto">
              <a:xfrm>
                <a:off x="4839" y="38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08" name="Rectangle 164"/>
              <p:cNvSpPr>
                <a:spLocks noChangeArrowheads="1"/>
              </p:cNvSpPr>
              <p:nvPr/>
            </p:nvSpPr>
            <p:spPr bwMode="auto">
              <a:xfrm>
                <a:off x="802" y="3813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09" name="Line 165"/>
              <p:cNvSpPr>
                <a:spLocks noChangeShapeType="1"/>
              </p:cNvSpPr>
              <p:nvPr/>
            </p:nvSpPr>
            <p:spPr bwMode="auto">
              <a:xfrm>
                <a:off x="903" y="37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0" name="Line 166"/>
              <p:cNvSpPr>
                <a:spLocks noChangeShapeType="1"/>
              </p:cNvSpPr>
              <p:nvPr/>
            </p:nvSpPr>
            <p:spPr bwMode="auto">
              <a:xfrm>
                <a:off x="4839" y="37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1" name="Rectangle 167"/>
              <p:cNvSpPr>
                <a:spLocks noChangeArrowheads="1"/>
              </p:cNvSpPr>
              <p:nvPr/>
            </p:nvSpPr>
            <p:spPr bwMode="auto">
              <a:xfrm>
                <a:off x="768" y="3678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12" name="Line 168"/>
              <p:cNvSpPr>
                <a:spLocks noChangeShapeType="1"/>
              </p:cNvSpPr>
              <p:nvPr/>
            </p:nvSpPr>
            <p:spPr bwMode="auto">
              <a:xfrm>
                <a:off x="903" y="35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3" name="Line 169"/>
              <p:cNvSpPr>
                <a:spLocks noChangeShapeType="1"/>
              </p:cNvSpPr>
              <p:nvPr/>
            </p:nvSpPr>
            <p:spPr bwMode="auto">
              <a:xfrm>
                <a:off x="4839" y="35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4" name="Rectangle 170"/>
              <p:cNvSpPr>
                <a:spLocks noChangeArrowheads="1"/>
              </p:cNvSpPr>
              <p:nvPr/>
            </p:nvSpPr>
            <p:spPr bwMode="auto">
              <a:xfrm>
                <a:off x="802" y="3546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15" name="Line 171"/>
              <p:cNvSpPr>
                <a:spLocks noChangeShapeType="1"/>
              </p:cNvSpPr>
              <p:nvPr/>
            </p:nvSpPr>
            <p:spPr bwMode="auto">
              <a:xfrm>
                <a:off x="903" y="34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6" name="Line 172"/>
              <p:cNvSpPr>
                <a:spLocks noChangeShapeType="1"/>
              </p:cNvSpPr>
              <p:nvPr/>
            </p:nvSpPr>
            <p:spPr bwMode="auto">
              <a:xfrm>
                <a:off x="4839" y="34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7" name="Rectangle 173"/>
              <p:cNvSpPr>
                <a:spLocks noChangeArrowheads="1"/>
              </p:cNvSpPr>
              <p:nvPr/>
            </p:nvSpPr>
            <p:spPr bwMode="auto">
              <a:xfrm>
                <a:off x="768" y="3411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18" name="Line 174"/>
              <p:cNvSpPr>
                <a:spLocks noChangeShapeType="1"/>
              </p:cNvSpPr>
              <p:nvPr/>
            </p:nvSpPr>
            <p:spPr bwMode="auto">
              <a:xfrm>
                <a:off x="903" y="33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19" name="Line 175"/>
              <p:cNvSpPr>
                <a:spLocks noChangeShapeType="1"/>
              </p:cNvSpPr>
              <p:nvPr/>
            </p:nvSpPr>
            <p:spPr bwMode="auto">
              <a:xfrm>
                <a:off x="4839" y="33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0" name="Rectangle 176"/>
              <p:cNvSpPr>
                <a:spLocks noChangeArrowheads="1"/>
              </p:cNvSpPr>
              <p:nvPr/>
            </p:nvSpPr>
            <p:spPr bwMode="auto">
              <a:xfrm>
                <a:off x="802" y="3280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21" name="Line 177"/>
              <p:cNvSpPr>
                <a:spLocks noChangeShapeType="1"/>
              </p:cNvSpPr>
              <p:nvPr/>
            </p:nvSpPr>
            <p:spPr bwMode="auto">
              <a:xfrm>
                <a:off x="903" y="31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2" name="Line 178"/>
              <p:cNvSpPr>
                <a:spLocks noChangeShapeType="1"/>
              </p:cNvSpPr>
              <p:nvPr/>
            </p:nvSpPr>
            <p:spPr bwMode="auto">
              <a:xfrm>
                <a:off x="4839" y="31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3" name="Rectangle 179"/>
              <p:cNvSpPr>
                <a:spLocks noChangeArrowheads="1"/>
              </p:cNvSpPr>
              <p:nvPr/>
            </p:nvSpPr>
            <p:spPr bwMode="auto">
              <a:xfrm>
                <a:off x="768" y="3145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0.35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24" name="Line 180"/>
              <p:cNvSpPr>
                <a:spLocks noChangeShapeType="1"/>
              </p:cNvSpPr>
              <p:nvPr/>
            </p:nvSpPr>
            <p:spPr bwMode="auto">
              <a:xfrm>
                <a:off x="903" y="30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5" name="Line 181"/>
              <p:cNvSpPr>
                <a:spLocks noChangeShapeType="1"/>
              </p:cNvSpPr>
              <p:nvPr/>
            </p:nvSpPr>
            <p:spPr bwMode="auto">
              <a:xfrm>
                <a:off x="4839" y="30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6" name="Rectangle 182"/>
              <p:cNvSpPr>
                <a:spLocks noChangeArrowheads="1"/>
              </p:cNvSpPr>
              <p:nvPr/>
            </p:nvSpPr>
            <p:spPr bwMode="auto">
              <a:xfrm>
                <a:off x="802" y="3013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27" name="Line 183"/>
              <p:cNvSpPr>
                <a:spLocks noChangeShapeType="1"/>
              </p:cNvSpPr>
              <p:nvPr/>
            </p:nvSpPr>
            <p:spPr bwMode="auto">
              <a:xfrm>
                <a:off x="903" y="29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8" name="Line 184"/>
              <p:cNvSpPr>
                <a:spLocks noChangeShapeType="1"/>
              </p:cNvSpPr>
              <p:nvPr/>
            </p:nvSpPr>
            <p:spPr bwMode="auto">
              <a:xfrm>
                <a:off x="4839" y="29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29" name="Rectangle 185"/>
              <p:cNvSpPr>
                <a:spLocks noChangeArrowheads="1"/>
              </p:cNvSpPr>
              <p:nvPr/>
            </p:nvSpPr>
            <p:spPr bwMode="auto">
              <a:xfrm>
                <a:off x="768" y="2878"/>
                <a:ext cx="13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0.45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30" name="Line 186"/>
              <p:cNvSpPr>
                <a:spLocks noChangeShapeType="1"/>
              </p:cNvSpPr>
              <p:nvPr/>
            </p:nvSpPr>
            <p:spPr bwMode="auto">
              <a:xfrm>
                <a:off x="903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1" name="Line 187"/>
              <p:cNvSpPr>
                <a:spLocks noChangeShapeType="1"/>
              </p:cNvSpPr>
              <p:nvPr/>
            </p:nvSpPr>
            <p:spPr bwMode="auto">
              <a:xfrm>
                <a:off x="4839" y="27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2" name="Rectangle 188"/>
              <p:cNvSpPr>
                <a:spLocks noChangeArrowheads="1"/>
              </p:cNvSpPr>
              <p:nvPr/>
            </p:nvSpPr>
            <p:spPr bwMode="auto">
              <a:xfrm>
                <a:off x="802" y="2746"/>
                <a:ext cx="108" cy="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33" name="Line 189"/>
              <p:cNvSpPr>
                <a:spLocks noChangeShapeType="1"/>
              </p:cNvSpPr>
              <p:nvPr/>
            </p:nvSpPr>
            <p:spPr bwMode="auto">
              <a:xfrm>
                <a:off x="903" y="2780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4" name="Line 190"/>
              <p:cNvSpPr>
                <a:spLocks noChangeShapeType="1"/>
              </p:cNvSpPr>
              <p:nvPr/>
            </p:nvSpPr>
            <p:spPr bwMode="auto">
              <a:xfrm>
                <a:off x="903" y="4113"/>
                <a:ext cx="3936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5" name="Line 191"/>
              <p:cNvSpPr>
                <a:spLocks noChangeShapeType="1"/>
              </p:cNvSpPr>
              <p:nvPr/>
            </p:nvSpPr>
            <p:spPr bwMode="auto">
              <a:xfrm flipV="1">
                <a:off x="4839" y="2780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6" name="Line 192"/>
              <p:cNvSpPr>
                <a:spLocks noChangeShapeType="1"/>
              </p:cNvSpPr>
              <p:nvPr/>
            </p:nvSpPr>
            <p:spPr bwMode="auto">
              <a:xfrm flipV="1">
                <a:off x="903" y="2780"/>
                <a:ext cx="1" cy="1333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7" name="Rectangle 193"/>
              <p:cNvSpPr>
                <a:spLocks noChangeArrowheads="1"/>
              </p:cNvSpPr>
              <p:nvPr/>
            </p:nvSpPr>
            <p:spPr bwMode="auto">
              <a:xfrm rot="16200000">
                <a:off x="666" y="3394"/>
                <a:ext cx="118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Helvetica" charset="0"/>
                  </a:rPr>
                  <a:t>Nm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9938" name="Freeform 194"/>
              <p:cNvSpPr>
                <a:spLocks/>
              </p:cNvSpPr>
              <p:nvPr/>
            </p:nvSpPr>
            <p:spPr bwMode="auto">
              <a:xfrm>
                <a:off x="903" y="3047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9" y="0"/>
                  </a:cxn>
                  <a:cxn ang="0">
                    <a:pos x="129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200" y="0"/>
                  </a:cxn>
                  <a:cxn ang="0">
                    <a:pos x="210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1" y="0"/>
                  </a:cxn>
                  <a:cxn ang="0">
                    <a:pos x="291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2" y="0"/>
                  </a:cxn>
                  <a:cxn ang="0">
                    <a:pos x="372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5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5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9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6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6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39" name="Freeform 195"/>
              <p:cNvSpPr>
                <a:spLocks/>
              </p:cNvSpPr>
              <p:nvPr/>
            </p:nvSpPr>
            <p:spPr bwMode="auto">
              <a:xfrm>
                <a:off x="1332" y="3047"/>
                <a:ext cx="429" cy="1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2" y="3"/>
                  </a:cxn>
                  <a:cxn ang="0">
                    <a:pos x="402" y="6"/>
                  </a:cxn>
                  <a:cxn ang="0">
                    <a:pos x="412" y="10"/>
                  </a:cxn>
                  <a:cxn ang="0">
                    <a:pos x="422" y="13"/>
                  </a:cxn>
                </a:cxnLst>
                <a:rect l="0" t="0" r="r" b="b"/>
                <a:pathLst>
                  <a:path w="429" h="17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88" y="3"/>
                    </a:lnTo>
                    <a:lnTo>
                      <a:pt x="392" y="3"/>
                    </a:lnTo>
                    <a:lnTo>
                      <a:pt x="395" y="3"/>
                    </a:lnTo>
                    <a:lnTo>
                      <a:pt x="398" y="6"/>
                    </a:lnTo>
                    <a:lnTo>
                      <a:pt x="402" y="6"/>
                    </a:lnTo>
                    <a:lnTo>
                      <a:pt x="405" y="6"/>
                    </a:lnTo>
                    <a:lnTo>
                      <a:pt x="408" y="10"/>
                    </a:lnTo>
                    <a:lnTo>
                      <a:pt x="412" y="10"/>
                    </a:lnTo>
                    <a:lnTo>
                      <a:pt x="415" y="10"/>
                    </a:lnTo>
                    <a:lnTo>
                      <a:pt x="419" y="13"/>
                    </a:lnTo>
                    <a:lnTo>
                      <a:pt x="422" y="13"/>
                    </a:lnTo>
                    <a:lnTo>
                      <a:pt x="425" y="13"/>
                    </a:lnTo>
                    <a:lnTo>
                      <a:pt x="429" y="17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0" name="Freeform 196"/>
              <p:cNvSpPr>
                <a:spLocks/>
              </p:cNvSpPr>
              <p:nvPr/>
            </p:nvSpPr>
            <p:spPr bwMode="auto">
              <a:xfrm>
                <a:off x="1761" y="3064"/>
                <a:ext cx="428" cy="1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7" y="3"/>
                  </a:cxn>
                  <a:cxn ang="0">
                    <a:pos x="27" y="6"/>
                  </a:cxn>
                  <a:cxn ang="0">
                    <a:pos x="37" y="10"/>
                  </a:cxn>
                  <a:cxn ang="0">
                    <a:pos x="47" y="13"/>
                  </a:cxn>
                  <a:cxn ang="0">
                    <a:pos x="57" y="16"/>
                  </a:cxn>
                  <a:cxn ang="0">
                    <a:pos x="67" y="20"/>
                  </a:cxn>
                  <a:cxn ang="0">
                    <a:pos x="77" y="23"/>
                  </a:cxn>
                  <a:cxn ang="0">
                    <a:pos x="87" y="27"/>
                  </a:cxn>
                  <a:cxn ang="0">
                    <a:pos x="98" y="30"/>
                  </a:cxn>
                  <a:cxn ang="0">
                    <a:pos x="108" y="33"/>
                  </a:cxn>
                  <a:cxn ang="0">
                    <a:pos x="118" y="37"/>
                  </a:cxn>
                  <a:cxn ang="0">
                    <a:pos x="128" y="40"/>
                  </a:cxn>
                  <a:cxn ang="0">
                    <a:pos x="138" y="43"/>
                  </a:cxn>
                  <a:cxn ang="0">
                    <a:pos x="148" y="47"/>
                  </a:cxn>
                  <a:cxn ang="0">
                    <a:pos x="158" y="50"/>
                  </a:cxn>
                  <a:cxn ang="0">
                    <a:pos x="168" y="50"/>
                  </a:cxn>
                  <a:cxn ang="0">
                    <a:pos x="179" y="54"/>
                  </a:cxn>
                  <a:cxn ang="0">
                    <a:pos x="189" y="57"/>
                  </a:cxn>
                  <a:cxn ang="0">
                    <a:pos x="199" y="60"/>
                  </a:cxn>
                  <a:cxn ang="0">
                    <a:pos x="209" y="64"/>
                  </a:cxn>
                  <a:cxn ang="0">
                    <a:pos x="219" y="67"/>
                  </a:cxn>
                  <a:cxn ang="0">
                    <a:pos x="229" y="70"/>
                  </a:cxn>
                  <a:cxn ang="0">
                    <a:pos x="239" y="74"/>
                  </a:cxn>
                  <a:cxn ang="0">
                    <a:pos x="249" y="77"/>
                  </a:cxn>
                  <a:cxn ang="0">
                    <a:pos x="260" y="81"/>
                  </a:cxn>
                  <a:cxn ang="0">
                    <a:pos x="270" y="84"/>
                  </a:cxn>
                  <a:cxn ang="0">
                    <a:pos x="280" y="84"/>
                  </a:cxn>
                  <a:cxn ang="0">
                    <a:pos x="290" y="87"/>
                  </a:cxn>
                  <a:cxn ang="0">
                    <a:pos x="300" y="91"/>
                  </a:cxn>
                  <a:cxn ang="0">
                    <a:pos x="310" y="94"/>
                  </a:cxn>
                  <a:cxn ang="0">
                    <a:pos x="320" y="97"/>
                  </a:cxn>
                  <a:cxn ang="0">
                    <a:pos x="330" y="101"/>
                  </a:cxn>
                  <a:cxn ang="0">
                    <a:pos x="341" y="104"/>
                  </a:cxn>
                  <a:cxn ang="0">
                    <a:pos x="351" y="108"/>
                  </a:cxn>
                  <a:cxn ang="0">
                    <a:pos x="361" y="111"/>
                  </a:cxn>
                  <a:cxn ang="0">
                    <a:pos x="371" y="111"/>
                  </a:cxn>
                  <a:cxn ang="0">
                    <a:pos x="381" y="114"/>
                  </a:cxn>
                  <a:cxn ang="0">
                    <a:pos x="391" y="118"/>
                  </a:cxn>
                  <a:cxn ang="0">
                    <a:pos x="401" y="121"/>
                  </a:cxn>
                  <a:cxn ang="0">
                    <a:pos x="411" y="124"/>
                  </a:cxn>
                  <a:cxn ang="0">
                    <a:pos x="422" y="128"/>
                  </a:cxn>
                </a:cxnLst>
                <a:rect l="0" t="0" r="r" b="b"/>
                <a:pathLst>
                  <a:path w="428" h="128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3"/>
                    </a:lnTo>
                    <a:lnTo>
                      <a:pt x="13" y="3"/>
                    </a:lnTo>
                    <a:lnTo>
                      <a:pt x="17" y="3"/>
                    </a:lnTo>
                    <a:lnTo>
                      <a:pt x="20" y="6"/>
                    </a:lnTo>
                    <a:lnTo>
                      <a:pt x="23" y="6"/>
                    </a:lnTo>
                    <a:lnTo>
                      <a:pt x="27" y="6"/>
                    </a:lnTo>
                    <a:lnTo>
                      <a:pt x="30" y="10"/>
                    </a:lnTo>
                    <a:lnTo>
                      <a:pt x="33" y="10"/>
                    </a:lnTo>
                    <a:lnTo>
                      <a:pt x="37" y="10"/>
                    </a:lnTo>
                    <a:lnTo>
                      <a:pt x="40" y="10"/>
                    </a:lnTo>
                    <a:lnTo>
                      <a:pt x="44" y="13"/>
                    </a:lnTo>
                    <a:lnTo>
                      <a:pt x="47" y="13"/>
                    </a:lnTo>
                    <a:lnTo>
                      <a:pt x="50" y="13"/>
                    </a:lnTo>
                    <a:lnTo>
                      <a:pt x="54" y="16"/>
                    </a:lnTo>
                    <a:lnTo>
                      <a:pt x="57" y="16"/>
                    </a:lnTo>
                    <a:lnTo>
                      <a:pt x="60" y="16"/>
                    </a:lnTo>
                    <a:lnTo>
                      <a:pt x="64" y="20"/>
                    </a:lnTo>
                    <a:lnTo>
                      <a:pt x="67" y="20"/>
                    </a:lnTo>
                    <a:lnTo>
                      <a:pt x="71" y="20"/>
                    </a:lnTo>
                    <a:lnTo>
                      <a:pt x="74" y="23"/>
                    </a:lnTo>
                    <a:lnTo>
                      <a:pt x="77" y="23"/>
                    </a:lnTo>
                    <a:lnTo>
                      <a:pt x="81" y="23"/>
                    </a:lnTo>
                    <a:lnTo>
                      <a:pt x="84" y="27"/>
                    </a:lnTo>
                    <a:lnTo>
                      <a:pt x="87" y="27"/>
                    </a:lnTo>
                    <a:lnTo>
                      <a:pt x="91" y="27"/>
                    </a:lnTo>
                    <a:lnTo>
                      <a:pt x="94" y="30"/>
                    </a:lnTo>
                    <a:lnTo>
                      <a:pt x="98" y="30"/>
                    </a:lnTo>
                    <a:lnTo>
                      <a:pt x="101" y="30"/>
                    </a:lnTo>
                    <a:lnTo>
                      <a:pt x="104" y="33"/>
                    </a:lnTo>
                    <a:lnTo>
                      <a:pt x="108" y="33"/>
                    </a:lnTo>
                    <a:lnTo>
                      <a:pt x="111" y="33"/>
                    </a:lnTo>
                    <a:lnTo>
                      <a:pt x="114" y="33"/>
                    </a:lnTo>
                    <a:lnTo>
                      <a:pt x="118" y="37"/>
                    </a:lnTo>
                    <a:lnTo>
                      <a:pt x="121" y="37"/>
                    </a:lnTo>
                    <a:lnTo>
                      <a:pt x="125" y="37"/>
                    </a:lnTo>
                    <a:lnTo>
                      <a:pt x="128" y="40"/>
                    </a:lnTo>
                    <a:lnTo>
                      <a:pt x="131" y="40"/>
                    </a:lnTo>
                    <a:lnTo>
                      <a:pt x="135" y="40"/>
                    </a:lnTo>
                    <a:lnTo>
                      <a:pt x="138" y="43"/>
                    </a:lnTo>
                    <a:lnTo>
                      <a:pt x="141" y="43"/>
                    </a:lnTo>
                    <a:lnTo>
                      <a:pt x="145" y="43"/>
                    </a:lnTo>
                    <a:lnTo>
                      <a:pt x="148" y="47"/>
                    </a:lnTo>
                    <a:lnTo>
                      <a:pt x="152" y="47"/>
                    </a:lnTo>
                    <a:lnTo>
                      <a:pt x="155" y="47"/>
                    </a:lnTo>
                    <a:lnTo>
                      <a:pt x="158" y="50"/>
                    </a:lnTo>
                    <a:lnTo>
                      <a:pt x="162" y="50"/>
                    </a:lnTo>
                    <a:lnTo>
                      <a:pt x="165" y="50"/>
                    </a:lnTo>
                    <a:lnTo>
                      <a:pt x="168" y="50"/>
                    </a:lnTo>
                    <a:lnTo>
                      <a:pt x="172" y="54"/>
                    </a:lnTo>
                    <a:lnTo>
                      <a:pt x="175" y="54"/>
                    </a:lnTo>
                    <a:lnTo>
                      <a:pt x="179" y="54"/>
                    </a:lnTo>
                    <a:lnTo>
                      <a:pt x="182" y="57"/>
                    </a:lnTo>
                    <a:lnTo>
                      <a:pt x="185" y="57"/>
                    </a:lnTo>
                    <a:lnTo>
                      <a:pt x="189" y="57"/>
                    </a:lnTo>
                    <a:lnTo>
                      <a:pt x="192" y="60"/>
                    </a:lnTo>
                    <a:lnTo>
                      <a:pt x="195" y="60"/>
                    </a:lnTo>
                    <a:lnTo>
                      <a:pt x="199" y="60"/>
                    </a:lnTo>
                    <a:lnTo>
                      <a:pt x="202" y="64"/>
                    </a:lnTo>
                    <a:lnTo>
                      <a:pt x="206" y="64"/>
                    </a:lnTo>
                    <a:lnTo>
                      <a:pt x="209" y="64"/>
                    </a:lnTo>
                    <a:lnTo>
                      <a:pt x="212" y="64"/>
                    </a:lnTo>
                    <a:lnTo>
                      <a:pt x="216" y="67"/>
                    </a:lnTo>
                    <a:lnTo>
                      <a:pt x="219" y="67"/>
                    </a:lnTo>
                    <a:lnTo>
                      <a:pt x="222" y="67"/>
                    </a:lnTo>
                    <a:lnTo>
                      <a:pt x="226" y="70"/>
                    </a:lnTo>
                    <a:lnTo>
                      <a:pt x="229" y="70"/>
                    </a:lnTo>
                    <a:lnTo>
                      <a:pt x="233" y="70"/>
                    </a:lnTo>
                    <a:lnTo>
                      <a:pt x="236" y="74"/>
                    </a:lnTo>
                    <a:lnTo>
                      <a:pt x="239" y="74"/>
                    </a:lnTo>
                    <a:lnTo>
                      <a:pt x="243" y="74"/>
                    </a:lnTo>
                    <a:lnTo>
                      <a:pt x="246" y="74"/>
                    </a:lnTo>
                    <a:lnTo>
                      <a:pt x="249" y="77"/>
                    </a:lnTo>
                    <a:lnTo>
                      <a:pt x="253" y="77"/>
                    </a:lnTo>
                    <a:lnTo>
                      <a:pt x="256" y="77"/>
                    </a:lnTo>
                    <a:lnTo>
                      <a:pt x="260" y="81"/>
                    </a:lnTo>
                    <a:lnTo>
                      <a:pt x="263" y="81"/>
                    </a:lnTo>
                    <a:lnTo>
                      <a:pt x="266" y="81"/>
                    </a:lnTo>
                    <a:lnTo>
                      <a:pt x="270" y="84"/>
                    </a:lnTo>
                    <a:lnTo>
                      <a:pt x="273" y="84"/>
                    </a:lnTo>
                    <a:lnTo>
                      <a:pt x="276" y="84"/>
                    </a:lnTo>
                    <a:lnTo>
                      <a:pt x="280" y="84"/>
                    </a:lnTo>
                    <a:lnTo>
                      <a:pt x="283" y="87"/>
                    </a:lnTo>
                    <a:lnTo>
                      <a:pt x="287" y="87"/>
                    </a:lnTo>
                    <a:lnTo>
                      <a:pt x="290" y="87"/>
                    </a:lnTo>
                    <a:lnTo>
                      <a:pt x="293" y="91"/>
                    </a:lnTo>
                    <a:lnTo>
                      <a:pt x="297" y="91"/>
                    </a:lnTo>
                    <a:lnTo>
                      <a:pt x="300" y="91"/>
                    </a:lnTo>
                    <a:lnTo>
                      <a:pt x="303" y="94"/>
                    </a:lnTo>
                    <a:lnTo>
                      <a:pt x="307" y="94"/>
                    </a:lnTo>
                    <a:lnTo>
                      <a:pt x="310" y="94"/>
                    </a:lnTo>
                    <a:lnTo>
                      <a:pt x="314" y="94"/>
                    </a:lnTo>
                    <a:lnTo>
                      <a:pt x="317" y="97"/>
                    </a:lnTo>
                    <a:lnTo>
                      <a:pt x="320" y="97"/>
                    </a:lnTo>
                    <a:lnTo>
                      <a:pt x="324" y="97"/>
                    </a:lnTo>
                    <a:lnTo>
                      <a:pt x="327" y="101"/>
                    </a:lnTo>
                    <a:lnTo>
                      <a:pt x="330" y="101"/>
                    </a:lnTo>
                    <a:lnTo>
                      <a:pt x="334" y="101"/>
                    </a:lnTo>
                    <a:lnTo>
                      <a:pt x="337" y="104"/>
                    </a:lnTo>
                    <a:lnTo>
                      <a:pt x="341" y="104"/>
                    </a:lnTo>
                    <a:lnTo>
                      <a:pt x="344" y="104"/>
                    </a:lnTo>
                    <a:lnTo>
                      <a:pt x="347" y="104"/>
                    </a:lnTo>
                    <a:lnTo>
                      <a:pt x="351" y="108"/>
                    </a:lnTo>
                    <a:lnTo>
                      <a:pt x="354" y="108"/>
                    </a:lnTo>
                    <a:lnTo>
                      <a:pt x="357" y="108"/>
                    </a:lnTo>
                    <a:lnTo>
                      <a:pt x="361" y="111"/>
                    </a:lnTo>
                    <a:lnTo>
                      <a:pt x="364" y="111"/>
                    </a:lnTo>
                    <a:lnTo>
                      <a:pt x="368" y="111"/>
                    </a:lnTo>
                    <a:lnTo>
                      <a:pt x="371" y="111"/>
                    </a:lnTo>
                    <a:lnTo>
                      <a:pt x="374" y="114"/>
                    </a:lnTo>
                    <a:lnTo>
                      <a:pt x="378" y="114"/>
                    </a:lnTo>
                    <a:lnTo>
                      <a:pt x="381" y="114"/>
                    </a:lnTo>
                    <a:lnTo>
                      <a:pt x="384" y="118"/>
                    </a:lnTo>
                    <a:lnTo>
                      <a:pt x="388" y="118"/>
                    </a:lnTo>
                    <a:lnTo>
                      <a:pt x="391" y="118"/>
                    </a:lnTo>
                    <a:lnTo>
                      <a:pt x="395" y="118"/>
                    </a:lnTo>
                    <a:lnTo>
                      <a:pt x="398" y="121"/>
                    </a:lnTo>
                    <a:lnTo>
                      <a:pt x="401" y="121"/>
                    </a:lnTo>
                    <a:lnTo>
                      <a:pt x="405" y="121"/>
                    </a:lnTo>
                    <a:lnTo>
                      <a:pt x="408" y="124"/>
                    </a:lnTo>
                    <a:lnTo>
                      <a:pt x="411" y="124"/>
                    </a:lnTo>
                    <a:lnTo>
                      <a:pt x="415" y="124"/>
                    </a:lnTo>
                    <a:lnTo>
                      <a:pt x="418" y="124"/>
                    </a:lnTo>
                    <a:lnTo>
                      <a:pt x="422" y="128"/>
                    </a:lnTo>
                    <a:lnTo>
                      <a:pt x="425" y="128"/>
                    </a:lnTo>
                    <a:lnTo>
                      <a:pt x="428" y="128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1" name="Freeform 197"/>
              <p:cNvSpPr>
                <a:spLocks/>
              </p:cNvSpPr>
              <p:nvPr/>
            </p:nvSpPr>
            <p:spPr bwMode="auto">
              <a:xfrm>
                <a:off x="2189" y="3192"/>
                <a:ext cx="334" cy="391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17" y="7"/>
                  </a:cxn>
                  <a:cxn ang="0">
                    <a:pos x="27" y="10"/>
                  </a:cxn>
                  <a:cxn ang="0">
                    <a:pos x="37" y="10"/>
                  </a:cxn>
                  <a:cxn ang="0">
                    <a:pos x="48" y="13"/>
                  </a:cxn>
                  <a:cxn ang="0">
                    <a:pos x="58" y="17"/>
                  </a:cxn>
                  <a:cxn ang="0">
                    <a:pos x="68" y="20"/>
                  </a:cxn>
                  <a:cxn ang="0">
                    <a:pos x="78" y="23"/>
                  </a:cxn>
                  <a:cxn ang="0">
                    <a:pos x="88" y="27"/>
                  </a:cxn>
                  <a:cxn ang="0">
                    <a:pos x="98" y="27"/>
                  </a:cxn>
                  <a:cxn ang="0">
                    <a:pos x="108" y="30"/>
                  </a:cxn>
                  <a:cxn ang="0">
                    <a:pos x="118" y="34"/>
                  </a:cxn>
                  <a:cxn ang="0">
                    <a:pos x="129" y="37"/>
                  </a:cxn>
                  <a:cxn ang="0">
                    <a:pos x="139" y="40"/>
                  </a:cxn>
                  <a:cxn ang="0">
                    <a:pos x="149" y="44"/>
                  </a:cxn>
                  <a:cxn ang="0">
                    <a:pos x="159" y="44"/>
                  </a:cxn>
                  <a:cxn ang="0">
                    <a:pos x="169" y="47"/>
                  </a:cxn>
                  <a:cxn ang="0">
                    <a:pos x="179" y="50"/>
                  </a:cxn>
                  <a:cxn ang="0">
                    <a:pos x="189" y="54"/>
                  </a:cxn>
                  <a:cxn ang="0">
                    <a:pos x="199" y="57"/>
                  </a:cxn>
                  <a:cxn ang="0">
                    <a:pos x="210" y="57"/>
                  </a:cxn>
                  <a:cxn ang="0">
                    <a:pos x="220" y="61"/>
                  </a:cxn>
                  <a:cxn ang="0">
                    <a:pos x="230" y="64"/>
                  </a:cxn>
                  <a:cxn ang="0">
                    <a:pos x="240" y="67"/>
                  </a:cxn>
                  <a:cxn ang="0">
                    <a:pos x="243" y="88"/>
                  </a:cxn>
                  <a:cxn ang="0">
                    <a:pos x="250" y="104"/>
                  </a:cxn>
                  <a:cxn ang="0">
                    <a:pos x="253" y="128"/>
                  </a:cxn>
                  <a:cxn ang="0">
                    <a:pos x="260" y="148"/>
                  </a:cxn>
                  <a:cxn ang="0">
                    <a:pos x="264" y="169"/>
                  </a:cxn>
                  <a:cxn ang="0">
                    <a:pos x="270" y="189"/>
                  </a:cxn>
                  <a:cxn ang="0">
                    <a:pos x="274" y="209"/>
                  </a:cxn>
                  <a:cxn ang="0">
                    <a:pos x="280" y="223"/>
                  </a:cxn>
                  <a:cxn ang="0">
                    <a:pos x="284" y="243"/>
                  </a:cxn>
                  <a:cxn ang="0">
                    <a:pos x="291" y="260"/>
                  </a:cxn>
                  <a:cxn ang="0">
                    <a:pos x="294" y="277"/>
                  </a:cxn>
                  <a:cxn ang="0">
                    <a:pos x="301" y="293"/>
                  </a:cxn>
                  <a:cxn ang="0">
                    <a:pos x="304" y="310"/>
                  </a:cxn>
                  <a:cxn ang="0">
                    <a:pos x="311" y="324"/>
                  </a:cxn>
                  <a:cxn ang="0">
                    <a:pos x="314" y="341"/>
                  </a:cxn>
                  <a:cxn ang="0">
                    <a:pos x="321" y="354"/>
                  </a:cxn>
                  <a:cxn ang="0">
                    <a:pos x="324" y="368"/>
                  </a:cxn>
                  <a:cxn ang="0">
                    <a:pos x="331" y="381"/>
                  </a:cxn>
                </a:cxnLst>
                <a:rect l="0" t="0" r="r" b="b"/>
                <a:pathLst>
                  <a:path w="334" h="391">
                    <a:moveTo>
                      <a:pt x="0" y="0"/>
                    </a:moveTo>
                    <a:lnTo>
                      <a:pt x="4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4" y="3"/>
                    </a:lnTo>
                    <a:lnTo>
                      <a:pt x="17" y="7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7" y="10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37" y="10"/>
                    </a:lnTo>
                    <a:lnTo>
                      <a:pt x="41" y="13"/>
                    </a:lnTo>
                    <a:lnTo>
                      <a:pt x="44" y="13"/>
                    </a:lnTo>
                    <a:lnTo>
                      <a:pt x="48" y="13"/>
                    </a:lnTo>
                    <a:lnTo>
                      <a:pt x="51" y="17"/>
                    </a:lnTo>
                    <a:lnTo>
                      <a:pt x="54" y="17"/>
                    </a:lnTo>
                    <a:lnTo>
                      <a:pt x="58" y="17"/>
                    </a:lnTo>
                    <a:lnTo>
                      <a:pt x="61" y="17"/>
                    </a:lnTo>
                    <a:lnTo>
                      <a:pt x="64" y="20"/>
                    </a:lnTo>
                    <a:lnTo>
                      <a:pt x="68" y="20"/>
                    </a:lnTo>
                    <a:lnTo>
                      <a:pt x="71" y="20"/>
                    </a:lnTo>
                    <a:lnTo>
                      <a:pt x="75" y="20"/>
                    </a:lnTo>
                    <a:lnTo>
                      <a:pt x="78" y="23"/>
                    </a:lnTo>
                    <a:lnTo>
                      <a:pt x="81" y="23"/>
                    </a:lnTo>
                    <a:lnTo>
                      <a:pt x="85" y="23"/>
                    </a:lnTo>
                    <a:lnTo>
                      <a:pt x="88" y="27"/>
                    </a:lnTo>
                    <a:lnTo>
                      <a:pt x="91" y="27"/>
                    </a:lnTo>
                    <a:lnTo>
                      <a:pt x="95" y="27"/>
                    </a:lnTo>
                    <a:lnTo>
                      <a:pt x="98" y="27"/>
                    </a:lnTo>
                    <a:lnTo>
                      <a:pt x="102" y="30"/>
                    </a:lnTo>
                    <a:lnTo>
                      <a:pt x="105" y="30"/>
                    </a:lnTo>
                    <a:lnTo>
                      <a:pt x="108" y="30"/>
                    </a:lnTo>
                    <a:lnTo>
                      <a:pt x="112" y="30"/>
                    </a:lnTo>
                    <a:lnTo>
                      <a:pt x="115" y="34"/>
                    </a:lnTo>
                    <a:lnTo>
                      <a:pt x="118" y="34"/>
                    </a:lnTo>
                    <a:lnTo>
                      <a:pt x="122" y="34"/>
                    </a:lnTo>
                    <a:lnTo>
                      <a:pt x="125" y="37"/>
                    </a:lnTo>
                    <a:lnTo>
                      <a:pt x="129" y="37"/>
                    </a:lnTo>
                    <a:lnTo>
                      <a:pt x="132" y="37"/>
                    </a:lnTo>
                    <a:lnTo>
                      <a:pt x="135" y="37"/>
                    </a:lnTo>
                    <a:lnTo>
                      <a:pt x="139" y="40"/>
                    </a:lnTo>
                    <a:lnTo>
                      <a:pt x="142" y="40"/>
                    </a:lnTo>
                    <a:lnTo>
                      <a:pt x="145" y="40"/>
                    </a:lnTo>
                    <a:lnTo>
                      <a:pt x="149" y="44"/>
                    </a:lnTo>
                    <a:lnTo>
                      <a:pt x="152" y="44"/>
                    </a:lnTo>
                    <a:lnTo>
                      <a:pt x="156" y="44"/>
                    </a:lnTo>
                    <a:lnTo>
                      <a:pt x="159" y="44"/>
                    </a:lnTo>
                    <a:lnTo>
                      <a:pt x="162" y="47"/>
                    </a:lnTo>
                    <a:lnTo>
                      <a:pt x="166" y="47"/>
                    </a:lnTo>
                    <a:lnTo>
                      <a:pt x="169" y="47"/>
                    </a:lnTo>
                    <a:lnTo>
                      <a:pt x="172" y="47"/>
                    </a:lnTo>
                    <a:lnTo>
                      <a:pt x="176" y="50"/>
                    </a:lnTo>
                    <a:lnTo>
                      <a:pt x="179" y="50"/>
                    </a:lnTo>
                    <a:lnTo>
                      <a:pt x="183" y="50"/>
                    </a:lnTo>
                    <a:lnTo>
                      <a:pt x="186" y="54"/>
                    </a:lnTo>
                    <a:lnTo>
                      <a:pt x="189" y="54"/>
                    </a:lnTo>
                    <a:lnTo>
                      <a:pt x="193" y="54"/>
                    </a:lnTo>
                    <a:lnTo>
                      <a:pt x="196" y="54"/>
                    </a:lnTo>
                    <a:lnTo>
                      <a:pt x="199" y="57"/>
                    </a:lnTo>
                    <a:lnTo>
                      <a:pt x="203" y="57"/>
                    </a:lnTo>
                    <a:lnTo>
                      <a:pt x="206" y="57"/>
                    </a:lnTo>
                    <a:lnTo>
                      <a:pt x="210" y="57"/>
                    </a:lnTo>
                    <a:lnTo>
                      <a:pt x="213" y="61"/>
                    </a:lnTo>
                    <a:lnTo>
                      <a:pt x="216" y="61"/>
                    </a:lnTo>
                    <a:lnTo>
                      <a:pt x="220" y="61"/>
                    </a:lnTo>
                    <a:lnTo>
                      <a:pt x="223" y="61"/>
                    </a:lnTo>
                    <a:lnTo>
                      <a:pt x="226" y="64"/>
                    </a:lnTo>
                    <a:lnTo>
                      <a:pt x="230" y="64"/>
                    </a:lnTo>
                    <a:lnTo>
                      <a:pt x="233" y="64"/>
                    </a:lnTo>
                    <a:lnTo>
                      <a:pt x="237" y="64"/>
                    </a:lnTo>
                    <a:lnTo>
                      <a:pt x="240" y="67"/>
                    </a:lnTo>
                    <a:lnTo>
                      <a:pt x="240" y="71"/>
                    </a:lnTo>
                    <a:lnTo>
                      <a:pt x="243" y="77"/>
                    </a:lnTo>
                    <a:lnTo>
                      <a:pt x="243" y="88"/>
                    </a:lnTo>
                    <a:lnTo>
                      <a:pt x="247" y="94"/>
                    </a:lnTo>
                    <a:lnTo>
                      <a:pt x="247" y="98"/>
                    </a:lnTo>
                    <a:lnTo>
                      <a:pt x="250" y="104"/>
                    </a:lnTo>
                    <a:lnTo>
                      <a:pt x="250" y="115"/>
                    </a:lnTo>
                    <a:lnTo>
                      <a:pt x="253" y="121"/>
                    </a:lnTo>
                    <a:lnTo>
                      <a:pt x="253" y="128"/>
                    </a:lnTo>
                    <a:lnTo>
                      <a:pt x="257" y="131"/>
                    </a:lnTo>
                    <a:lnTo>
                      <a:pt x="257" y="142"/>
                    </a:lnTo>
                    <a:lnTo>
                      <a:pt x="260" y="148"/>
                    </a:lnTo>
                    <a:lnTo>
                      <a:pt x="260" y="152"/>
                    </a:lnTo>
                    <a:lnTo>
                      <a:pt x="264" y="158"/>
                    </a:lnTo>
                    <a:lnTo>
                      <a:pt x="264" y="169"/>
                    </a:lnTo>
                    <a:lnTo>
                      <a:pt x="267" y="175"/>
                    </a:lnTo>
                    <a:lnTo>
                      <a:pt x="267" y="185"/>
                    </a:lnTo>
                    <a:lnTo>
                      <a:pt x="270" y="189"/>
                    </a:lnTo>
                    <a:lnTo>
                      <a:pt x="270" y="192"/>
                    </a:lnTo>
                    <a:lnTo>
                      <a:pt x="274" y="199"/>
                    </a:lnTo>
                    <a:lnTo>
                      <a:pt x="274" y="209"/>
                    </a:lnTo>
                    <a:lnTo>
                      <a:pt x="277" y="212"/>
                    </a:lnTo>
                    <a:lnTo>
                      <a:pt x="277" y="219"/>
                    </a:lnTo>
                    <a:lnTo>
                      <a:pt x="280" y="223"/>
                    </a:lnTo>
                    <a:lnTo>
                      <a:pt x="280" y="233"/>
                    </a:lnTo>
                    <a:lnTo>
                      <a:pt x="284" y="236"/>
                    </a:lnTo>
                    <a:lnTo>
                      <a:pt x="284" y="243"/>
                    </a:lnTo>
                    <a:lnTo>
                      <a:pt x="287" y="246"/>
                    </a:lnTo>
                    <a:lnTo>
                      <a:pt x="287" y="256"/>
                    </a:lnTo>
                    <a:lnTo>
                      <a:pt x="291" y="260"/>
                    </a:lnTo>
                    <a:lnTo>
                      <a:pt x="291" y="270"/>
                    </a:lnTo>
                    <a:lnTo>
                      <a:pt x="294" y="273"/>
                    </a:lnTo>
                    <a:lnTo>
                      <a:pt x="294" y="277"/>
                    </a:lnTo>
                    <a:lnTo>
                      <a:pt x="297" y="280"/>
                    </a:lnTo>
                    <a:lnTo>
                      <a:pt x="297" y="290"/>
                    </a:lnTo>
                    <a:lnTo>
                      <a:pt x="301" y="293"/>
                    </a:lnTo>
                    <a:lnTo>
                      <a:pt x="301" y="297"/>
                    </a:lnTo>
                    <a:lnTo>
                      <a:pt x="304" y="304"/>
                    </a:lnTo>
                    <a:lnTo>
                      <a:pt x="304" y="310"/>
                    </a:lnTo>
                    <a:lnTo>
                      <a:pt x="307" y="314"/>
                    </a:lnTo>
                    <a:lnTo>
                      <a:pt x="307" y="317"/>
                    </a:lnTo>
                    <a:lnTo>
                      <a:pt x="311" y="324"/>
                    </a:lnTo>
                    <a:lnTo>
                      <a:pt x="311" y="331"/>
                    </a:lnTo>
                    <a:lnTo>
                      <a:pt x="314" y="334"/>
                    </a:lnTo>
                    <a:lnTo>
                      <a:pt x="314" y="341"/>
                    </a:lnTo>
                    <a:lnTo>
                      <a:pt x="318" y="347"/>
                    </a:lnTo>
                    <a:lnTo>
                      <a:pt x="318" y="351"/>
                    </a:lnTo>
                    <a:lnTo>
                      <a:pt x="321" y="354"/>
                    </a:lnTo>
                    <a:lnTo>
                      <a:pt x="321" y="361"/>
                    </a:lnTo>
                    <a:lnTo>
                      <a:pt x="324" y="364"/>
                    </a:lnTo>
                    <a:lnTo>
                      <a:pt x="324" y="368"/>
                    </a:lnTo>
                    <a:lnTo>
                      <a:pt x="328" y="371"/>
                    </a:lnTo>
                    <a:lnTo>
                      <a:pt x="328" y="378"/>
                    </a:lnTo>
                    <a:lnTo>
                      <a:pt x="331" y="381"/>
                    </a:lnTo>
                    <a:lnTo>
                      <a:pt x="331" y="388"/>
                    </a:lnTo>
                    <a:lnTo>
                      <a:pt x="334" y="391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2" name="Freeform 198"/>
              <p:cNvSpPr>
                <a:spLocks/>
              </p:cNvSpPr>
              <p:nvPr/>
            </p:nvSpPr>
            <p:spPr bwMode="auto">
              <a:xfrm>
                <a:off x="2523" y="3583"/>
                <a:ext cx="365" cy="439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7" y="24"/>
                  </a:cxn>
                  <a:cxn ang="0">
                    <a:pos x="14" y="38"/>
                  </a:cxn>
                  <a:cxn ang="0">
                    <a:pos x="21" y="51"/>
                  </a:cxn>
                  <a:cxn ang="0">
                    <a:pos x="24" y="65"/>
                  </a:cxn>
                  <a:cxn ang="0">
                    <a:pos x="31" y="78"/>
                  </a:cxn>
                  <a:cxn ang="0">
                    <a:pos x="41" y="95"/>
                  </a:cxn>
                  <a:cxn ang="0">
                    <a:pos x="44" y="112"/>
                  </a:cxn>
                  <a:cxn ang="0">
                    <a:pos x="51" y="125"/>
                  </a:cxn>
                  <a:cxn ang="0">
                    <a:pos x="58" y="135"/>
                  </a:cxn>
                  <a:cxn ang="0">
                    <a:pos x="65" y="146"/>
                  </a:cxn>
                  <a:cxn ang="0">
                    <a:pos x="68" y="156"/>
                  </a:cxn>
                  <a:cxn ang="0">
                    <a:pos x="78" y="173"/>
                  </a:cxn>
                  <a:cxn ang="0">
                    <a:pos x="85" y="183"/>
                  </a:cxn>
                  <a:cxn ang="0">
                    <a:pos x="92" y="193"/>
                  </a:cxn>
                  <a:cxn ang="0">
                    <a:pos x="98" y="206"/>
                  </a:cxn>
                  <a:cxn ang="0">
                    <a:pos x="112" y="223"/>
                  </a:cxn>
                  <a:cxn ang="0">
                    <a:pos x="115" y="233"/>
                  </a:cxn>
                  <a:cxn ang="0">
                    <a:pos x="125" y="247"/>
                  </a:cxn>
                  <a:cxn ang="0">
                    <a:pos x="139" y="260"/>
                  </a:cxn>
                  <a:cxn ang="0">
                    <a:pos x="149" y="274"/>
                  </a:cxn>
                  <a:cxn ang="0">
                    <a:pos x="156" y="284"/>
                  </a:cxn>
                  <a:cxn ang="0">
                    <a:pos x="166" y="297"/>
                  </a:cxn>
                  <a:cxn ang="0">
                    <a:pos x="176" y="308"/>
                  </a:cxn>
                  <a:cxn ang="0">
                    <a:pos x="186" y="318"/>
                  </a:cxn>
                  <a:cxn ang="0">
                    <a:pos x="196" y="328"/>
                  </a:cxn>
                  <a:cxn ang="0">
                    <a:pos x="206" y="338"/>
                  </a:cxn>
                  <a:cxn ang="0">
                    <a:pos x="216" y="348"/>
                  </a:cxn>
                  <a:cxn ang="0">
                    <a:pos x="227" y="355"/>
                  </a:cxn>
                  <a:cxn ang="0">
                    <a:pos x="237" y="365"/>
                  </a:cxn>
                  <a:cxn ang="0">
                    <a:pos x="247" y="372"/>
                  </a:cxn>
                  <a:cxn ang="0">
                    <a:pos x="257" y="378"/>
                  </a:cxn>
                  <a:cxn ang="0">
                    <a:pos x="267" y="385"/>
                  </a:cxn>
                  <a:cxn ang="0">
                    <a:pos x="277" y="392"/>
                  </a:cxn>
                  <a:cxn ang="0">
                    <a:pos x="287" y="399"/>
                  </a:cxn>
                  <a:cxn ang="0">
                    <a:pos x="297" y="405"/>
                  </a:cxn>
                  <a:cxn ang="0">
                    <a:pos x="308" y="412"/>
                  </a:cxn>
                  <a:cxn ang="0">
                    <a:pos x="318" y="416"/>
                  </a:cxn>
                  <a:cxn ang="0">
                    <a:pos x="328" y="422"/>
                  </a:cxn>
                  <a:cxn ang="0">
                    <a:pos x="338" y="426"/>
                  </a:cxn>
                  <a:cxn ang="0">
                    <a:pos x="348" y="432"/>
                  </a:cxn>
                  <a:cxn ang="0">
                    <a:pos x="358" y="436"/>
                  </a:cxn>
                </a:cxnLst>
                <a:rect l="0" t="0" r="r" b="b"/>
                <a:pathLst>
                  <a:path w="365" h="439">
                    <a:moveTo>
                      <a:pt x="0" y="0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4" y="17"/>
                    </a:lnTo>
                    <a:lnTo>
                      <a:pt x="7" y="21"/>
                    </a:lnTo>
                    <a:lnTo>
                      <a:pt x="7" y="24"/>
                    </a:lnTo>
                    <a:lnTo>
                      <a:pt x="11" y="27"/>
                    </a:lnTo>
                    <a:lnTo>
                      <a:pt x="11" y="34"/>
                    </a:lnTo>
                    <a:lnTo>
                      <a:pt x="14" y="38"/>
                    </a:lnTo>
                    <a:lnTo>
                      <a:pt x="17" y="41"/>
                    </a:lnTo>
                    <a:lnTo>
                      <a:pt x="17" y="48"/>
                    </a:lnTo>
                    <a:lnTo>
                      <a:pt x="21" y="51"/>
                    </a:lnTo>
                    <a:lnTo>
                      <a:pt x="21" y="58"/>
                    </a:lnTo>
                    <a:lnTo>
                      <a:pt x="24" y="61"/>
                    </a:lnTo>
                    <a:lnTo>
                      <a:pt x="24" y="65"/>
                    </a:lnTo>
                    <a:lnTo>
                      <a:pt x="27" y="68"/>
                    </a:lnTo>
                    <a:lnTo>
                      <a:pt x="27" y="75"/>
                    </a:lnTo>
                    <a:lnTo>
                      <a:pt x="31" y="78"/>
                    </a:lnTo>
                    <a:lnTo>
                      <a:pt x="34" y="81"/>
                    </a:lnTo>
                    <a:lnTo>
                      <a:pt x="34" y="88"/>
                    </a:lnTo>
                    <a:lnTo>
                      <a:pt x="41" y="95"/>
                    </a:lnTo>
                    <a:lnTo>
                      <a:pt x="41" y="102"/>
                    </a:lnTo>
                    <a:lnTo>
                      <a:pt x="44" y="105"/>
                    </a:lnTo>
                    <a:lnTo>
                      <a:pt x="44" y="112"/>
                    </a:lnTo>
                    <a:lnTo>
                      <a:pt x="48" y="115"/>
                    </a:lnTo>
                    <a:lnTo>
                      <a:pt x="51" y="119"/>
                    </a:lnTo>
                    <a:lnTo>
                      <a:pt x="51" y="125"/>
                    </a:lnTo>
                    <a:lnTo>
                      <a:pt x="54" y="129"/>
                    </a:lnTo>
                    <a:lnTo>
                      <a:pt x="58" y="132"/>
                    </a:lnTo>
                    <a:lnTo>
                      <a:pt x="58" y="135"/>
                    </a:lnTo>
                    <a:lnTo>
                      <a:pt x="61" y="139"/>
                    </a:lnTo>
                    <a:lnTo>
                      <a:pt x="61" y="142"/>
                    </a:lnTo>
                    <a:lnTo>
                      <a:pt x="65" y="146"/>
                    </a:lnTo>
                    <a:lnTo>
                      <a:pt x="65" y="149"/>
                    </a:lnTo>
                    <a:lnTo>
                      <a:pt x="68" y="152"/>
                    </a:lnTo>
                    <a:lnTo>
                      <a:pt x="68" y="156"/>
                    </a:lnTo>
                    <a:lnTo>
                      <a:pt x="75" y="162"/>
                    </a:lnTo>
                    <a:lnTo>
                      <a:pt x="75" y="169"/>
                    </a:lnTo>
                    <a:lnTo>
                      <a:pt x="78" y="173"/>
                    </a:lnTo>
                    <a:lnTo>
                      <a:pt x="81" y="176"/>
                    </a:lnTo>
                    <a:lnTo>
                      <a:pt x="81" y="179"/>
                    </a:lnTo>
                    <a:lnTo>
                      <a:pt x="85" y="183"/>
                    </a:lnTo>
                    <a:lnTo>
                      <a:pt x="88" y="186"/>
                    </a:lnTo>
                    <a:lnTo>
                      <a:pt x="88" y="189"/>
                    </a:lnTo>
                    <a:lnTo>
                      <a:pt x="92" y="193"/>
                    </a:lnTo>
                    <a:lnTo>
                      <a:pt x="92" y="196"/>
                    </a:lnTo>
                    <a:lnTo>
                      <a:pt x="98" y="203"/>
                    </a:lnTo>
                    <a:lnTo>
                      <a:pt x="98" y="206"/>
                    </a:lnTo>
                    <a:lnTo>
                      <a:pt x="105" y="213"/>
                    </a:lnTo>
                    <a:lnTo>
                      <a:pt x="105" y="216"/>
                    </a:lnTo>
                    <a:lnTo>
                      <a:pt x="112" y="223"/>
                    </a:lnTo>
                    <a:lnTo>
                      <a:pt x="112" y="227"/>
                    </a:lnTo>
                    <a:lnTo>
                      <a:pt x="115" y="230"/>
                    </a:lnTo>
                    <a:lnTo>
                      <a:pt x="115" y="233"/>
                    </a:lnTo>
                    <a:lnTo>
                      <a:pt x="119" y="237"/>
                    </a:lnTo>
                    <a:lnTo>
                      <a:pt x="125" y="243"/>
                    </a:lnTo>
                    <a:lnTo>
                      <a:pt x="125" y="247"/>
                    </a:lnTo>
                    <a:lnTo>
                      <a:pt x="129" y="250"/>
                    </a:lnTo>
                    <a:lnTo>
                      <a:pt x="132" y="254"/>
                    </a:lnTo>
                    <a:lnTo>
                      <a:pt x="139" y="260"/>
                    </a:lnTo>
                    <a:lnTo>
                      <a:pt x="139" y="264"/>
                    </a:lnTo>
                    <a:lnTo>
                      <a:pt x="142" y="267"/>
                    </a:lnTo>
                    <a:lnTo>
                      <a:pt x="149" y="274"/>
                    </a:lnTo>
                    <a:lnTo>
                      <a:pt x="149" y="277"/>
                    </a:lnTo>
                    <a:lnTo>
                      <a:pt x="152" y="281"/>
                    </a:lnTo>
                    <a:lnTo>
                      <a:pt x="156" y="284"/>
                    </a:lnTo>
                    <a:lnTo>
                      <a:pt x="162" y="291"/>
                    </a:lnTo>
                    <a:lnTo>
                      <a:pt x="162" y="294"/>
                    </a:lnTo>
                    <a:lnTo>
                      <a:pt x="166" y="297"/>
                    </a:lnTo>
                    <a:lnTo>
                      <a:pt x="169" y="301"/>
                    </a:lnTo>
                    <a:lnTo>
                      <a:pt x="173" y="304"/>
                    </a:lnTo>
                    <a:lnTo>
                      <a:pt x="176" y="308"/>
                    </a:lnTo>
                    <a:lnTo>
                      <a:pt x="179" y="311"/>
                    </a:lnTo>
                    <a:lnTo>
                      <a:pt x="183" y="314"/>
                    </a:lnTo>
                    <a:lnTo>
                      <a:pt x="186" y="318"/>
                    </a:lnTo>
                    <a:lnTo>
                      <a:pt x="189" y="321"/>
                    </a:lnTo>
                    <a:lnTo>
                      <a:pt x="193" y="324"/>
                    </a:lnTo>
                    <a:lnTo>
                      <a:pt x="196" y="328"/>
                    </a:lnTo>
                    <a:lnTo>
                      <a:pt x="200" y="331"/>
                    </a:lnTo>
                    <a:lnTo>
                      <a:pt x="203" y="335"/>
                    </a:lnTo>
                    <a:lnTo>
                      <a:pt x="206" y="338"/>
                    </a:lnTo>
                    <a:lnTo>
                      <a:pt x="210" y="341"/>
                    </a:lnTo>
                    <a:lnTo>
                      <a:pt x="213" y="345"/>
                    </a:lnTo>
                    <a:lnTo>
                      <a:pt x="216" y="348"/>
                    </a:lnTo>
                    <a:lnTo>
                      <a:pt x="220" y="348"/>
                    </a:lnTo>
                    <a:lnTo>
                      <a:pt x="223" y="351"/>
                    </a:lnTo>
                    <a:lnTo>
                      <a:pt x="227" y="355"/>
                    </a:lnTo>
                    <a:lnTo>
                      <a:pt x="230" y="358"/>
                    </a:lnTo>
                    <a:lnTo>
                      <a:pt x="233" y="362"/>
                    </a:lnTo>
                    <a:lnTo>
                      <a:pt x="237" y="365"/>
                    </a:lnTo>
                    <a:lnTo>
                      <a:pt x="240" y="365"/>
                    </a:lnTo>
                    <a:lnTo>
                      <a:pt x="243" y="368"/>
                    </a:lnTo>
                    <a:lnTo>
                      <a:pt x="247" y="372"/>
                    </a:lnTo>
                    <a:lnTo>
                      <a:pt x="250" y="375"/>
                    </a:lnTo>
                    <a:lnTo>
                      <a:pt x="254" y="375"/>
                    </a:lnTo>
                    <a:lnTo>
                      <a:pt x="257" y="378"/>
                    </a:lnTo>
                    <a:lnTo>
                      <a:pt x="260" y="382"/>
                    </a:lnTo>
                    <a:lnTo>
                      <a:pt x="264" y="385"/>
                    </a:lnTo>
                    <a:lnTo>
                      <a:pt x="267" y="385"/>
                    </a:lnTo>
                    <a:lnTo>
                      <a:pt x="270" y="389"/>
                    </a:lnTo>
                    <a:lnTo>
                      <a:pt x="274" y="389"/>
                    </a:lnTo>
                    <a:lnTo>
                      <a:pt x="277" y="392"/>
                    </a:lnTo>
                    <a:lnTo>
                      <a:pt x="281" y="395"/>
                    </a:lnTo>
                    <a:lnTo>
                      <a:pt x="284" y="395"/>
                    </a:lnTo>
                    <a:lnTo>
                      <a:pt x="287" y="399"/>
                    </a:lnTo>
                    <a:lnTo>
                      <a:pt x="291" y="402"/>
                    </a:lnTo>
                    <a:lnTo>
                      <a:pt x="294" y="402"/>
                    </a:lnTo>
                    <a:lnTo>
                      <a:pt x="297" y="405"/>
                    </a:lnTo>
                    <a:lnTo>
                      <a:pt x="301" y="405"/>
                    </a:lnTo>
                    <a:lnTo>
                      <a:pt x="304" y="409"/>
                    </a:lnTo>
                    <a:lnTo>
                      <a:pt x="308" y="412"/>
                    </a:lnTo>
                    <a:lnTo>
                      <a:pt x="311" y="412"/>
                    </a:lnTo>
                    <a:lnTo>
                      <a:pt x="314" y="416"/>
                    </a:lnTo>
                    <a:lnTo>
                      <a:pt x="318" y="416"/>
                    </a:lnTo>
                    <a:lnTo>
                      <a:pt x="321" y="419"/>
                    </a:lnTo>
                    <a:lnTo>
                      <a:pt x="324" y="419"/>
                    </a:lnTo>
                    <a:lnTo>
                      <a:pt x="328" y="422"/>
                    </a:lnTo>
                    <a:lnTo>
                      <a:pt x="331" y="422"/>
                    </a:lnTo>
                    <a:lnTo>
                      <a:pt x="335" y="426"/>
                    </a:lnTo>
                    <a:lnTo>
                      <a:pt x="338" y="426"/>
                    </a:lnTo>
                    <a:lnTo>
                      <a:pt x="341" y="429"/>
                    </a:lnTo>
                    <a:lnTo>
                      <a:pt x="345" y="429"/>
                    </a:lnTo>
                    <a:lnTo>
                      <a:pt x="348" y="432"/>
                    </a:lnTo>
                    <a:lnTo>
                      <a:pt x="351" y="432"/>
                    </a:lnTo>
                    <a:lnTo>
                      <a:pt x="355" y="436"/>
                    </a:lnTo>
                    <a:lnTo>
                      <a:pt x="358" y="436"/>
                    </a:lnTo>
                    <a:lnTo>
                      <a:pt x="362" y="436"/>
                    </a:lnTo>
                    <a:lnTo>
                      <a:pt x="365" y="439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3" name="Freeform 199"/>
              <p:cNvSpPr>
                <a:spLocks/>
              </p:cNvSpPr>
              <p:nvPr/>
            </p:nvSpPr>
            <p:spPr bwMode="auto">
              <a:xfrm>
                <a:off x="2888" y="4022"/>
                <a:ext cx="429" cy="78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17" y="7"/>
                  </a:cxn>
                  <a:cxn ang="0">
                    <a:pos x="27" y="10"/>
                  </a:cxn>
                  <a:cxn ang="0">
                    <a:pos x="37" y="14"/>
                  </a:cxn>
                  <a:cxn ang="0">
                    <a:pos x="47" y="17"/>
                  </a:cxn>
                  <a:cxn ang="0">
                    <a:pos x="57" y="20"/>
                  </a:cxn>
                  <a:cxn ang="0">
                    <a:pos x="67" y="24"/>
                  </a:cxn>
                  <a:cxn ang="0">
                    <a:pos x="78" y="27"/>
                  </a:cxn>
                  <a:cxn ang="0">
                    <a:pos x="88" y="31"/>
                  </a:cxn>
                  <a:cxn ang="0">
                    <a:pos x="98" y="34"/>
                  </a:cxn>
                  <a:cxn ang="0">
                    <a:pos x="108" y="34"/>
                  </a:cxn>
                  <a:cxn ang="0">
                    <a:pos x="118" y="37"/>
                  </a:cxn>
                  <a:cxn ang="0">
                    <a:pos x="128" y="41"/>
                  </a:cxn>
                  <a:cxn ang="0">
                    <a:pos x="138" y="44"/>
                  </a:cxn>
                  <a:cxn ang="0">
                    <a:pos x="148" y="44"/>
                  </a:cxn>
                  <a:cxn ang="0">
                    <a:pos x="159" y="47"/>
                  </a:cxn>
                  <a:cxn ang="0">
                    <a:pos x="169" y="47"/>
                  </a:cxn>
                  <a:cxn ang="0">
                    <a:pos x="179" y="51"/>
                  </a:cxn>
                  <a:cxn ang="0">
                    <a:pos x="189" y="54"/>
                  </a:cxn>
                  <a:cxn ang="0">
                    <a:pos x="199" y="54"/>
                  </a:cxn>
                  <a:cxn ang="0">
                    <a:pos x="209" y="54"/>
                  </a:cxn>
                  <a:cxn ang="0">
                    <a:pos x="219" y="58"/>
                  </a:cxn>
                  <a:cxn ang="0">
                    <a:pos x="229" y="58"/>
                  </a:cxn>
                  <a:cxn ang="0">
                    <a:pos x="240" y="61"/>
                  </a:cxn>
                  <a:cxn ang="0">
                    <a:pos x="250" y="61"/>
                  </a:cxn>
                  <a:cxn ang="0">
                    <a:pos x="260" y="64"/>
                  </a:cxn>
                  <a:cxn ang="0">
                    <a:pos x="270" y="64"/>
                  </a:cxn>
                  <a:cxn ang="0">
                    <a:pos x="280" y="64"/>
                  </a:cxn>
                  <a:cxn ang="0">
                    <a:pos x="290" y="68"/>
                  </a:cxn>
                  <a:cxn ang="0">
                    <a:pos x="300" y="68"/>
                  </a:cxn>
                  <a:cxn ang="0">
                    <a:pos x="310" y="68"/>
                  </a:cxn>
                  <a:cxn ang="0">
                    <a:pos x="321" y="71"/>
                  </a:cxn>
                  <a:cxn ang="0">
                    <a:pos x="331" y="71"/>
                  </a:cxn>
                  <a:cxn ang="0">
                    <a:pos x="341" y="71"/>
                  </a:cxn>
                  <a:cxn ang="0">
                    <a:pos x="351" y="71"/>
                  </a:cxn>
                  <a:cxn ang="0">
                    <a:pos x="361" y="74"/>
                  </a:cxn>
                  <a:cxn ang="0">
                    <a:pos x="371" y="74"/>
                  </a:cxn>
                  <a:cxn ang="0">
                    <a:pos x="381" y="74"/>
                  </a:cxn>
                  <a:cxn ang="0">
                    <a:pos x="391" y="74"/>
                  </a:cxn>
                  <a:cxn ang="0">
                    <a:pos x="402" y="74"/>
                  </a:cxn>
                  <a:cxn ang="0">
                    <a:pos x="412" y="78"/>
                  </a:cxn>
                  <a:cxn ang="0">
                    <a:pos x="422" y="78"/>
                  </a:cxn>
                </a:cxnLst>
                <a:rect l="0" t="0" r="r" b="b"/>
                <a:pathLst>
                  <a:path w="429" h="78">
                    <a:moveTo>
                      <a:pt x="0" y="0"/>
                    </a:moveTo>
                    <a:lnTo>
                      <a:pt x="3" y="0"/>
                    </a:lnTo>
                    <a:lnTo>
                      <a:pt x="7" y="4"/>
                    </a:lnTo>
                    <a:lnTo>
                      <a:pt x="10" y="4"/>
                    </a:lnTo>
                    <a:lnTo>
                      <a:pt x="13" y="4"/>
                    </a:lnTo>
                    <a:lnTo>
                      <a:pt x="17" y="7"/>
                    </a:lnTo>
                    <a:lnTo>
                      <a:pt x="20" y="7"/>
                    </a:lnTo>
                    <a:lnTo>
                      <a:pt x="24" y="10"/>
                    </a:lnTo>
                    <a:lnTo>
                      <a:pt x="27" y="10"/>
                    </a:lnTo>
                    <a:lnTo>
                      <a:pt x="30" y="10"/>
                    </a:lnTo>
                    <a:lnTo>
                      <a:pt x="34" y="14"/>
                    </a:lnTo>
                    <a:lnTo>
                      <a:pt x="37" y="14"/>
                    </a:lnTo>
                    <a:lnTo>
                      <a:pt x="40" y="17"/>
                    </a:lnTo>
                    <a:lnTo>
                      <a:pt x="44" y="17"/>
                    </a:lnTo>
                    <a:lnTo>
                      <a:pt x="47" y="17"/>
                    </a:lnTo>
                    <a:lnTo>
                      <a:pt x="51" y="20"/>
                    </a:lnTo>
                    <a:lnTo>
                      <a:pt x="54" y="20"/>
                    </a:lnTo>
                    <a:lnTo>
                      <a:pt x="57" y="20"/>
                    </a:lnTo>
                    <a:lnTo>
                      <a:pt x="61" y="20"/>
                    </a:lnTo>
                    <a:lnTo>
                      <a:pt x="64" y="24"/>
                    </a:lnTo>
                    <a:lnTo>
                      <a:pt x="67" y="24"/>
                    </a:lnTo>
                    <a:lnTo>
                      <a:pt x="71" y="24"/>
                    </a:lnTo>
                    <a:lnTo>
                      <a:pt x="74" y="27"/>
                    </a:lnTo>
                    <a:lnTo>
                      <a:pt x="78" y="27"/>
                    </a:lnTo>
                    <a:lnTo>
                      <a:pt x="81" y="27"/>
                    </a:lnTo>
                    <a:lnTo>
                      <a:pt x="84" y="31"/>
                    </a:lnTo>
                    <a:lnTo>
                      <a:pt x="88" y="31"/>
                    </a:lnTo>
                    <a:lnTo>
                      <a:pt x="91" y="31"/>
                    </a:lnTo>
                    <a:lnTo>
                      <a:pt x="94" y="31"/>
                    </a:lnTo>
                    <a:lnTo>
                      <a:pt x="98" y="34"/>
                    </a:lnTo>
                    <a:lnTo>
                      <a:pt x="101" y="34"/>
                    </a:lnTo>
                    <a:lnTo>
                      <a:pt x="105" y="34"/>
                    </a:lnTo>
                    <a:lnTo>
                      <a:pt x="108" y="34"/>
                    </a:lnTo>
                    <a:lnTo>
                      <a:pt x="111" y="37"/>
                    </a:lnTo>
                    <a:lnTo>
                      <a:pt x="115" y="37"/>
                    </a:lnTo>
                    <a:lnTo>
                      <a:pt x="118" y="37"/>
                    </a:lnTo>
                    <a:lnTo>
                      <a:pt x="121" y="41"/>
                    </a:lnTo>
                    <a:lnTo>
                      <a:pt x="125" y="41"/>
                    </a:lnTo>
                    <a:lnTo>
                      <a:pt x="128" y="41"/>
                    </a:lnTo>
                    <a:lnTo>
                      <a:pt x="132" y="41"/>
                    </a:lnTo>
                    <a:lnTo>
                      <a:pt x="135" y="41"/>
                    </a:lnTo>
                    <a:lnTo>
                      <a:pt x="138" y="44"/>
                    </a:lnTo>
                    <a:lnTo>
                      <a:pt x="142" y="44"/>
                    </a:lnTo>
                    <a:lnTo>
                      <a:pt x="145" y="44"/>
                    </a:lnTo>
                    <a:lnTo>
                      <a:pt x="148" y="44"/>
                    </a:lnTo>
                    <a:lnTo>
                      <a:pt x="152" y="44"/>
                    </a:lnTo>
                    <a:lnTo>
                      <a:pt x="155" y="47"/>
                    </a:lnTo>
                    <a:lnTo>
                      <a:pt x="159" y="47"/>
                    </a:lnTo>
                    <a:lnTo>
                      <a:pt x="162" y="47"/>
                    </a:lnTo>
                    <a:lnTo>
                      <a:pt x="165" y="47"/>
                    </a:lnTo>
                    <a:lnTo>
                      <a:pt x="169" y="47"/>
                    </a:lnTo>
                    <a:lnTo>
                      <a:pt x="172" y="51"/>
                    </a:lnTo>
                    <a:lnTo>
                      <a:pt x="175" y="51"/>
                    </a:lnTo>
                    <a:lnTo>
                      <a:pt x="179" y="51"/>
                    </a:lnTo>
                    <a:lnTo>
                      <a:pt x="182" y="51"/>
                    </a:lnTo>
                    <a:lnTo>
                      <a:pt x="186" y="51"/>
                    </a:lnTo>
                    <a:lnTo>
                      <a:pt x="189" y="54"/>
                    </a:lnTo>
                    <a:lnTo>
                      <a:pt x="192" y="54"/>
                    </a:lnTo>
                    <a:lnTo>
                      <a:pt x="196" y="54"/>
                    </a:lnTo>
                    <a:lnTo>
                      <a:pt x="199" y="54"/>
                    </a:lnTo>
                    <a:lnTo>
                      <a:pt x="202" y="54"/>
                    </a:lnTo>
                    <a:lnTo>
                      <a:pt x="206" y="54"/>
                    </a:lnTo>
                    <a:lnTo>
                      <a:pt x="209" y="54"/>
                    </a:lnTo>
                    <a:lnTo>
                      <a:pt x="213" y="58"/>
                    </a:lnTo>
                    <a:lnTo>
                      <a:pt x="216" y="58"/>
                    </a:lnTo>
                    <a:lnTo>
                      <a:pt x="219" y="58"/>
                    </a:lnTo>
                    <a:lnTo>
                      <a:pt x="223" y="58"/>
                    </a:lnTo>
                    <a:lnTo>
                      <a:pt x="226" y="58"/>
                    </a:lnTo>
                    <a:lnTo>
                      <a:pt x="229" y="58"/>
                    </a:lnTo>
                    <a:lnTo>
                      <a:pt x="233" y="61"/>
                    </a:lnTo>
                    <a:lnTo>
                      <a:pt x="236" y="61"/>
                    </a:lnTo>
                    <a:lnTo>
                      <a:pt x="240" y="61"/>
                    </a:lnTo>
                    <a:lnTo>
                      <a:pt x="243" y="61"/>
                    </a:lnTo>
                    <a:lnTo>
                      <a:pt x="246" y="61"/>
                    </a:lnTo>
                    <a:lnTo>
                      <a:pt x="250" y="61"/>
                    </a:lnTo>
                    <a:lnTo>
                      <a:pt x="253" y="61"/>
                    </a:lnTo>
                    <a:lnTo>
                      <a:pt x="256" y="61"/>
                    </a:lnTo>
                    <a:lnTo>
                      <a:pt x="260" y="64"/>
                    </a:lnTo>
                    <a:lnTo>
                      <a:pt x="263" y="64"/>
                    </a:lnTo>
                    <a:lnTo>
                      <a:pt x="267" y="64"/>
                    </a:lnTo>
                    <a:lnTo>
                      <a:pt x="270" y="64"/>
                    </a:lnTo>
                    <a:lnTo>
                      <a:pt x="273" y="64"/>
                    </a:lnTo>
                    <a:lnTo>
                      <a:pt x="277" y="64"/>
                    </a:lnTo>
                    <a:lnTo>
                      <a:pt x="280" y="64"/>
                    </a:lnTo>
                    <a:lnTo>
                      <a:pt x="283" y="64"/>
                    </a:lnTo>
                    <a:lnTo>
                      <a:pt x="287" y="68"/>
                    </a:lnTo>
                    <a:lnTo>
                      <a:pt x="290" y="68"/>
                    </a:lnTo>
                    <a:lnTo>
                      <a:pt x="294" y="68"/>
                    </a:lnTo>
                    <a:lnTo>
                      <a:pt x="297" y="68"/>
                    </a:lnTo>
                    <a:lnTo>
                      <a:pt x="300" y="68"/>
                    </a:lnTo>
                    <a:lnTo>
                      <a:pt x="304" y="68"/>
                    </a:lnTo>
                    <a:lnTo>
                      <a:pt x="307" y="68"/>
                    </a:lnTo>
                    <a:lnTo>
                      <a:pt x="310" y="68"/>
                    </a:lnTo>
                    <a:lnTo>
                      <a:pt x="314" y="68"/>
                    </a:lnTo>
                    <a:lnTo>
                      <a:pt x="317" y="68"/>
                    </a:lnTo>
                    <a:lnTo>
                      <a:pt x="321" y="71"/>
                    </a:lnTo>
                    <a:lnTo>
                      <a:pt x="324" y="71"/>
                    </a:lnTo>
                    <a:lnTo>
                      <a:pt x="327" y="71"/>
                    </a:lnTo>
                    <a:lnTo>
                      <a:pt x="331" y="71"/>
                    </a:lnTo>
                    <a:lnTo>
                      <a:pt x="334" y="71"/>
                    </a:lnTo>
                    <a:lnTo>
                      <a:pt x="337" y="71"/>
                    </a:lnTo>
                    <a:lnTo>
                      <a:pt x="341" y="71"/>
                    </a:lnTo>
                    <a:lnTo>
                      <a:pt x="344" y="71"/>
                    </a:lnTo>
                    <a:lnTo>
                      <a:pt x="348" y="71"/>
                    </a:lnTo>
                    <a:lnTo>
                      <a:pt x="351" y="71"/>
                    </a:lnTo>
                    <a:lnTo>
                      <a:pt x="354" y="71"/>
                    </a:lnTo>
                    <a:lnTo>
                      <a:pt x="358" y="74"/>
                    </a:lnTo>
                    <a:lnTo>
                      <a:pt x="361" y="74"/>
                    </a:lnTo>
                    <a:lnTo>
                      <a:pt x="364" y="74"/>
                    </a:lnTo>
                    <a:lnTo>
                      <a:pt x="368" y="74"/>
                    </a:lnTo>
                    <a:lnTo>
                      <a:pt x="371" y="74"/>
                    </a:lnTo>
                    <a:lnTo>
                      <a:pt x="375" y="74"/>
                    </a:lnTo>
                    <a:lnTo>
                      <a:pt x="378" y="74"/>
                    </a:lnTo>
                    <a:lnTo>
                      <a:pt x="381" y="74"/>
                    </a:lnTo>
                    <a:lnTo>
                      <a:pt x="385" y="74"/>
                    </a:lnTo>
                    <a:lnTo>
                      <a:pt x="388" y="74"/>
                    </a:lnTo>
                    <a:lnTo>
                      <a:pt x="391" y="74"/>
                    </a:lnTo>
                    <a:lnTo>
                      <a:pt x="395" y="74"/>
                    </a:lnTo>
                    <a:lnTo>
                      <a:pt x="398" y="74"/>
                    </a:lnTo>
                    <a:lnTo>
                      <a:pt x="402" y="74"/>
                    </a:lnTo>
                    <a:lnTo>
                      <a:pt x="405" y="78"/>
                    </a:lnTo>
                    <a:lnTo>
                      <a:pt x="408" y="78"/>
                    </a:lnTo>
                    <a:lnTo>
                      <a:pt x="412" y="78"/>
                    </a:lnTo>
                    <a:lnTo>
                      <a:pt x="415" y="78"/>
                    </a:lnTo>
                    <a:lnTo>
                      <a:pt x="418" y="78"/>
                    </a:lnTo>
                    <a:lnTo>
                      <a:pt x="422" y="78"/>
                    </a:lnTo>
                    <a:lnTo>
                      <a:pt x="425" y="78"/>
                    </a:lnTo>
                    <a:lnTo>
                      <a:pt x="429" y="78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4" name="Freeform 200"/>
              <p:cNvSpPr>
                <a:spLocks/>
              </p:cNvSpPr>
              <p:nvPr/>
            </p:nvSpPr>
            <p:spPr bwMode="auto">
              <a:xfrm>
                <a:off x="3317" y="4100"/>
                <a:ext cx="428" cy="1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7" y="3"/>
                  </a:cxn>
                  <a:cxn ang="0">
                    <a:pos x="67" y="3"/>
                  </a:cxn>
                  <a:cxn ang="0">
                    <a:pos x="77" y="3"/>
                  </a:cxn>
                  <a:cxn ang="0">
                    <a:pos x="87" y="3"/>
                  </a:cxn>
                  <a:cxn ang="0">
                    <a:pos x="97" y="3"/>
                  </a:cxn>
                  <a:cxn ang="0">
                    <a:pos x="108" y="3"/>
                  </a:cxn>
                  <a:cxn ang="0">
                    <a:pos x="118" y="3"/>
                  </a:cxn>
                  <a:cxn ang="0">
                    <a:pos x="128" y="7"/>
                  </a:cxn>
                  <a:cxn ang="0">
                    <a:pos x="138" y="7"/>
                  </a:cxn>
                  <a:cxn ang="0">
                    <a:pos x="148" y="7"/>
                  </a:cxn>
                  <a:cxn ang="0">
                    <a:pos x="158" y="7"/>
                  </a:cxn>
                  <a:cxn ang="0">
                    <a:pos x="168" y="7"/>
                  </a:cxn>
                  <a:cxn ang="0">
                    <a:pos x="178" y="7"/>
                  </a:cxn>
                  <a:cxn ang="0">
                    <a:pos x="189" y="7"/>
                  </a:cxn>
                  <a:cxn ang="0">
                    <a:pos x="199" y="7"/>
                  </a:cxn>
                  <a:cxn ang="0">
                    <a:pos x="209" y="7"/>
                  </a:cxn>
                  <a:cxn ang="0">
                    <a:pos x="219" y="7"/>
                  </a:cxn>
                  <a:cxn ang="0">
                    <a:pos x="229" y="7"/>
                  </a:cxn>
                  <a:cxn ang="0">
                    <a:pos x="239" y="7"/>
                  </a:cxn>
                  <a:cxn ang="0">
                    <a:pos x="249" y="7"/>
                  </a:cxn>
                  <a:cxn ang="0">
                    <a:pos x="259" y="7"/>
                  </a:cxn>
                  <a:cxn ang="0">
                    <a:pos x="270" y="7"/>
                  </a:cxn>
                  <a:cxn ang="0">
                    <a:pos x="280" y="10"/>
                  </a:cxn>
                  <a:cxn ang="0">
                    <a:pos x="290" y="10"/>
                  </a:cxn>
                  <a:cxn ang="0">
                    <a:pos x="300" y="10"/>
                  </a:cxn>
                  <a:cxn ang="0">
                    <a:pos x="310" y="10"/>
                  </a:cxn>
                  <a:cxn ang="0">
                    <a:pos x="320" y="10"/>
                  </a:cxn>
                  <a:cxn ang="0">
                    <a:pos x="330" y="10"/>
                  </a:cxn>
                  <a:cxn ang="0">
                    <a:pos x="340" y="10"/>
                  </a:cxn>
                  <a:cxn ang="0">
                    <a:pos x="351" y="10"/>
                  </a:cxn>
                  <a:cxn ang="0">
                    <a:pos x="361" y="10"/>
                  </a:cxn>
                  <a:cxn ang="0">
                    <a:pos x="371" y="10"/>
                  </a:cxn>
                  <a:cxn ang="0">
                    <a:pos x="381" y="10"/>
                  </a:cxn>
                  <a:cxn ang="0">
                    <a:pos x="391" y="10"/>
                  </a:cxn>
                  <a:cxn ang="0">
                    <a:pos x="401" y="10"/>
                  </a:cxn>
                  <a:cxn ang="0">
                    <a:pos x="411" y="10"/>
                  </a:cxn>
                  <a:cxn ang="0">
                    <a:pos x="421" y="10"/>
                  </a:cxn>
                </a:cxnLst>
                <a:rect l="0" t="0" r="r" b="b"/>
                <a:pathLst>
                  <a:path w="428" h="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3"/>
                    </a:lnTo>
                    <a:lnTo>
                      <a:pt x="43" y="3"/>
                    </a:lnTo>
                    <a:lnTo>
                      <a:pt x="47" y="3"/>
                    </a:lnTo>
                    <a:lnTo>
                      <a:pt x="50" y="3"/>
                    </a:lnTo>
                    <a:lnTo>
                      <a:pt x="54" y="3"/>
                    </a:lnTo>
                    <a:lnTo>
                      <a:pt x="57" y="3"/>
                    </a:lnTo>
                    <a:lnTo>
                      <a:pt x="60" y="3"/>
                    </a:lnTo>
                    <a:lnTo>
                      <a:pt x="64" y="3"/>
                    </a:lnTo>
                    <a:lnTo>
                      <a:pt x="67" y="3"/>
                    </a:lnTo>
                    <a:lnTo>
                      <a:pt x="70" y="3"/>
                    </a:lnTo>
                    <a:lnTo>
                      <a:pt x="74" y="3"/>
                    </a:lnTo>
                    <a:lnTo>
                      <a:pt x="77" y="3"/>
                    </a:lnTo>
                    <a:lnTo>
                      <a:pt x="81" y="3"/>
                    </a:lnTo>
                    <a:lnTo>
                      <a:pt x="84" y="3"/>
                    </a:lnTo>
                    <a:lnTo>
                      <a:pt x="87" y="3"/>
                    </a:lnTo>
                    <a:lnTo>
                      <a:pt x="91" y="3"/>
                    </a:lnTo>
                    <a:lnTo>
                      <a:pt x="94" y="3"/>
                    </a:lnTo>
                    <a:lnTo>
                      <a:pt x="97" y="3"/>
                    </a:lnTo>
                    <a:lnTo>
                      <a:pt x="101" y="3"/>
                    </a:lnTo>
                    <a:lnTo>
                      <a:pt x="104" y="3"/>
                    </a:lnTo>
                    <a:lnTo>
                      <a:pt x="108" y="3"/>
                    </a:lnTo>
                    <a:lnTo>
                      <a:pt x="111" y="3"/>
                    </a:lnTo>
                    <a:lnTo>
                      <a:pt x="114" y="3"/>
                    </a:lnTo>
                    <a:lnTo>
                      <a:pt x="118" y="3"/>
                    </a:lnTo>
                    <a:lnTo>
                      <a:pt x="121" y="3"/>
                    </a:lnTo>
                    <a:lnTo>
                      <a:pt x="124" y="3"/>
                    </a:lnTo>
                    <a:lnTo>
                      <a:pt x="128" y="7"/>
                    </a:lnTo>
                    <a:lnTo>
                      <a:pt x="131" y="7"/>
                    </a:lnTo>
                    <a:lnTo>
                      <a:pt x="135" y="7"/>
                    </a:lnTo>
                    <a:lnTo>
                      <a:pt x="138" y="7"/>
                    </a:lnTo>
                    <a:lnTo>
                      <a:pt x="141" y="7"/>
                    </a:lnTo>
                    <a:lnTo>
                      <a:pt x="145" y="7"/>
                    </a:lnTo>
                    <a:lnTo>
                      <a:pt x="148" y="7"/>
                    </a:lnTo>
                    <a:lnTo>
                      <a:pt x="151" y="7"/>
                    </a:lnTo>
                    <a:lnTo>
                      <a:pt x="155" y="7"/>
                    </a:lnTo>
                    <a:lnTo>
                      <a:pt x="158" y="7"/>
                    </a:lnTo>
                    <a:lnTo>
                      <a:pt x="162" y="7"/>
                    </a:lnTo>
                    <a:lnTo>
                      <a:pt x="165" y="7"/>
                    </a:lnTo>
                    <a:lnTo>
                      <a:pt x="168" y="7"/>
                    </a:lnTo>
                    <a:lnTo>
                      <a:pt x="172" y="7"/>
                    </a:lnTo>
                    <a:lnTo>
                      <a:pt x="175" y="7"/>
                    </a:lnTo>
                    <a:lnTo>
                      <a:pt x="178" y="7"/>
                    </a:lnTo>
                    <a:lnTo>
                      <a:pt x="182" y="7"/>
                    </a:lnTo>
                    <a:lnTo>
                      <a:pt x="185" y="7"/>
                    </a:lnTo>
                    <a:lnTo>
                      <a:pt x="189" y="7"/>
                    </a:lnTo>
                    <a:lnTo>
                      <a:pt x="192" y="7"/>
                    </a:lnTo>
                    <a:lnTo>
                      <a:pt x="195" y="7"/>
                    </a:lnTo>
                    <a:lnTo>
                      <a:pt x="199" y="7"/>
                    </a:lnTo>
                    <a:lnTo>
                      <a:pt x="202" y="7"/>
                    </a:lnTo>
                    <a:lnTo>
                      <a:pt x="205" y="7"/>
                    </a:lnTo>
                    <a:lnTo>
                      <a:pt x="209" y="7"/>
                    </a:lnTo>
                    <a:lnTo>
                      <a:pt x="212" y="7"/>
                    </a:lnTo>
                    <a:lnTo>
                      <a:pt x="216" y="7"/>
                    </a:lnTo>
                    <a:lnTo>
                      <a:pt x="219" y="7"/>
                    </a:lnTo>
                    <a:lnTo>
                      <a:pt x="222" y="7"/>
                    </a:lnTo>
                    <a:lnTo>
                      <a:pt x="226" y="7"/>
                    </a:lnTo>
                    <a:lnTo>
                      <a:pt x="229" y="7"/>
                    </a:lnTo>
                    <a:lnTo>
                      <a:pt x="232" y="7"/>
                    </a:lnTo>
                    <a:lnTo>
                      <a:pt x="236" y="7"/>
                    </a:lnTo>
                    <a:lnTo>
                      <a:pt x="239" y="7"/>
                    </a:lnTo>
                    <a:lnTo>
                      <a:pt x="243" y="7"/>
                    </a:lnTo>
                    <a:lnTo>
                      <a:pt x="246" y="7"/>
                    </a:lnTo>
                    <a:lnTo>
                      <a:pt x="249" y="7"/>
                    </a:lnTo>
                    <a:lnTo>
                      <a:pt x="253" y="7"/>
                    </a:lnTo>
                    <a:lnTo>
                      <a:pt x="256" y="7"/>
                    </a:lnTo>
                    <a:lnTo>
                      <a:pt x="259" y="7"/>
                    </a:lnTo>
                    <a:lnTo>
                      <a:pt x="263" y="7"/>
                    </a:lnTo>
                    <a:lnTo>
                      <a:pt x="266" y="7"/>
                    </a:lnTo>
                    <a:lnTo>
                      <a:pt x="270" y="7"/>
                    </a:lnTo>
                    <a:lnTo>
                      <a:pt x="273" y="7"/>
                    </a:lnTo>
                    <a:lnTo>
                      <a:pt x="276" y="10"/>
                    </a:lnTo>
                    <a:lnTo>
                      <a:pt x="280" y="10"/>
                    </a:lnTo>
                    <a:lnTo>
                      <a:pt x="283" y="10"/>
                    </a:lnTo>
                    <a:lnTo>
                      <a:pt x="286" y="10"/>
                    </a:lnTo>
                    <a:lnTo>
                      <a:pt x="290" y="10"/>
                    </a:lnTo>
                    <a:lnTo>
                      <a:pt x="293" y="10"/>
                    </a:lnTo>
                    <a:lnTo>
                      <a:pt x="297" y="10"/>
                    </a:lnTo>
                    <a:lnTo>
                      <a:pt x="300" y="10"/>
                    </a:lnTo>
                    <a:lnTo>
                      <a:pt x="303" y="10"/>
                    </a:lnTo>
                    <a:lnTo>
                      <a:pt x="307" y="10"/>
                    </a:lnTo>
                    <a:lnTo>
                      <a:pt x="310" y="10"/>
                    </a:lnTo>
                    <a:lnTo>
                      <a:pt x="313" y="10"/>
                    </a:lnTo>
                    <a:lnTo>
                      <a:pt x="317" y="10"/>
                    </a:lnTo>
                    <a:lnTo>
                      <a:pt x="320" y="10"/>
                    </a:lnTo>
                    <a:lnTo>
                      <a:pt x="324" y="10"/>
                    </a:lnTo>
                    <a:lnTo>
                      <a:pt x="327" y="10"/>
                    </a:lnTo>
                    <a:lnTo>
                      <a:pt x="330" y="10"/>
                    </a:lnTo>
                    <a:lnTo>
                      <a:pt x="334" y="10"/>
                    </a:lnTo>
                    <a:lnTo>
                      <a:pt x="337" y="10"/>
                    </a:lnTo>
                    <a:lnTo>
                      <a:pt x="340" y="10"/>
                    </a:lnTo>
                    <a:lnTo>
                      <a:pt x="344" y="10"/>
                    </a:lnTo>
                    <a:lnTo>
                      <a:pt x="347" y="10"/>
                    </a:lnTo>
                    <a:lnTo>
                      <a:pt x="351" y="10"/>
                    </a:lnTo>
                    <a:lnTo>
                      <a:pt x="354" y="10"/>
                    </a:lnTo>
                    <a:lnTo>
                      <a:pt x="357" y="10"/>
                    </a:lnTo>
                    <a:lnTo>
                      <a:pt x="361" y="10"/>
                    </a:lnTo>
                    <a:lnTo>
                      <a:pt x="364" y="10"/>
                    </a:lnTo>
                    <a:lnTo>
                      <a:pt x="367" y="10"/>
                    </a:lnTo>
                    <a:lnTo>
                      <a:pt x="371" y="10"/>
                    </a:lnTo>
                    <a:lnTo>
                      <a:pt x="374" y="10"/>
                    </a:lnTo>
                    <a:lnTo>
                      <a:pt x="378" y="10"/>
                    </a:lnTo>
                    <a:lnTo>
                      <a:pt x="381" y="10"/>
                    </a:lnTo>
                    <a:lnTo>
                      <a:pt x="384" y="10"/>
                    </a:lnTo>
                    <a:lnTo>
                      <a:pt x="388" y="10"/>
                    </a:lnTo>
                    <a:lnTo>
                      <a:pt x="391" y="10"/>
                    </a:lnTo>
                    <a:lnTo>
                      <a:pt x="394" y="10"/>
                    </a:lnTo>
                    <a:lnTo>
                      <a:pt x="398" y="10"/>
                    </a:lnTo>
                    <a:lnTo>
                      <a:pt x="401" y="10"/>
                    </a:lnTo>
                    <a:lnTo>
                      <a:pt x="405" y="10"/>
                    </a:lnTo>
                    <a:lnTo>
                      <a:pt x="408" y="10"/>
                    </a:lnTo>
                    <a:lnTo>
                      <a:pt x="411" y="10"/>
                    </a:lnTo>
                    <a:lnTo>
                      <a:pt x="415" y="10"/>
                    </a:lnTo>
                    <a:lnTo>
                      <a:pt x="418" y="10"/>
                    </a:lnTo>
                    <a:lnTo>
                      <a:pt x="421" y="10"/>
                    </a:lnTo>
                    <a:lnTo>
                      <a:pt x="425" y="10"/>
                    </a:lnTo>
                    <a:lnTo>
                      <a:pt x="428" y="10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5" name="Freeform 201"/>
              <p:cNvSpPr>
                <a:spLocks/>
              </p:cNvSpPr>
              <p:nvPr/>
            </p:nvSpPr>
            <p:spPr bwMode="auto">
              <a:xfrm>
                <a:off x="3745" y="4110"/>
                <a:ext cx="429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9" y="0"/>
                  </a:cxn>
                  <a:cxn ang="0">
                    <a:pos x="149" y="0"/>
                  </a:cxn>
                  <a:cxn ang="0">
                    <a:pos x="159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20" y="0"/>
                  </a:cxn>
                  <a:cxn ang="0">
                    <a:pos x="230" y="0"/>
                  </a:cxn>
                  <a:cxn ang="0">
                    <a:pos x="240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1" y="0"/>
                  </a:cxn>
                  <a:cxn ang="0">
                    <a:pos x="311" y="0"/>
                  </a:cxn>
                  <a:cxn ang="0">
                    <a:pos x="321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2" y="0"/>
                  </a:cxn>
                  <a:cxn ang="0">
                    <a:pos x="392" y="0"/>
                  </a:cxn>
                  <a:cxn ang="0">
                    <a:pos x="402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6" name="Freeform 202"/>
              <p:cNvSpPr>
                <a:spLocks/>
              </p:cNvSpPr>
              <p:nvPr/>
            </p:nvSpPr>
            <p:spPr bwMode="auto">
              <a:xfrm>
                <a:off x="4174" y="4110"/>
                <a:ext cx="428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57" y="0"/>
                  </a:cxn>
                  <a:cxn ang="0">
                    <a:pos x="67" y="0"/>
                  </a:cxn>
                  <a:cxn ang="0">
                    <a:pos x="77" y="0"/>
                  </a:cxn>
                  <a:cxn ang="0">
                    <a:pos x="88" y="0"/>
                  </a:cxn>
                  <a:cxn ang="0">
                    <a:pos x="9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28" y="0"/>
                  </a:cxn>
                  <a:cxn ang="0">
                    <a:pos x="138" y="0"/>
                  </a:cxn>
                  <a:cxn ang="0">
                    <a:pos x="148" y="0"/>
                  </a:cxn>
                  <a:cxn ang="0">
                    <a:pos x="158" y="0"/>
                  </a:cxn>
                  <a:cxn ang="0">
                    <a:pos x="169" y="0"/>
                  </a:cxn>
                  <a:cxn ang="0">
                    <a:pos x="179" y="0"/>
                  </a:cxn>
                  <a:cxn ang="0">
                    <a:pos x="189" y="0"/>
                  </a:cxn>
                  <a:cxn ang="0">
                    <a:pos x="199" y="0"/>
                  </a:cxn>
                  <a:cxn ang="0">
                    <a:pos x="209" y="0"/>
                  </a:cxn>
                  <a:cxn ang="0">
                    <a:pos x="219" y="0"/>
                  </a:cxn>
                  <a:cxn ang="0">
                    <a:pos x="229" y="0"/>
                  </a:cxn>
                  <a:cxn ang="0">
                    <a:pos x="239" y="0"/>
                  </a:cxn>
                  <a:cxn ang="0">
                    <a:pos x="250" y="0"/>
                  </a:cxn>
                  <a:cxn ang="0">
                    <a:pos x="260" y="0"/>
                  </a:cxn>
                  <a:cxn ang="0">
                    <a:pos x="270" y="0"/>
                  </a:cxn>
                  <a:cxn ang="0">
                    <a:pos x="280" y="0"/>
                  </a:cxn>
                  <a:cxn ang="0">
                    <a:pos x="290" y="0"/>
                  </a:cxn>
                  <a:cxn ang="0">
                    <a:pos x="300" y="0"/>
                  </a:cxn>
                  <a:cxn ang="0">
                    <a:pos x="310" y="0"/>
                  </a:cxn>
                  <a:cxn ang="0">
                    <a:pos x="320" y="0"/>
                  </a:cxn>
                  <a:cxn ang="0">
                    <a:pos x="331" y="0"/>
                  </a:cxn>
                  <a:cxn ang="0">
                    <a:pos x="341" y="0"/>
                  </a:cxn>
                  <a:cxn ang="0">
                    <a:pos x="351" y="0"/>
                  </a:cxn>
                  <a:cxn ang="0">
                    <a:pos x="361" y="0"/>
                  </a:cxn>
                  <a:cxn ang="0">
                    <a:pos x="371" y="0"/>
                  </a:cxn>
                  <a:cxn ang="0">
                    <a:pos x="381" y="0"/>
                  </a:cxn>
                  <a:cxn ang="0">
                    <a:pos x="391" y="0"/>
                  </a:cxn>
                  <a:cxn ang="0">
                    <a:pos x="401" y="0"/>
                  </a:cxn>
                  <a:cxn ang="0">
                    <a:pos x="412" y="0"/>
                  </a:cxn>
                  <a:cxn ang="0">
                    <a:pos x="422" y="0"/>
                  </a:cxn>
                </a:cxnLst>
                <a:rect l="0" t="0" r="r" b="b"/>
                <a:pathLst>
                  <a:path w="428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5" y="0"/>
                    </a:lnTo>
                    <a:lnTo>
                      <a:pt x="128" y="0"/>
                    </a:lnTo>
                    <a:lnTo>
                      <a:pt x="131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8" y="0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8" y="0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7" name="Freeform 203"/>
              <p:cNvSpPr>
                <a:spLocks/>
              </p:cNvSpPr>
              <p:nvPr/>
            </p:nvSpPr>
            <p:spPr bwMode="auto">
              <a:xfrm>
                <a:off x="4602" y="4110"/>
                <a:ext cx="240" cy="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1" y="0"/>
                  </a:cxn>
                  <a:cxn ang="0">
                    <a:pos x="17" y="0"/>
                  </a:cxn>
                  <a:cxn ang="0">
                    <a:pos x="24" y="0"/>
                  </a:cxn>
                  <a:cxn ang="0">
                    <a:pos x="31" y="0"/>
                  </a:cxn>
                  <a:cxn ang="0">
                    <a:pos x="38" y="0"/>
                  </a:cxn>
                  <a:cxn ang="0">
                    <a:pos x="44" y="0"/>
                  </a:cxn>
                  <a:cxn ang="0">
                    <a:pos x="51" y="0"/>
                  </a:cxn>
                  <a:cxn ang="0">
                    <a:pos x="58" y="0"/>
                  </a:cxn>
                  <a:cxn ang="0">
                    <a:pos x="65" y="0"/>
                  </a:cxn>
                  <a:cxn ang="0">
                    <a:pos x="71" y="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92" y="0"/>
                  </a:cxn>
                  <a:cxn ang="0">
                    <a:pos x="98" y="0"/>
                  </a:cxn>
                  <a:cxn ang="0">
                    <a:pos x="105" y="0"/>
                  </a:cxn>
                  <a:cxn ang="0">
                    <a:pos x="112" y="0"/>
                  </a:cxn>
                  <a:cxn ang="0">
                    <a:pos x="119" y="0"/>
                  </a:cxn>
                  <a:cxn ang="0">
                    <a:pos x="125" y="0"/>
                  </a:cxn>
                  <a:cxn ang="0">
                    <a:pos x="132" y="0"/>
                  </a:cxn>
                  <a:cxn ang="0">
                    <a:pos x="139" y="0"/>
                  </a:cxn>
                  <a:cxn ang="0">
                    <a:pos x="146" y="0"/>
                  </a:cxn>
                  <a:cxn ang="0">
                    <a:pos x="152" y="0"/>
                  </a:cxn>
                  <a:cxn ang="0">
                    <a:pos x="159" y="0"/>
                  </a:cxn>
                  <a:cxn ang="0">
                    <a:pos x="166" y="0"/>
                  </a:cxn>
                  <a:cxn ang="0">
                    <a:pos x="173" y="0"/>
                  </a:cxn>
                  <a:cxn ang="0">
                    <a:pos x="179" y="0"/>
                  </a:cxn>
                  <a:cxn ang="0">
                    <a:pos x="186" y="0"/>
                  </a:cxn>
                  <a:cxn ang="0">
                    <a:pos x="193" y="0"/>
                  </a:cxn>
                  <a:cxn ang="0">
                    <a:pos x="200" y="0"/>
                  </a:cxn>
                  <a:cxn ang="0">
                    <a:pos x="206" y="0"/>
                  </a:cxn>
                  <a:cxn ang="0">
                    <a:pos x="213" y="0"/>
                  </a:cxn>
                  <a:cxn ang="0">
                    <a:pos x="220" y="0"/>
                  </a:cxn>
                  <a:cxn ang="0">
                    <a:pos x="227" y="0"/>
                  </a:cxn>
                  <a:cxn ang="0">
                    <a:pos x="233" y="0"/>
                  </a:cxn>
                  <a:cxn ang="0">
                    <a:pos x="240" y="0"/>
                  </a:cxn>
                </a:cxnLst>
                <a:rect l="0" t="0" r="r" b="b"/>
                <a:pathLst>
                  <a:path w="240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3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</a:path>
                </a:pathLst>
              </a:custGeom>
              <a:noFill/>
              <a:ln w="285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48" name="Rectangle 204"/>
              <p:cNvSpPr>
                <a:spLocks noChangeArrowheads="1"/>
              </p:cNvSpPr>
              <p:nvPr/>
            </p:nvSpPr>
            <p:spPr bwMode="auto">
              <a:xfrm>
                <a:off x="897" y="4090"/>
                <a:ext cx="3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59950" name="Rectangle 206"/>
            <p:cNvSpPr>
              <a:spLocks noChangeArrowheads="1"/>
            </p:cNvSpPr>
            <p:nvPr/>
          </p:nvSpPr>
          <p:spPr bwMode="auto">
            <a:xfrm>
              <a:off x="4835" y="2753"/>
              <a:ext cx="34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- Improved Model - Friction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153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If we introduce some friction in system then we have steady state error !!!!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grpSp>
        <p:nvGrpSpPr>
          <p:cNvPr id="160973" name="Group 205"/>
          <p:cNvGrpSpPr>
            <a:grpSpLocks/>
          </p:cNvGrpSpPr>
          <p:nvPr/>
        </p:nvGrpSpPr>
        <p:grpSpPr bwMode="auto">
          <a:xfrm>
            <a:off x="1295511" y="2106679"/>
            <a:ext cx="6873764" cy="4636594"/>
            <a:chOff x="952" y="1325"/>
            <a:chExt cx="4194" cy="2829"/>
          </a:xfrm>
        </p:grpSpPr>
        <p:sp>
          <p:nvSpPr>
            <p:cNvPr id="160774" name="Rectangle 6"/>
            <p:cNvSpPr>
              <a:spLocks noChangeArrowheads="1"/>
            </p:cNvSpPr>
            <p:nvPr/>
          </p:nvSpPr>
          <p:spPr bwMode="auto">
            <a:xfrm>
              <a:off x="1181" y="1358"/>
              <a:ext cx="3899" cy="1307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5" name="Freeform 7"/>
            <p:cNvSpPr>
              <a:spLocks/>
            </p:cNvSpPr>
            <p:nvPr/>
          </p:nvSpPr>
          <p:spPr bwMode="auto">
            <a:xfrm>
              <a:off x="1181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6" name="Freeform 8"/>
            <p:cNvSpPr>
              <a:spLocks/>
            </p:cNvSpPr>
            <p:nvPr/>
          </p:nvSpPr>
          <p:spPr bwMode="auto">
            <a:xfrm>
              <a:off x="1830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7" name="Freeform 9"/>
            <p:cNvSpPr>
              <a:spLocks/>
            </p:cNvSpPr>
            <p:nvPr/>
          </p:nvSpPr>
          <p:spPr bwMode="auto">
            <a:xfrm>
              <a:off x="2479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8" name="Freeform 10"/>
            <p:cNvSpPr>
              <a:spLocks/>
            </p:cNvSpPr>
            <p:nvPr/>
          </p:nvSpPr>
          <p:spPr bwMode="auto">
            <a:xfrm>
              <a:off x="3131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79" name="Freeform 11"/>
            <p:cNvSpPr>
              <a:spLocks/>
            </p:cNvSpPr>
            <p:nvPr/>
          </p:nvSpPr>
          <p:spPr bwMode="auto">
            <a:xfrm>
              <a:off x="3779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0" name="Freeform 12"/>
            <p:cNvSpPr>
              <a:spLocks/>
            </p:cNvSpPr>
            <p:nvPr/>
          </p:nvSpPr>
          <p:spPr bwMode="auto">
            <a:xfrm>
              <a:off x="4428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1" name="Freeform 13"/>
            <p:cNvSpPr>
              <a:spLocks/>
            </p:cNvSpPr>
            <p:nvPr/>
          </p:nvSpPr>
          <p:spPr bwMode="auto">
            <a:xfrm>
              <a:off x="5080" y="1358"/>
              <a:ext cx="1" cy="130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2" name="Freeform 14"/>
            <p:cNvSpPr>
              <a:spLocks/>
            </p:cNvSpPr>
            <p:nvPr/>
          </p:nvSpPr>
          <p:spPr bwMode="auto">
            <a:xfrm>
              <a:off x="1181" y="2665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3" name="Freeform 15"/>
            <p:cNvSpPr>
              <a:spLocks/>
            </p:cNvSpPr>
            <p:nvPr/>
          </p:nvSpPr>
          <p:spPr bwMode="auto">
            <a:xfrm>
              <a:off x="1181" y="2546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4" name="Freeform 16"/>
            <p:cNvSpPr>
              <a:spLocks/>
            </p:cNvSpPr>
            <p:nvPr/>
          </p:nvSpPr>
          <p:spPr bwMode="auto">
            <a:xfrm>
              <a:off x="1181" y="2427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5" name="Freeform 17"/>
            <p:cNvSpPr>
              <a:spLocks/>
            </p:cNvSpPr>
            <p:nvPr/>
          </p:nvSpPr>
          <p:spPr bwMode="auto">
            <a:xfrm>
              <a:off x="1181" y="2308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6" name="Freeform 18"/>
            <p:cNvSpPr>
              <a:spLocks/>
            </p:cNvSpPr>
            <p:nvPr/>
          </p:nvSpPr>
          <p:spPr bwMode="auto">
            <a:xfrm>
              <a:off x="1181" y="2189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7" name="Freeform 19"/>
            <p:cNvSpPr>
              <a:spLocks/>
            </p:cNvSpPr>
            <p:nvPr/>
          </p:nvSpPr>
          <p:spPr bwMode="auto">
            <a:xfrm>
              <a:off x="1181" y="2070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8" name="Freeform 20"/>
            <p:cNvSpPr>
              <a:spLocks/>
            </p:cNvSpPr>
            <p:nvPr/>
          </p:nvSpPr>
          <p:spPr bwMode="auto">
            <a:xfrm>
              <a:off x="1181" y="1950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89" name="Freeform 21"/>
            <p:cNvSpPr>
              <a:spLocks/>
            </p:cNvSpPr>
            <p:nvPr/>
          </p:nvSpPr>
          <p:spPr bwMode="auto">
            <a:xfrm>
              <a:off x="1181" y="1831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0" name="Freeform 22"/>
            <p:cNvSpPr>
              <a:spLocks/>
            </p:cNvSpPr>
            <p:nvPr/>
          </p:nvSpPr>
          <p:spPr bwMode="auto">
            <a:xfrm>
              <a:off x="1181" y="1712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1" name="Freeform 23"/>
            <p:cNvSpPr>
              <a:spLocks/>
            </p:cNvSpPr>
            <p:nvPr/>
          </p:nvSpPr>
          <p:spPr bwMode="auto">
            <a:xfrm>
              <a:off x="1181" y="1593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2" name="Freeform 24"/>
            <p:cNvSpPr>
              <a:spLocks/>
            </p:cNvSpPr>
            <p:nvPr/>
          </p:nvSpPr>
          <p:spPr bwMode="auto">
            <a:xfrm>
              <a:off x="1181" y="1474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3" name="Freeform 25"/>
            <p:cNvSpPr>
              <a:spLocks/>
            </p:cNvSpPr>
            <p:nvPr/>
          </p:nvSpPr>
          <p:spPr bwMode="auto">
            <a:xfrm>
              <a:off x="1181" y="1358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4" name="Line 26"/>
            <p:cNvSpPr>
              <a:spLocks noChangeShapeType="1"/>
            </p:cNvSpPr>
            <p:nvPr/>
          </p:nvSpPr>
          <p:spPr bwMode="auto">
            <a:xfrm>
              <a:off x="1181" y="135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5" name="Line 27"/>
            <p:cNvSpPr>
              <a:spLocks noChangeShapeType="1"/>
            </p:cNvSpPr>
            <p:nvPr/>
          </p:nvSpPr>
          <p:spPr bwMode="auto">
            <a:xfrm>
              <a:off x="1181" y="2665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6" name="Line 28"/>
            <p:cNvSpPr>
              <a:spLocks noChangeShapeType="1"/>
            </p:cNvSpPr>
            <p:nvPr/>
          </p:nvSpPr>
          <p:spPr bwMode="auto">
            <a:xfrm flipV="1">
              <a:off x="5080" y="1358"/>
              <a:ext cx="1" cy="130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7" name="Line 29"/>
            <p:cNvSpPr>
              <a:spLocks noChangeShapeType="1"/>
            </p:cNvSpPr>
            <p:nvPr/>
          </p:nvSpPr>
          <p:spPr bwMode="auto">
            <a:xfrm flipV="1">
              <a:off x="1181" y="1358"/>
              <a:ext cx="1" cy="130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8" name="Line 30"/>
            <p:cNvSpPr>
              <a:spLocks noChangeShapeType="1"/>
            </p:cNvSpPr>
            <p:nvPr/>
          </p:nvSpPr>
          <p:spPr bwMode="auto">
            <a:xfrm>
              <a:off x="1181" y="2665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99" name="Line 31"/>
            <p:cNvSpPr>
              <a:spLocks noChangeShapeType="1"/>
            </p:cNvSpPr>
            <p:nvPr/>
          </p:nvSpPr>
          <p:spPr bwMode="auto">
            <a:xfrm flipV="1">
              <a:off x="1181" y="1358"/>
              <a:ext cx="1" cy="130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0" name="Line 32"/>
            <p:cNvSpPr>
              <a:spLocks noChangeShapeType="1"/>
            </p:cNvSpPr>
            <p:nvPr/>
          </p:nvSpPr>
          <p:spPr bwMode="auto">
            <a:xfrm>
              <a:off x="1181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1" name="Line 33"/>
            <p:cNvSpPr>
              <a:spLocks noChangeShapeType="1"/>
            </p:cNvSpPr>
            <p:nvPr/>
          </p:nvSpPr>
          <p:spPr bwMode="auto">
            <a:xfrm>
              <a:off x="1181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2" name="Line 34"/>
            <p:cNvSpPr>
              <a:spLocks noChangeShapeType="1"/>
            </p:cNvSpPr>
            <p:nvPr/>
          </p:nvSpPr>
          <p:spPr bwMode="auto">
            <a:xfrm>
              <a:off x="1830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3" name="Line 35"/>
            <p:cNvSpPr>
              <a:spLocks noChangeShapeType="1"/>
            </p:cNvSpPr>
            <p:nvPr/>
          </p:nvSpPr>
          <p:spPr bwMode="auto">
            <a:xfrm>
              <a:off x="1830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4" name="Line 36"/>
            <p:cNvSpPr>
              <a:spLocks noChangeShapeType="1"/>
            </p:cNvSpPr>
            <p:nvPr/>
          </p:nvSpPr>
          <p:spPr bwMode="auto">
            <a:xfrm>
              <a:off x="2479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5" name="Line 37"/>
            <p:cNvSpPr>
              <a:spLocks noChangeShapeType="1"/>
            </p:cNvSpPr>
            <p:nvPr/>
          </p:nvSpPr>
          <p:spPr bwMode="auto">
            <a:xfrm>
              <a:off x="2479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6" name="Line 38"/>
            <p:cNvSpPr>
              <a:spLocks noChangeShapeType="1"/>
            </p:cNvSpPr>
            <p:nvPr/>
          </p:nvSpPr>
          <p:spPr bwMode="auto">
            <a:xfrm>
              <a:off x="3131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7" name="Line 39"/>
            <p:cNvSpPr>
              <a:spLocks noChangeShapeType="1"/>
            </p:cNvSpPr>
            <p:nvPr/>
          </p:nvSpPr>
          <p:spPr bwMode="auto">
            <a:xfrm>
              <a:off x="3131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8" name="Line 40"/>
            <p:cNvSpPr>
              <a:spLocks noChangeShapeType="1"/>
            </p:cNvSpPr>
            <p:nvPr/>
          </p:nvSpPr>
          <p:spPr bwMode="auto">
            <a:xfrm>
              <a:off x="3779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09" name="Line 41"/>
            <p:cNvSpPr>
              <a:spLocks noChangeShapeType="1"/>
            </p:cNvSpPr>
            <p:nvPr/>
          </p:nvSpPr>
          <p:spPr bwMode="auto">
            <a:xfrm>
              <a:off x="3779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0" name="Line 42"/>
            <p:cNvSpPr>
              <a:spLocks noChangeShapeType="1"/>
            </p:cNvSpPr>
            <p:nvPr/>
          </p:nvSpPr>
          <p:spPr bwMode="auto">
            <a:xfrm>
              <a:off x="4428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1" name="Line 43"/>
            <p:cNvSpPr>
              <a:spLocks noChangeShapeType="1"/>
            </p:cNvSpPr>
            <p:nvPr/>
          </p:nvSpPr>
          <p:spPr bwMode="auto">
            <a:xfrm>
              <a:off x="4428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2" name="Line 44"/>
            <p:cNvSpPr>
              <a:spLocks noChangeShapeType="1"/>
            </p:cNvSpPr>
            <p:nvPr/>
          </p:nvSpPr>
          <p:spPr bwMode="auto">
            <a:xfrm>
              <a:off x="5080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3" name="Line 45"/>
            <p:cNvSpPr>
              <a:spLocks noChangeShapeType="1"/>
            </p:cNvSpPr>
            <p:nvPr/>
          </p:nvSpPr>
          <p:spPr bwMode="auto">
            <a:xfrm>
              <a:off x="5080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4" name="Line 46"/>
            <p:cNvSpPr>
              <a:spLocks noChangeShapeType="1"/>
            </p:cNvSpPr>
            <p:nvPr/>
          </p:nvSpPr>
          <p:spPr bwMode="auto">
            <a:xfrm>
              <a:off x="1181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5" name="Line 47"/>
            <p:cNvSpPr>
              <a:spLocks noChangeShapeType="1"/>
            </p:cNvSpPr>
            <p:nvPr/>
          </p:nvSpPr>
          <p:spPr bwMode="auto">
            <a:xfrm>
              <a:off x="5080" y="266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6" name="Rectangle 48"/>
            <p:cNvSpPr>
              <a:spLocks noChangeArrowheads="1"/>
            </p:cNvSpPr>
            <p:nvPr/>
          </p:nvSpPr>
          <p:spPr bwMode="auto">
            <a:xfrm>
              <a:off x="1132" y="2632"/>
              <a:ext cx="60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17" name="Line 49"/>
            <p:cNvSpPr>
              <a:spLocks noChangeShapeType="1"/>
            </p:cNvSpPr>
            <p:nvPr/>
          </p:nvSpPr>
          <p:spPr bwMode="auto">
            <a:xfrm>
              <a:off x="1181" y="254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8" name="Line 50"/>
            <p:cNvSpPr>
              <a:spLocks noChangeShapeType="1"/>
            </p:cNvSpPr>
            <p:nvPr/>
          </p:nvSpPr>
          <p:spPr bwMode="auto">
            <a:xfrm>
              <a:off x="5080" y="254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19" name="Rectangle 51"/>
            <p:cNvSpPr>
              <a:spLocks noChangeArrowheads="1"/>
            </p:cNvSpPr>
            <p:nvPr/>
          </p:nvSpPr>
          <p:spPr bwMode="auto">
            <a:xfrm>
              <a:off x="1065" y="2513"/>
              <a:ext cx="12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20" name="Line 52"/>
            <p:cNvSpPr>
              <a:spLocks noChangeShapeType="1"/>
            </p:cNvSpPr>
            <p:nvPr/>
          </p:nvSpPr>
          <p:spPr bwMode="auto">
            <a:xfrm>
              <a:off x="1181" y="242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21" name="Line 53"/>
            <p:cNvSpPr>
              <a:spLocks noChangeShapeType="1"/>
            </p:cNvSpPr>
            <p:nvPr/>
          </p:nvSpPr>
          <p:spPr bwMode="auto">
            <a:xfrm>
              <a:off x="5080" y="242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22" name="Rectangle 54"/>
            <p:cNvSpPr>
              <a:spLocks noChangeArrowheads="1"/>
            </p:cNvSpPr>
            <p:nvPr/>
          </p:nvSpPr>
          <p:spPr bwMode="auto">
            <a:xfrm>
              <a:off x="1065" y="2394"/>
              <a:ext cx="12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23" name="Line 55"/>
            <p:cNvSpPr>
              <a:spLocks noChangeShapeType="1"/>
            </p:cNvSpPr>
            <p:nvPr/>
          </p:nvSpPr>
          <p:spPr bwMode="auto">
            <a:xfrm>
              <a:off x="1181" y="230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24" name="Line 56"/>
            <p:cNvSpPr>
              <a:spLocks noChangeShapeType="1"/>
            </p:cNvSpPr>
            <p:nvPr/>
          </p:nvSpPr>
          <p:spPr bwMode="auto">
            <a:xfrm>
              <a:off x="5080" y="230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25" name="Rectangle 57"/>
            <p:cNvSpPr>
              <a:spLocks noChangeArrowheads="1"/>
            </p:cNvSpPr>
            <p:nvPr/>
          </p:nvSpPr>
          <p:spPr bwMode="auto">
            <a:xfrm>
              <a:off x="1065" y="2275"/>
              <a:ext cx="12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26" name="Line 58"/>
            <p:cNvSpPr>
              <a:spLocks noChangeShapeType="1"/>
            </p:cNvSpPr>
            <p:nvPr/>
          </p:nvSpPr>
          <p:spPr bwMode="auto">
            <a:xfrm>
              <a:off x="1181" y="21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27" name="Line 59"/>
            <p:cNvSpPr>
              <a:spLocks noChangeShapeType="1"/>
            </p:cNvSpPr>
            <p:nvPr/>
          </p:nvSpPr>
          <p:spPr bwMode="auto">
            <a:xfrm>
              <a:off x="5080" y="21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28" name="Rectangle 60"/>
            <p:cNvSpPr>
              <a:spLocks noChangeArrowheads="1"/>
            </p:cNvSpPr>
            <p:nvPr/>
          </p:nvSpPr>
          <p:spPr bwMode="auto">
            <a:xfrm>
              <a:off x="1065" y="2156"/>
              <a:ext cx="12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29" name="Line 61"/>
            <p:cNvSpPr>
              <a:spLocks noChangeShapeType="1"/>
            </p:cNvSpPr>
            <p:nvPr/>
          </p:nvSpPr>
          <p:spPr bwMode="auto">
            <a:xfrm>
              <a:off x="1181" y="207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0" name="Line 62"/>
            <p:cNvSpPr>
              <a:spLocks noChangeShapeType="1"/>
            </p:cNvSpPr>
            <p:nvPr/>
          </p:nvSpPr>
          <p:spPr bwMode="auto">
            <a:xfrm>
              <a:off x="5080" y="207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1" name="Rectangle 63"/>
            <p:cNvSpPr>
              <a:spLocks noChangeArrowheads="1"/>
            </p:cNvSpPr>
            <p:nvPr/>
          </p:nvSpPr>
          <p:spPr bwMode="auto">
            <a:xfrm>
              <a:off x="1032" y="2036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32" name="Line 64"/>
            <p:cNvSpPr>
              <a:spLocks noChangeShapeType="1"/>
            </p:cNvSpPr>
            <p:nvPr/>
          </p:nvSpPr>
          <p:spPr bwMode="auto">
            <a:xfrm>
              <a:off x="1181" y="195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3" name="Line 65"/>
            <p:cNvSpPr>
              <a:spLocks noChangeShapeType="1"/>
            </p:cNvSpPr>
            <p:nvPr/>
          </p:nvSpPr>
          <p:spPr bwMode="auto">
            <a:xfrm>
              <a:off x="5080" y="195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4" name="Rectangle 66"/>
            <p:cNvSpPr>
              <a:spLocks noChangeArrowheads="1"/>
            </p:cNvSpPr>
            <p:nvPr/>
          </p:nvSpPr>
          <p:spPr bwMode="auto">
            <a:xfrm>
              <a:off x="1032" y="1917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35" name="Line 67"/>
            <p:cNvSpPr>
              <a:spLocks noChangeShapeType="1"/>
            </p:cNvSpPr>
            <p:nvPr/>
          </p:nvSpPr>
          <p:spPr bwMode="auto">
            <a:xfrm>
              <a:off x="1181" y="183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6" name="Line 68"/>
            <p:cNvSpPr>
              <a:spLocks noChangeShapeType="1"/>
            </p:cNvSpPr>
            <p:nvPr/>
          </p:nvSpPr>
          <p:spPr bwMode="auto">
            <a:xfrm>
              <a:off x="5080" y="183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7" name="Rectangle 69"/>
            <p:cNvSpPr>
              <a:spLocks noChangeArrowheads="1"/>
            </p:cNvSpPr>
            <p:nvPr/>
          </p:nvSpPr>
          <p:spPr bwMode="auto">
            <a:xfrm>
              <a:off x="1032" y="1798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1400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38" name="Line 70"/>
            <p:cNvSpPr>
              <a:spLocks noChangeShapeType="1"/>
            </p:cNvSpPr>
            <p:nvPr/>
          </p:nvSpPr>
          <p:spPr bwMode="auto">
            <a:xfrm>
              <a:off x="1181" y="171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39" name="Line 71"/>
            <p:cNvSpPr>
              <a:spLocks noChangeShapeType="1"/>
            </p:cNvSpPr>
            <p:nvPr/>
          </p:nvSpPr>
          <p:spPr bwMode="auto">
            <a:xfrm>
              <a:off x="5080" y="171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0" name="Rectangle 72"/>
            <p:cNvSpPr>
              <a:spLocks noChangeArrowheads="1"/>
            </p:cNvSpPr>
            <p:nvPr/>
          </p:nvSpPr>
          <p:spPr bwMode="auto">
            <a:xfrm>
              <a:off x="1032" y="1679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1600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41" name="Line 73"/>
            <p:cNvSpPr>
              <a:spLocks noChangeShapeType="1"/>
            </p:cNvSpPr>
            <p:nvPr/>
          </p:nvSpPr>
          <p:spPr bwMode="auto">
            <a:xfrm>
              <a:off x="1181" y="159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2" name="Line 74"/>
            <p:cNvSpPr>
              <a:spLocks noChangeShapeType="1"/>
            </p:cNvSpPr>
            <p:nvPr/>
          </p:nvSpPr>
          <p:spPr bwMode="auto">
            <a:xfrm>
              <a:off x="5080" y="159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3" name="Rectangle 75"/>
            <p:cNvSpPr>
              <a:spLocks noChangeArrowheads="1"/>
            </p:cNvSpPr>
            <p:nvPr/>
          </p:nvSpPr>
          <p:spPr bwMode="auto">
            <a:xfrm>
              <a:off x="1032" y="1560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44" name="Line 76"/>
            <p:cNvSpPr>
              <a:spLocks noChangeShapeType="1"/>
            </p:cNvSpPr>
            <p:nvPr/>
          </p:nvSpPr>
          <p:spPr bwMode="auto">
            <a:xfrm>
              <a:off x="1181" y="147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5" name="Line 77"/>
            <p:cNvSpPr>
              <a:spLocks noChangeShapeType="1"/>
            </p:cNvSpPr>
            <p:nvPr/>
          </p:nvSpPr>
          <p:spPr bwMode="auto">
            <a:xfrm>
              <a:off x="5080" y="147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6" name="Rectangle 78"/>
            <p:cNvSpPr>
              <a:spLocks noChangeArrowheads="1"/>
            </p:cNvSpPr>
            <p:nvPr/>
          </p:nvSpPr>
          <p:spPr bwMode="auto">
            <a:xfrm>
              <a:off x="1032" y="1441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47" name="Line 79"/>
            <p:cNvSpPr>
              <a:spLocks noChangeShapeType="1"/>
            </p:cNvSpPr>
            <p:nvPr/>
          </p:nvSpPr>
          <p:spPr bwMode="auto">
            <a:xfrm>
              <a:off x="1181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8" name="Line 80"/>
            <p:cNvSpPr>
              <a:spLocks noChangeShapeType="1"/>
            </p:cNvSpPr>
            <p:nvPr/>
          </p:nvSpPr>
          <p:spPr bwMode="auto">
            <a:xfrm>
              <a:off x="5080" y="13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49" name="Rectangle 81"/>
            <p:cNvSpPr>
              <a:spLocks noChangeArrowheads="1"/>
            </p:cNvSpPr>
            <p:nvPr/>
          </p:nvSpPr>
          <p:spPr bwMode="auto">
            <a:xfrm>
              <a:off x="1032" y="1325"/>
              <a:ext cx="15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50" name="Line 82"/>
            <p:cNvSpPr>
              <a:spLocks noChangeShapeType="1"/>
            </p:cNvSpPr>
            <p:nvPr/>
          </p:nvSpPr>
          <p:spPr bwMode="auto">
            <a:xfrm>
              <a:off x="1181" y="135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1" name="Line 83"/>
            <p:cNvSpPr>
              <a:spLocks noChangeShapeType="1"/>
            </p:cNvSpPr>
            <p:nvPr/>
          </p:nvSpPr>
          <p:spPr bwMode="auto">
            <a:xfrm>
              <a:off x="1181" y="2665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2" name="Line 84"/>
            <p:cNvSpPr>
              <a:spLocks noChangeShapeType="1"/>
            </p:cNvSpPr>
            <p:nvPr/>
          </p:nvSpPr>
          <p:spPr bwMode="auto">
            <a:xfrm flipV="1">
              <a:off x="5080" y="1358"/>
              <a:ext cx="1" cy="130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3" name="Line 85"/>
            <p:cNvSpPr>
              <a:spLocks noChangeShapeType="1"/>
            </p:cNvSpPr>
            <p:nvPr/>
          </p:nvSpPr>
          <p:spPr bwMode="auto">
            <a:xfrm flipV="1">
              <a:off x="1181" y="1358"/>
              <a:ext cx="1" cy="130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4" name="Rectangle 86"/>
            <p:cNvSpPr>
              <a:spLocks noChangeArrowheads="1"/>
            </p:cNvSpPr>
            <p:nvPr/>
          </p:nvSpPr>
          <p:spPr bwMode="auto">
            <a:xfrm rot="16200000">
              <a:off x="916" y="1957"/>
              <a:ext cx="152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55" name="Freeform 87"/>
            <p:cNvSpPr>
              <a:spLocks/>
            </p:cNvSpPr>
            <p:nvPr/>
          </p:nvSpPr>
          <p:spPr bwMode="auto">
            <a:xfrm>
              <a:off x="1185" y="2391"/>
              <a:ext cx="417" cy="271"/>
            </a:xfrm>
            <a:custGeom>
              <a:avLst/>
              <a:gdLst/>
              <a:ahLst/>
              <a:cxnLst>
                <a:cxn ang="0">
                  <a:pos x="3" y="268"/>
                </a:cxn>
                <a:cxn ang="0">
                  <a:pos x="13" y="261"/>
                </a:cxn>
                <a:cxn ang="0">
                  <a:pos x="23" y="254"/>
                </a:cxn>
                <a:cxn ang="0">
                  <a:pos x="33" y="248"/>
                </a:cxn>
                <a:cxn ang="0">
                  <a:pos x="43" y="241"/>
                </a:cxn>
                <a:cxn ang="0">
                  <a:pos x="53" y="234"/>
                </a:cxn>
                <a:cxn ang="0">
                  <a:pos x="62" y="228"/>
                </a:cxn>
                <a:cxn ang="0">
                  <a:pos x="72" y="221"/>
                </a:cxn>
                <a:cxn ang="0">
                  <a:pos x="82" y="215"/>
                </a:cxn>
                <a:cxn ang="0">
                  <a:pos x="92" y="208"/>
                </a:cxn>
                <a:cxn ang="0">
                  <a:pos x="102" y="201"/>
                </a:cxn>
                <a:cxn ang="0">
                  <a:pos x="112" y="195"/>
                </a:cxn>
                <a:cxn ang="0">
                  <a:pos x="122" y="188"/>
                </a:cxn>
                <a:cxn ang="0">
                  <a:pos x="132" y="182"/>
                </a:cxn>
                <a:cxn ang="0">
                  <a:pos x="142" y="175"/>
                </a:cxn>
                <a:cxn ang="0">
                  <a:pos x="152" y="168"/>
                </a:cxn>
                <a:cxn ang="0">
                  <a:pos x="162" y="165"/>
                </a:cxn>
                <a:cxn ang="0">
                  <a:pos x="172" y="158"/>
                </a:cxn>
                <a:cxn ang="0">
                  <a:pos x="182" y="148"/>
                </a:cxn>
                <a:cxn ang="0">
                  <a:pos x="192" y="145"/>
                </a:cxn>
                <a:cxn ang="0">
                  <a:pos x="201" y="139"/>
                </a:cxn>
                <a:cxn ang="0">
                  <a:pos x="211" y="132"/>
                </a:cxn>
                <a:cxn ang="0">
                  <a:pos x="221" y="125"/>
                </a:cxn>
                <a:cxn ang="0">
                  <a:pos x="231" y="119"/>
                </a:cxn>
                <a:cxn ang="0">
                  <a:pos x="241" y="112"/>
                </a:cxn>
                <a:cxn ang="0">
                  <a:pos x="251" y="105"/>
                </a:cxn>
                <a:cxn ang="0">
                  <a:pos x="261" y="99"/>
                </a:cxn>
                <a:cxn ang="0">
                  <a:pos x="271" y="92"/>
                </a:cxn>
                <a:cxn ang="0">
                  <a:pos x="281" y="86"/>
                </a:cxn>
                <a:cxn ang="0">
                  <a:pos x="291" y="79"/>
                </a:cxn>
                <a:cxn ang="0">
                  <a:pos x="301" y="72"/>
                </a:cxn>
                <a:cxn ang="0">
                  <a:pos x="311" y="66"/>
                </a:cxn>
                <a:cxn ang="0">
                  <a:pos x="321" y="59"/>
                </a:cxn>
                <a:cxn ang="0">
                  <a:pos x="331" y="52"/>
                </a:cxn>
                <a:cxn ang="0">
                  <a:pos x="340" y="46"/>
                </a:cxn>
                <a:cxn ang="0">
                  <a:pos x="350" y="39"/>
                </a:cxn>
                <a:cxn ang="0">
                  <a:pos x="360" y="33"/>
                </a:cxn>
                <a:cxn ang="0">
                  <a:pos x="370" y="26"/>
                </a:cxn>
                <a:cxn ang="0">
                  <a:pos x="380" y="23"/>
                </a:cxn>
                <a:cxn ang="0">
                  <a:pos x="390" y="16"/>
                </a:cxn>
                <a:cxn ang="0">
                  <a:pos x="400" y="9"/>
                </a:cxn>
                <a:cxn ang="0">
                  <a:pos x="410" y="3"/>
                </a:cxn>
              </a:cxnLst>
              <a:rect l="0" t="0" r="r" b="b"/>
              <a:pathLst>
                <a:path w="417" h="271">
                  <a:moveTo>
                    <a:pt x="0" y="271"/>
                  </a:moveTo>
                  <a:lnTo>
                    <a:pt x="0" y="268"/>
                  </a:lnTo>
                  <a:lnTo>
                    <a:pt x="3" y="268"/>
                  </a:lnTo>
                  <a:lnTo>
                    <a:pt x="6" y="264"/>
                  </a:lnTo>
                  <a:lnTo>
                    <a:pt x="10" y="261"/>
                  </a:lnTo>
                  <a:lnTo>
                    <a:pt x="13" y="261"/>
                  </a:lnTo>
                  <a:lnTo>
                    <a:pt x="16" y="258"/>
                  </a:lnTo>
                  <a:lnTo>
                    <a:pt x="19" y="254"/>
                  </a:lnTo>
                  <a:lnTo>
                    <a:pt x="23" y="254"/>
                  </a:lnTo>
                  <a:lnTo>
                    <a:pt x="26" y="251"/>
                  </a:lnTo>
                  <a:lnTo>
                    <a:pt x="29" y="248"/>
                  </a:lnTo>
                  <a:lnTo>
                    <a:pt x="33" y="248"/>
                  </a:lnTo>
                  <a:lnTo>
                    <a:pt x="36" y="244"/>
                  </a:lnTo>
                  <a:lnTo>
                    <a:pt x="39" y="244"/>
                  </a:lnTo>
                  <a:lnTo>
                    <a:pt x="43" y="241"/>
                  </a:lnTo>
                  <a:lnTo>
                    <a:pt x="46" y="238"/>
                  </a:lnTo>
                  <a:lnTo>
                    <a:pt x="49" y="238"/>
                  </a:lnTo>
                  <a:lnTo>
                    <a:pt x="53" y="234"/>
                  </a:lnTo>
                  <a:lnTo>
                    <a:pt x="56" y="231"/>
                  </a:lnTo>
                  <a:lnTo>
                    <a:pt x="59" y="231"/>
                  </a:lnTo>
                  <a:lnTo>
                    <a:pt x="62" y="228"/>
                  </a:lnTo>
                  <a:lnTo>
                    <a:pt x="66" y="225"/>
                  </a:lnTo>
                  <a:lnTo>
                    <a:pt x="69" y="225"/>
                  </a:lnTo>
                  <a:lnTo>
                    <a:pt x="72" y="221"/>
                  </a:lnTo>
                  <a:lnTo>
                    <a:pt x="76" y="218"/>
                  </a:lnTo>
                  <a:lnTo>
                    <a:pt x="79" y="218"/>
                  </a:lnTo>
                  <a:lnTo>
                    <a:pt x="82" y="215"/>
                  </a:lnTo>
                  <a:lnTo>
                    <a:pt x="86" y="211"/>
                  </a:lnTo>
                  <a:lnTo>
                    <a:pt x="89" y="211"/>
                  </a:lnTo>
                  <a:lnTo>
                    <a:pt x="92" y="208"/>
                  </a:lnTo>
                  <a:lnTo>
                    <a:pt x="96" y="208"/>
                  </a:lnTo>
                  <a:lnTo>
                    <a:pt x="99" y="205"/>
                  </a:lnTo>
                  <a:lnTo>
                    <a:pt x="102" y="201"/>
                  </a:lnTo>
                  <a:lnTo>
                    <a:pt x="106" y="201"/>
                  </a:lnTo>
                  <a:lnTo>
                    <a:pt x="109" y="198"/>
                  </a:lnTo>
                  <a:lnTo>
                    <a:pt x="112" y="195"/>
                  </a:lnTo>
                  <a:lnTo>
                    <a:pt x="115" y="191"/>
                  </a:lnTo>
                  <a:lnTo>
                    <a:pt x="119" y="191"/>
                  </a:lnTo>
                  <a:lnTo>
                    <a:pt x="122" y="188"/>
                  </a:lnTo>
                  <a:lnTo>
                    <a:pt x="125" y="188"/>
                  </a:lnTo>
                  <a:lnTo>
                    <a:pt x="129" y="185"/>
                  </a:lnTo>
                  <a:lnTo>
                    <a:pt x="132" y="182"/>
                  </a:lnTo>
                  <a:lnTo>
                    <a:pt x="135" y="182"/>
                  </a:lnTo>
                  <a:lnTo>
                    <a:pt x="139" y="178"/>
                  </a:lnTo>
                  <a:lnTo>
                    <a:pt x="142" y="175"/>
                  </a:lnTo>
                  <a:lnTo>
                    <a:pt x="145" y="175"/>
                  </a:lnTo>
                  <a:lnTo>
                    <a:pt x="149" y="172"/>
                  </a:lnTo>
                  <a:lnTo>
                    <a:pt x="152" y="168"/>
                  </a:lnTo>
                  <a:lnTo>
                    <a:pt x="155" y="168"/>
                  </a:lnTo>
                  <a:lnTo>
                    <a:pt x="158" y="165"/>
                  </a:lnTo>
                  <a:lnTo>
                    <a:pt x="162" y="165"/>
                  </a:lnTo>
                  <a:lnTo>
                    <a:pt x="165" y="162"/>
                  </a:lnTo>
                  <a:lnTo>
                    <a:pt x="168" y="158"/>
                  </a:lnTo>
                  <a:lnTo>
                    <a:pt x="172" y="158"/>
                  </a:lnTo>
                  <a:lnTo>
                    <a:pt x="175" y="155"/>
                  </a:lnTo>
                  <a:lnTo>
                    <a:pt x="178" y="152"/>
                  </a:lnTo>
                  <a:lnTo>
                    <a:pt x="182" y="148"/>
                  </a:lnTo>
                  <a:lnTo>
                    <a:pt x="185" y="148"/>
                  </a:lnTo>
                  <a:lnTo>
                    <a:pt x="188" y="145"/>
                  </a:lnTo>
                  <a:lnTo>
                    <a:pt x="192" y="145"/>
                  </a:lnTo>
                  <a:lnTo>
                    <a:pt x="195" y="142"/>
                  </a:lnTo>
                  <a:lnTo>
                    <a:pt x="198" y="139"/>
                  </a:lnTo>
                  <a:lnTo>
                    <a:pt x="201" y="139"/>
                  </a:lnTo>
                  <a:lnTo>
                    <a:pt x="205" y="135"/>
                  </a:lnTo>
                  <a:lnTo>
                    <a:pt x="208" y="132"/>
                  </a:lnTo>
                  <a:lnTo>
                    <a:pt x="211" y="132"/>
                  </a:lnTo>
                  <a:lnTo>
                    <a:pt x="215" y="129"/>
                  </a:lnTo>
                  <a:lnTo>
                    <a:pt x="218" y="125"/>
                  </a:lnTo>
                  <a:lnTo>
                    <a:pt x="221" y="125"/>
                  </a:lnTo>
                  <a:lnTo>
                    <a:pt x="225" y="122"/>
                  </a:lnTo>
                  <a:lnTo>
                    <a:pt x="228" y="122"/>
                  </a:lnTo>
                  <a:lnTo>
                    <a:pt x="231" y="119"/>
                  </a:lnTo>
                  <a:lnTo>
                    <a:pt x="235" y="115"/>
                  </a:lnTo>
                  <a:lnTo>
                    <a:pt x="238" y="112"/>
                  </a:lnTo>
                  <a:lnTo>
                    <a:pt x="241" y="112"/>
                  </a:lnTo>
                  <a:lnTo>
                    <a:pt x="245" y="109"/>
                  </a:lnTo>
                  <a:lnTo>
                    <a:pt x="248" y="105"/>
                  </a:lnTo>
                  <a:lnTo>
                    <a:pt x="251" y="105"/>
                  </a:lnTo>
                  <a:lnTo>
                    <a:pt x="254" y="102"/>
                  </a:lnTo>
                  <a:lnTo>
                    <a:pt x="258" y="102"/>
                  </a:lnTo>
                  <a:lnTo>
                    <a:pt x="261" y="99"/>
                  </a:lnTo>
                  <a:lnTo>
                    <a:pt x="264" y="95"/>
                  </a:lnTo>
                  <a:lnTo>
                    <a:pt x="268" y="95"/>
                  </a:lnTo>
                  <a:lnTo>
                    <a:pt x="271" y="92"/>
                  </a:lnTo>
                  <a:lnTo>
                    <a:pt x="274" y="89"/>
                  </a:lnTo>
                  <a:lnTo>
                    <a:pt x="278" y="89"/>
                  </a:lnTo>
                  <a:lnTo>
                    <a:pt x="281" y="86"/>
                  </a:lnTo>
                  <a:lnTo>
                    <a:pt x="284" y="82"/>
                  </a:lnTo>
                  <a:lnTo>
                    <a:pt x="288" y="82"/>
                  </a:lnTo>
                  <a:lnTo>
                    <a:pt x="291" y="79"/>
                  </a:lnTo>
                  <a:lnTo>
                    <a:pt x="294" y="79"/>
                  </a:lnTo>
                  <a:lnTo>
                    <a:pt x="297" y="76"/>
                  </a:lnTo>
                  <a:lnTo>
                    <a:pt x="301" y="72"/>
                  </a:lnTo>
                  <a:lnTo>
                    <a:pt x="304" y="69"/>
                  </a:lnTo>
                  <a:lnTo>
                    <a:pt x="307" y="69"/>
                  </a:lnTo>
                  <a:lnTo>
                    <a:pt x="311" y="66"/>
                  </a:lnTo>
                  <a:lnTo>
                    <a:pt x="314" y="62"/>
                  </a:lnTo>
                  <a:lnTo>
                    <a:pt x="317" y="62"/>
                  </a:lnTo>
                  <a:lnTo>
                    <a:pt x="321" y="59"/>
                  </a:lnTo>
                  <a:lnTo>
                    <a:pt x="324" y="59"/>
                  </a:lnTo>
                  <a:lnTo>
                    <a:pt x="327" y="56"/>
                  </a:lnTo>
                  <a:lnTo>
                    <a:pt x="331" y="52"/>
                  </a:lnTo>
                  <a:lnTo>
                    <a:pt x="334" y="52"/>
                  </a:lnTo>
                  <a:lnTo>
                    <a:pt x="337" y="49"/>
                  </a:lnTo>
                  <a:lnTo>
                    <a:pt x="340" y="46"/>
                  </a:lnTo>
                  <a:lnTo>
                    <a:pt x="344" y="46"/>
                  </a:lnTo>
                  <a:lnTo>
                    <a:pt x="347" y="43"/>
                  </a:lnTo>
                  <a:lnTo>
                    <a:pt x="350" y="39"/>
                  </a:lnTo>
                  <a:lnTo>
                    <a:pt x="354" y="39"/>
                  </a:lnTo>
                  <a:lnTo>
                    <a:pt x="357" y="36"/>
                  </a:lnTo>
                  <a:lnTo>
                    <a:pt x="360" y="33"/>
                  </a:lnTo>
                  <a:lnTo>
                    <a:pt x="364" y="33"/>
                  </a:lnTo>
                  <a:lnTo>
                    <a:pt x="367" y="29"/>
                  </a:lnTo>
                  <a:lnTo>
                    <a:pt x="370" y="26"/>
                  </a:lnTo>
                  <a:lnTo>
                    <a:pt x="374" y="26"/>
                  </a:lnTo>
                  <a:lnTo>
                    <a:pt x="377" y="23"/>
                  </a:lnTo>
                  <a:lnTo>
                    <a:pt x="380" y="23"/>
                  </a:lnTo>
                  <a:lnTo>
                    <a:pt x="383" y="19"/>
                  </a:lnTo>
                  <a:lnTo>
                    <a:pt x="387" y="16"/>
                  </a:lnTo>
                  <a:lnTo>
                    <a:pt x="390" y="16"/>
                  </a:lnTo>
                  <a:lnTo>
                    <a:pt x="393" y="13"/>
                  </a:lnTo>
                  <a:lnTo>
                    <a:pt x="397" y="9"/>
                  </a:lnTo>
                  <a:lnTo>
                    <a:pt x="400" y="9"/>
                  </a:lnTo>
                  <a:lnTo>
                    <a:pt x="403" y="6"/>
                  </a:lnTo>
                  <a:lnTo>
                    <a:pt x="407" y="3"/>
                  </a:lnTo>
                  <a:lnTo>
                    <a:pt x="410" y="3"/>
                  </a:lnTo>
                  <a:lnTo>
                    <a:pt x="413" y="0"/>
                  </a:lnTo>
                  <a:lnTo>
                    <a:pt x="417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6" name="Freeform 88"/>
            <p:cNvSpPr>
              <a:spLocks/>
            </p:cNvSpPr>
            <p:nvPr/>
          </p:nvSpPr>
          <p:spPr bwMode="auto">
            <a:xfrm>
              <a:off x="1602" y="2116"/>
              <a:ext cx="420" cy="275"/>
            </a:xfrm>
            <a:custGeom>
              <a:avLst/>
              <a:gdLst/>
              <a:ahLst/>
              <a:cxnLst>
                <a:cxn ang="0">
                  <a:pos x="6" y="268"/>
                </a:cxn>
                <a:cxn ang="0">
                  <a:pos x="16" y="261"/>
                </a:cxn>
                <a:cxn ang="0">
                  <a:pos x="26" y="255"/>
                </a:cxn>
                <a:cxn ang="0">
                  <a:pos x="36" y="248"/>
                </a:cxn>
                <a:cxn ang="0">
                  <a:pos x="46" y="241"/>
                </a:cxn>
                <a:cxn ang="0">
                  <a:pos x="56" y="235"/>
                </a:cxn>
                <a:cxn ang="0">
                  <a:pos x="66" y="228"/>
                </a:cxn>
                <a:cxn ang="0">
                  <a:pos x="76" y="222"/>
                </a:cxn>
                <a:cxn ang="0">
                  <a:pos x="86" y="215"/>
                </a:cxn>
                <a:cxn ang="0">
                  <a:pos x="96" y="212"/>
                </a:cxn>
                <a:cxn ang="0">
                  <a:pos x="105" y="205"/>
                </a:cxn>
                <a:cxn ang="0">
                  <a:pos x="115" y="198"/>
                </a:cxn>
                <a:cxn ang="0">
                  <a:pos x="125" y="192"/>
                </a:cxn>
                <a:cxn ang="0">
                  <a:pos x="135" y="185"/>
                </a:cxn>
                <a:cxn ang="0">
                  <a:pos x="145" y="179"/>
                </a:cxn>
                <a:cxn ang="0">
                  <a:pos x="155" y="172"/>
                </a:cxn>
                <a:cxn ang="0">
                  <a:pos x="165" y="165"/>
                </a:cxn>
                <a:cxn ang="0">
                  <a:pos x="175" y="159"/>
                </a:cxn>
                <a:cxn ang="0">
                  <a:pos x="185" y="152"/>
                </a:cxn>
                <a:cxn ang="0">
                  <a:pos x="195" y="145"/>
                </a:cxn>
                <a:cxn ang="0">
                  <a:pos x="205" y="139"/>
                </a:cxn>
                <a:cxn ang="0">
                  <a:pos x="215" y="132"/>
                </a:cxn>
                <a:cxn ang="0">
                  <a:pos x="225" y="126"/>
                </a:cxn>
                <a:cxn ang="0">
                  <a:pos x="235" y="119"/>
                </a:cxn>
                <a:cxn ang="0">
                  <a:pos x="244" y="112"/>
                </a:cxn>
                <a:cxn ang="0">
                  <a:pos x="254" y="106"/>
                </a:cxn>
                <a:cxn ang="0">
                  <a:pos x="264" y="99"/>
                </a:cxn>
                <a:cxn ang="0">
                  <a:pos x="274" y="93"/>
                </a:cxn>
                <a:cxn ang="0">
                  <a:pos x="284" y="89"/>
                </a:cxn>
                <a:cxn ang="0">
                  <a:pos x="294" y="83"/>
                </a:cxn>
                <a:cxn ang="0">
                  <a:pos x="304" y="76"/>
                </a:cxn>
                <a:cxn ang="0">
                  <a:pos x="314" y="69"/>
                </a:cxn>
                <a:cxn ang="0">
                  <a:pos x="324" y="63"/>
                </a:cxn>
                <a:cxn ang="0">
                  <a:pos x="334" y="56"/>
                </a:cxn>
                <a:cxn ang="0">
                  <a:pos x="344" y="49"/>
                </a:cxn>
                <a:cxn ang="0">
                  <a:pos x="354" y="43"/>
                </a:cxn>
                <a:cxn ang="0">
                  <a:pos x="364" y="36"/>
                </a:cxn>
                <a:cxn ang="0">
                  <a:pos x="374" y="30"/>
                </a:cxn>
                <a:cxn ang="0">
                  <a:pos x="383" y="23"/>
                </a:cxn>
                <a:cxn ang="0">
                  <a:pos x="393" y="16"/>
                </a:cxn>
                <a:cxn ang="0">
                  <a:pos x="403" y="10"/>
                </a:cxn>
                <a:cxn ang="0">
                  <a:pos x="413" y="3"/>
                </a:cxn>
              </a:cxnLst>
              <a:rect l="0" t="0" r="r" b="b"/>
              <a:pathLst>
                <a:path w="420" h="275">
                  <a:moveTo>
                    <a:pt x="0" y="275"/>
                  </a:moveTo>
                  <a:lnTo>
                    <a:pt x="3" y="271"/>
                  </a:lnTo>
                  <a:lnTo>
                    <a:pt x="6" y="268"/>
                  </a:lnTo>
                  <a:lnTo>
                    <a:pt x="10" y="265"/>
                  </a:lnTo>
                  <a:lnTo>
                    <a:pt x="13" y="265"/>
                  </a:lnTo>
                  <a:lnTo>
                    <a:pt x="16" y="261"/>
                  </a:lnTo>
                  <a:lnTo>
                    <a:pt x="19" y="258"/>
                  </a:lnTo>
                  <a:lnTo>
                    <a:pt x="23" y="258"/>
                  </a:lnTo>
                  <a:lnTo>
                    <a:pt x="26" y="255"/>
                  </a:lnTo>
                  <a:lnTo>
                    <a:pt x="29" y="255"/>
                  </a:lnTo>
                  <a:lnTo>
                    <a:pt x="33" y="251"/>
                  </a:lnTo>
                  <a:lnTo>
                    <a:pt x="36" y="248"/>
                  </a:lnTo>
                  <a:lnTo>
                    <a:pt x="39" y="248"/>
                  </a:lnTo>
                  <a:lnTo>
                    <a:pt x="43" y="245"/>
                  </a:lnTo>
                  <a:lnTo>
                    <a:pt x="46" y="241"/>
                  </a:lnTo>
                  <a:lnTo>
                    <a:pt x="49" y="241"/>
                  </a:lnTo>
                  <a:lnTo>
                    <a:pt x="53" y="238"/>
                  </a:lnTo>
                  <a:lnTo>
                    <a:pt x="56" y="235"/>
                  </a:lnTo>
                  <a:lnTo>
                    <a:pt x="59" y="235"/>
                  </a:lnTo>
                  <a:lnTo>
                    <a:pt x="62" y="231"/>
                  </a:lnTo>
                  <a:lnTo>
                    <a:pt x="66" y="228"/>
                  </a:lnTo>
                  <a:lnTo>
                    <a:pt x="69" y="228"/>
                  </a:lnTo>
                  <a:lnTo>
                    <a:pt x="72" y="225"/>
                  </a:lnTo>
                  <a:lnTo>
                    <a:pt x="76" y="222"/>
                  </a:lnTo>
                  <a:lnTo>
                    <a:pt x="79" y="222"/>
                  </a:lnTo>
                  <a:lnTo>
                    <a:pt x="82" y="218"/>
                  </a:lnTo>
                  <a:lnTo>
                    <a:pt x="86" y="215"/>
                  </a:lnTo>
                  <a:lnTo>
                    <a:pt x="89" y="215"/>
                  </a:lnTo>
                  <a:lnTo>
                    <a:pt x="92" y="212"/>
                  </a:lnTo>
                  <a:lnTo>
                    <a:pt x="96" y="212"/>
                  </a:lnTo>
                  <a:lnTo>
                    <a:pt x="99" y="208"/>
                  </a:lnTo>
                  <a:lnTo>
                    <a:pt x="102" y="205"/>
                  </a:lnTo>
                  <a:lnTo>
                    <a:pt x="105" y="205"/>
                  </a:lnTo>
                  <a:lnTo>
                    <a:pt x="109" y="202"/>
                  </a:lnTo>
                  <a:lnTo>
                    <a:pt x="112" y="198"/>
                  </a:lnTo>
                  <a:lnTo>
                    <a:pt x="115" y="198"/>
                  </a:lnTo>
                  <a:lnTo>
                    <a:pt x="119" y="195"/>
                  </a:lnTo>
                  <a:lnTo>
                    <a:pt x="122" y="192"/>
                  </a:lnTo>
                  <a:lnTo>
                    <a:pt x="125" y="192"/>
                  </a:lnTo>
                  <a:lnTo>
                    <a:pt x="129" y="188"/>
                  </a:lnTo>
                  <a:lnTo>
                    <a:pt x="132" y="185"/>
                  </a:lnTo>
                  <a:lnTo>
                    <a:pt x="135" y="185"/>
                  </a:lnTo>
                  <a:lnTo>
                    <a:pt x="139" y="182"/>
                  </a:lnTo>
                  <a:lnTo>
                    <a:pt x="142" y="179"/>
                  </a:lnTo>
                  <a:lnTo>
                    <a:pt x="145" y="179"/>
                  </a:lnTo>
                  <a:lnTo>
                    <a:pt x="149" y="175"/>
                  </a:lnTo>
                  <a:lnTo>
                    <a:pt x="152" y="172"/>
                  </a:lnTo>
                  <a:lnTo>
                    <a:pt x="155" y="172"/>
                  </a:lnTo>
                  <a:lnTo>
                    <a:pt x="158" y="169"/>
                  </a:lnTo>
                  <a:lnTo>
                    <a:pt x="162" y="169"/>
                  </a:lnTo>
                  <a:lnTo>
                    <a:pt x="165" y="165"/>
                  </a:lnTo>
                  <a:lnTo>
                    <a:pt x="168" y="162"/>
                  </a:lnTo>
                  <a:lnTo>
                    <a:pt x="172" y="162"/>
                  </a:lnTo>
                  <a:lnTo>
                    <a:pt x="175" y="159"/>
                  </a:lnTo>
                  <a:lnTo>
                    <a:pt x="178" y="155"/>
                  </a:lnTo>
                  <a:lnTo>
                    <a:pt x="182" y="155"/>
                  </a:lnTo>
                  <a:lnTo>
                    <a:pt x="185" y="152"/>
                  </a:lnTo>
                  <a:lnTo>
                    <a:pt x="188" y="149"/>
                  </a:lnTo>
                  <a:lnTo>
                    <a:pt x="192" y="149"/>
                  </a:lnTo>
                  <a:lnTo>
                    <a:pt x="195" y="145"/>
                  </a:lnTo>
                  <a:lnTo>
                    <a:pt x="198" y="142"/>
                  </a:lnTo>
                  <a:lnTo>
                    <a:pt x="201" y="142"/>
                  </a:lnTo>
                  <a:lnTo>
                    <a:pt x="205" y="139"/>
                  </a:lnTo>
                  <a:lnTo>
                    <a:pt x="208" y="136"/>
                  </a:lnTo>
                  <a:lnTo>
                    <a:pt x="211" y="136"/>
                  </a:lnTo>
                  <a:lnTo>
                    <a:pt x="215" y="132"/>
                  </a:lnTo>
                  <a:lnTo>
                    <a:pt x="218" y="129"/>
                  </a:lnTo>
                  <a:lnTo>
                    <a:pt x="221" y="129"/>
                  </a:lnTo>
                  <a:lnTo>
                    <a:pt x="225" y="126"/>
                  </a:lnTo>
                  <a:lnTo>
                    <a:pt x="228" y="126"/>
                  </a:lnTo>
                  <a:lnTo>
                    <a:pt x="231" y="122"/>
                  </a:lnTo>
                  <a:lnTo>
                    <a:pt x="235" y="119"/>
                  </a:lnTo>
                  <a:lnTo>
                    <a:pt x="238" y="119"/>
                  </a:lnTo>
                  <a:lnTo>
                    <a:pt x="241" y="116"/>
                  </a:lnTo>
                  <a:lnTo>
                    <a:pt x="244" y="112"/>
                  </a:lnTo>
                  <a:lnTo>
                    <a:pt x="248" y="112"/>
                  </a:lnTo>
                  <a:lnTo>
                    <a:pt x="251" y="109"/>
                  </a:lnTo>
                  <a:lnTo>
                    <a:pt x="254" y="106"/>
                  </a:lnTo>
                  <a:lnTo>
                    <a:pt x="258" y="106"/>
                  </a:lnTo>
                  <a:lnTo>
                    <a:pt x="261" y="102"/>
                  </a:lnTo>
                  <a:lnTo>
                    <a:pt x="264" y="99"/>
                  </a:lnTo>
                  <a:lnTo>
                    <a:pt x="268" y="99"/>
                  </a:lnTo>
                  <a:lnTo>
                    <a:pt x="271" y="96"/>
                  </a:lnTo>
                  <a:lnTo>
                    <a:pt x="274" y="93"/>
                  </a:lnTo>
                  <a:lnTo>
                    <a:pt x="278" y="93"/>
                  </a:lnTo>
                  <a:lnTo>
                    <a:pt x="281" y="89"/>
                  </a:lnTo>
                  <a:lnTo>
                    <a:pt x="284" y="89"/>
                  </a:lnTo>
                  <a:lnTo>
                    <a:pt x="288" y="86"/>
                  </a:lnTo>
                  <a:lnTo>
                    <a:pt x="291" y="83"/>
                  </a:lnTo>
                  <a:lnTo>
                    <a:pt x="294" y="83"/>
                  </a:lnTo>
                  <a:lnTo>
                    <a:pt x="297" y="79"/>
                  </a:lnTo>
                  <a:lnTo>
                    <a:pt x="301" y="76"/>
                  </a:lnTo>
                  <a:lnTo>
                    <a:pt x="304" y="76"/>
                  </a:lnTo>
                  <a:lnTo>
                    <a:pt x="307" y="73"/>
                  </a:lnTo>
                  <a:lnTo>
                    <a:pt x="311" y="69"/>
                  </a:lnTo>
                  <a:lnTo>
                    <a:pt x="314" y="69"/>
                  </a:lnTo>
                  <a:lnTo>
                    <a:pt x="317" y="66"/>
                  </a:lnTo>
                  <a:lnTo>
                    <a:pt x="321" y="63"/>
                  </a:lnTo>
                  <a:lnTo>
                    <a:pt x="324" y="63"/>
                  </a:lnTo>
                  <a:lnTo>
                    <a:pt x="327" y="59"/>
                  </a:lnTo>
                  <a:lnTo>
                    <a:pt x="331" y="56"/>
                  </a:lnTo>
                  <a:lnTo>
                    <a:pt x="334" y="56"/>
                  </a:lnTo>
                  <a:lnTo>
                    <a:pt x="337" y="53"/>
                  </a:lnTo>
                  <a:lnTo>
                    <a:pt x="340" y="49"/>
                  </a:lnTo>
                  <a:lnTo>
                    <a:pt x="344" y="49"/>
                  </a:lnTo>
                  <a:lnTo>
                    <a:pt x="347" y="46"/>
                  </a:lnTo>
                  <a:lnTo>
                    <a:pt x="350" y="46"/>
                  </a:lnTo>
                  <a:lnTo>
                    <a:pt x="354" y="43"/>
                  </a:lnTo>
                  <a:lnTo>
                    <a:pt x="357" y="40"/>
                  </a:lnTo>
                  <a:lnTo>
                    <a:pt x="360" y="40"/>
                  </a:lnTo>
                  <a:lnTo>
                    <a:pt x="364" y="36"/>
                  </a:lnTo>
                  <a:lnTo>
                    <a:pt x="367" y="33"/>
                  </a:lnTo>
                  <a:lnTo>
                    <a:pt x="370" y="30"/>
                  </a:lnTo>
                  <a:lnTo>
                    <a:pt x="374" y="30"/>
                  </a:lnTo>
                  <a:lnTo>
                    <a:pt x="377" y="26"/>
                  </a:lnTo>
                  <a:lnTo>
                    <a:pt x="380" y="26"/>
                  </a:lnTo>
                  <a:lnTo>
                    <a:pt x="383" y="23"/>
                  </a:lnTo>
                  <a:lnTo>
                    <a:pt x="387" y="20"/>
                  </a:lnTo>
                  <a:lnTo>
                    <a:pt x="390" y="20"/>
                  </a:lnTo>
                  <a:lnTo>
                    <a:pt x="393" y="16"/>
                  </a:lnTo>
                  <a:lnTo>
                    <a:pt x="397" y="13"/>
                  </a:lnTo>
                  <a:lnTo>
                    <a:pt x="400" y="13"/>
                  </a:lnTo>
                  <a:lnTo>
                    <a:pt x="403" y="10"/>
                  </a:lnTo>
                  <a:lnTo>
                    <a:pt x="407" y="6"/>
                  </a:lnTo>
                  <a:lnTo>
                    <a:pt x="410" y="6"/>
                  </a:lnTo>
                  <a:lnTo>
                    <a:pt x="413" y="3"/>
                  </a:lnTo>
                  <a:lnTo>
                    <a:pt x="417" y="3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7" name="Freeform 89"/>
            <p:cNvSpPr>
              <a:spLocks/>
            </p:cNvSpPr>
            <p:nvPr/>
          </p:nvSpPr>
          <p:spPr bwMode="auto">
            <a:xfrm>
              <a:off x="2022" y="1854"/>
              <a:ext cx="420" cy="262"/>
            </a:xfrm>
            <a:custGeom>
              <a:avLst/>
              <a:gdLst/>
              <a:ahLst/>
              <a:cxnLst>
                <a:cxn ang="0">
                  <a:pos x="6" y="255"/>
                </a:cxn>
                <a:cxn ang="0">
                  <a:pos x="16" y="249"/>
                </a:cxn>
                <a:cxn ang="0">
                  <a:pos x="26" y="245"/>
                </a:cxn>
                <a:cxn ang="0">
                  <a:pos x="36" y="239"/>
                </a:cxn>
                <a:cxn ang="0">
                  <a:pos x="46" y="232"/>
                </a:cxn>
                <a:cxn ang="0">
                  <a:pos x="56" y="225"/>
                </a:cxn>
                <a:cxn ang="0">
                  <a:pos x="66" y="219"/>
                </a:cxn>
                <a:cxn ang="0">
                  <a:pos x="76" y="212"/>
                </a:cxn>
                <a:cxn ang="0">
                  <a:pos x="86" y="206"/>
                </a:cxn>
                <a:cxn ang="0">
                  <a:pos x="96" y="199"/>
                </a:cxn>
                <a:cxn ang="0">
                  <a:pos x="106" y="192"/>
                </a:cxn>
                <a:cxn ang="0">
                  <a:pos x="116" y="186"/>
                </a:cxn>
                <a:cxn ang="0">
                  <a:pos x="126" y="179"/>
                </a:cxn>
                <a:cxn ang="0">
                  <a:pos x="136" y="172"/>
                </a:cxn>
                <a:cxn ang="0">
                  <a:pos x="145" y="166"/>
                </a:cxn>
                <a:cxn ang="0">
                  <a:pos x="155" y="159"/>
                </a:cxn>
                <a:cxn ang="0">
                  <a:pos x="165" y="156"/>
                </a:cxn>
                <a:cxn ang="0">
                  <a:pos x="175" y="149"/>
                </a:cxn>
                <a:cxn ang="0">
                  <a:pos x="185" y="143"/>
                </a:cxn>
                <a:cxn ang="0">
                  <a:pos x="195" y="136"/>
                </a:cxn>
                <a:cxn ang="0">
                  <a:pos x="205" y="129"/>
                </a:cxn>
                <a:cxn ang="0">
                  <a:pos x="215" y="123"/>
                </a:cxn>
                <a:cxn ang="0">
                  <a:pos x="225" y="116"/>
                </a:cxn>
                <a:cxn ang="0">
                  <a:pos x="235" y="110"/>
                </a:cxn>
                <a:cxn ang="0">
                  <a:pos x="245" y="106"/>
                </a:cxn>
                <a:cxn ang="0">
                  <a:pos x="255" y="100"/>
                </a:cxn>
                <a:cxn ang="0">
                  <a:pos x="265" y="93"/>
                </a:cxn>
                <a:cxn ang="0">
                  <a:pos x="275" y="86"/>
                </a:cxn>
                <a:cxn ang="0">
                  <a:pos x="284" y="80"/>
                </a:cxn>
                <a:cxn ang="0">
                  <a:pos x="294" y="73"/>
                </a:cxn>
                <a:cxn ang="0">
                  <a:pos x="304" y="70"/>
                </a:cxn>
                <a:cxn ang="0">
                  <a:pos x="314" y="63"/>
                </a:cxn>
                <a:cxn ang="0">
                  <a:pos x="324" y="57"/>
                </a:cxn>
                <a:cxn ang="0">
                  <a:pos x="334" y="50"/>
                </a:cxn>
                <a:cxn ang="0">
                  <a:pos x="344" y="43"/>
                </a:cxn>
                <a:cxn ang="0">
                  <a:pos x="354" y="40"/>
                </a:cxn>
                <a:cxn ang="0">
                  <a:pos x="364" y="33"/>
                </a:cxn>
                <a:cxn ang="0">
                  <a:pos x="374" y="27"/>
                </a:cxn>
                <a:cxn ang="0">
                  <a:pos x="384" y="20"/>
                </a:cxn>
                <a:cxn ang="0">
                  <a:pos x="394" y="17"/>
                </a:cxn>
                <a:cxn ang="0">
                  <a:pos x="404" y="10"/>
                </a:cxn>
                <a:cxn ang="0">
                  <a:pos x="414" y="4"/>
                </a:cxn>
              </a:cxnLst>
              <a:rect l="0" t="0" r="r" b="b"/>
              <a:pathLst>
                <a:path w="420" h="262">
                  <a:moveTo>
                    <a:pt x="0" y="262"/>
                  </a:moveTo>
                  <a:lnTo>
                    <a:pt x="3" y="259"/>
                  </a:lnTo>
                  <a:lnTo>
                    <a:pt x="6" y="255"/>
                  </a:lnTo>
                  <a:lnTo>
                    <a:pt x="10" y="255"/>
                  </a:lnTo>
                  <a:lnTo>
                    <a:pt x="13" y="252"/>
                  </a:lnTo>
                  <a:lnTo>
                    <a:pt x="16" y="249"/>
                  </a:lnTo>
                  <a:lnTo>
                    <a:pt x="20" y="249"/>
                  </a:lnTo>
                  <a:lnTo>
                    <a:pt x="23" y="245"/>
                  </a:lnTo>
                  <a:lnTo>
                    <a:pt x="26" y="245"/>
                  </a:lnTo>
                  <a:lnTo>
                    <a:pt x="30" y="242"/>
                  </a:lnTo>
                  <a:lnTo>
                    <a:pt x="33" y="239"/>
                  </a:lnTo>
                  <a:lnTo>
                    <a:pt x="36" y="239"/>
                  </a:lnTo>
                  <a:lnTo>
                    <a:pt x="40" y="235"/>
                  </a:lnTo>
                  <a:lnTo>
                    <a:pt x="43" y="232"/>
                  </a:lnTo>
                  <a:lnTo>
                    <a:pt x="46" y="232"/>
                  </a:lnTo>
                  <a:lnTo>
                    <a:pt x="50" y="229"/>
                  </a:lnTo>
                  <a:lnTo>
                    <a:pt x="53" y="225"/>
                  </a:lnTo>
                  <a:lnTo>
                    <a:pt x="56" y="225"/>
                  </a:lnTo>
                  <a:lnTo>
                    <a:pt x="59" y="222"/>
                  </a:lnTo>
                  <a:lnTo>
                    <a:pt x="63" y="222"/>
                  </a:lnTo>
                  <a:lnTo>
                    <a:pt x="66" y="219"/>
                  </a:lnTo>
                  <a:lnTo>
                    <a:pt x="69" y="216"/>
                  </a:lnTo>
                  <a:lnTo>
                    <a:pt x="73" y="212"/>
                  </a:lnTo>
                  <a:lnTo>
                    <a:pt x="76" y="212"/>
                  </a:lnTo>
                  <a:lnTo>
                    <a:pt x="79" y="209"/>
                  </a:lnTo>
                  <a:lnTo>
                    <a:pt x="83" y="206"/>
                  </a:lnTo>
                  <a:lnTo>
                    <a:pt x="86" y="206"/>
                  </a:lnTo>
                  <a:lnTo>
                    <a:pt x="89" y="202"/>
                  </a:lnTo>
                  <a:lnTo>
                    <a:pt x="93" y="202"/>
                  </a:lnTo>
                  <a:lnTo>
                    <a:pt x="96" y="199"/>
                  </a:lnTo>
                  <a:lnTo>
                    <a:pt x="99" y="196"/>
                  </a:lnTo>
                  <a:lnTo>
                    <a:pt x="102" y="196"/>
                  </a:lnTo>
                  <a:lnTo>
                    <a:pt x="106" y="192"/>
                  </a:lnTo>
                  <a:lnTo>
                    <a:pt x="109" y="189"/>
                  </a:lnTo>
                  <a:lnTo>
                    <a:pt x="112" y="189"/>
                  </a:lnTo>
                  <a:lnTo>
                    <a:pt x="116" y="186"/>
                  </a:lnTo>
                  <a:lnTo>
                    <a:pt x="119" y="182"/>
                  </a:lnTo>
                  <a:lnTo>
                    <a:pt x="122" y="182"/>
                  </a:lnTo>
                  <a:lnTo>
                    <a:pt x="126" y="179"/>
                  </a:lnTo>
                  <a:lnTo>
                    <a:pt x="129" y="179"/>
                  </a:lnTo>
                  <a:lnTo>
                    <a:pt x="132" y="176"/>
                  </a:lnTo>
                  <a:lnTo>
                    <a:pt x="136" y="172"/>
                  </a:lnTo>
                  <a:lnTo>
                    <a:pt x="139" y="172"/>
                  </a:lnTo>
                  <a:lnTo>
                    <a:pt x="142" y="169"/>
                  </a:lnTo>
                  <a:lnTo>
                    <a:pt x="145" y="166"/>
                  </a:lnTo>
                  <a:lnTo>
                    <a:pt x="149" y="166"/>
                  </a:lnTo>
                  <a:lnTo>
                    <a:pt x="152" y="163"/>
                  </a:lnTo>
                  <a:lnTo>
                    <a:pt x="155" y="159"/>
                  </a:lnTo>
                  <a:lnTo>
                    <a:pt x="159" y="159"/>
                  </a:lnTo>
                  <a:lnTo>
                    <a:pt x="162" y="156"/>
                  </a:lnTo>
                  <a:lnTo>
                    <a:pt x="165" y="156"/>
                  </a:lnTo>
                  <a:lnTo>
                    <a:pt x="169" y="153"/>
                  </a:lnTo>
                  <a:lnTo>
                    <a:pt x="172" y="149"/>
                  </a:lnTo>
                  <a:lnTo>
                    <a:pt x="175" y="149"/>
                  </a:lnTo>
                  <a:lnTo>
                    <a:pt x="179" y="146"/>
                  </a:lnTo>
                  <a:lnTo>
                    <a:pt x="182" y="143"/>
                  </a:lnTo>
                  <a:lnTo>
                    <a:pt x="185" y="143"/>
                  </a:lnTo>
                  <a:lnTo>
                    <a:pt x="189" y="139"/>
                  </a:lnTo>
                  <a:lnTo>
                    <a:pt x="192" y="136"/>
                  </a:lnTo>
                  <a:lnTo>
                    <a:pt x="195" y="136"/>
                  </a:lnTo>
                  <a:lnTo>
                    <a:pt x="198" y="133"/>
                  </a:lnTo>
                  <a:lnTo>
                    <a:pt x="202" y="133"/>
                  </a:lnTo>
                  <a:lnTo>
                    <a:pt x="205" y="129"/>
                  </a:lnTo>
                  <a:lnTo>
                    <a:pt x="208" y="126"/>
                  </a:lnTo>
                  <a:lnTo>
                    <a:pt x="212" y="126"/>
                  </a:lnTo>
                  <a:lnTo>
                    <a:pt x="215" y="123"/>
                  </a:lnTo>
                  <a:lnTo>
                    <a:pt x="218" y="123"/>
                  </a:lnTo>
                  <a:lnTo>
                    <a:pt x="222" y="120"/>
                  </a:lnTo>
                  <a:lnTo>
                    <a:pt x="225" y="116"/>
                  </a:lnTo>
                  <a:lnTo>
                    <a:pt x="228" y="116"/>
                  </a:lnTo>
                  <a:lnTo>
                    <a:pt x="232" y="113"/>
                  </a:lnTo>
                  <a:lnTo>
                    <a:pt x="235" y="110"/>
                  </a:lnTo>
                  <a:lnTo>
                    <a:pt x="238" y="110"/>
                  </a:lnTo>
                  <a:lnTo>
                    <a:pt x="241" y="106"/>
                  </a:lnTo>
                  <a:lnTo>
                    <a:pt x="245" y="106"/>
                  </a:lnTo>
                  <a:lnTo>
                    <a:pt x="248" y="103"/>
                  </a:lnTo>
                  <a:lnTo>
                    <a:pt x="251" y="100"/>
                  </a:lnTo>
                  <a:lnTo>
                    <a:pt x="255" y="100"/>
                  </a:lnTo>
                  <a:lnTo>
                    <a:pt x="258" y="96"/>
                  </a:lnTo>
                  <a:lnTo>
                    <a:pt x="261" y="96"/>
                  </a:lnTo>
                  <a:lnTo>
                    <a:pt x="265" y="93"/>
                  </a:lnTo>
                  <a:lnTo>
                    <a:pt x="268" y="90"/>
                  </a:lnTo>
                  <a:lnTo>
                    <a:pt x="271" y="90"/>
                  </a:lnTo>
                  <a:lnTo>
                    <a:pt x="275" y="86"/>
                  </a:lnTo>
                  <a:lnTo>
                    <a:pt x="278" y="83"/>
                  </a:lnTo>
                  <a:lnTo>
                    <a:pt x="281" y="83"/>
                  </a:lnTo>
                  <a:lnTo>
                    <a:pt x="284" y="80"/>
                  </a:lnTo>
                  <a:lnTo>
                    <a:pt x="288" y="80"/>
                  </a:lnTo>
                  <a:lnTo>
                    <a:pt x="291" y="77"/>
                  </a:lnTo>
                  <a:lnTo>
                    <a:pt x="294" y="73"/>
                  </a:lnTo>
                  <a:lnTo>
                    <a:pt x="298" y="73"/>
                  </a:lnTo>
                  <a:lnTo>
                    <a:pt x="301" y="70"/>
                  </a:lnTo>
                  <a:lnTo>
                    <a:pt x="304" y="70"/>
                  </a:lnTo>
                  <a:lnTo>
                    <a:pt x="308" y="67"/>
                  </a:lnTo>
                  <a:lnTo>
                    <a:pt x="311" y="63"/>
                  </a:lnTo>
                  <a:lnTo>
                    <a:pt x="314" y="63"/>
                  </a:lnTo>
                  <a:lnTo>
                    <a:pt x="318" y="60"/>
                  </a:lnTo>
                  <a:lnTo>
                    <a:pt x="321" y="60"/>
                  </a:lnTo>
                  <a:lnTo>
                    <a:pt x="324" y="57"/>
                  </a:lnTo>
                  <a:lnTo>
                    <a:pt x="328" y="53"/>
                  </a:lnTo>
                  <a:lnTo>
                    <a:pt x="331" y="53"/>
                  </a:lnTo>
                  <a:lnTo>
                    <a:pt x="334" y="50"/>
                  </a:lnTo>
                  <a:lnTo>
                    <a:pt x="337" y="50"/>
                  </a:lnTo>
                  <a:lnTo>
                    <a:pt x="341" y="47"/>
                  </a:lnTo>
                  <a:lnTo>
                    <a:pt x="344" y="43"/>
                  </a:lnTo>
                  <a:lnTo>
                    <a:pt x="347" y="43"/>
                  </a:lnTo>
                  <a:lnTo>
                    <a:pt x="351" y="40"/>
                  </a:lnTo>
                  <a:lnTo>
                    <a:pt x="354" y="40"/>
                  </a:lnTo>
                  <a:lnTo>
                    <a:pt x="357" y="37"/>
                  </a:lnTo>
                  <a:lnTo>
                    <a:pt x="361" y="37"/>
                  </a:lnTo>
                  <a:lnTo>
                    <a:pt x="364" y="33"/>
                  </a:lnTo>
                  <a:lnTo>
                    <a:pt x="367" y="30"/>
                  </a:lnTo>
                  <a:lnTo>
                    <a:pt x="371" y="30"/>
                  </a:lnTo>
                  <a:lnTo>
                    <a:pt x="374" y="27"/>
                  </a:lnTo>
                  <a:lnTo>
                    <a:pt x="377" y="27"/>
                  </a:lnTo>
                  <a:lnTo>
                    <a:pt x="380" y="24"/>
                  </a:lnTo>
                  <a:lnTo>
                    <a:pt x="384" y="20"/>
                  </a:lnTo>
                  <a:lnTo>
                    <a:pt x="387" y="20"/>
                  </a:lnTo>
                  <a:lnTo>
                    <a:pt x="390" y="17"/>
                  </a:lnTo>
                  <a:lnTo>
                    <a:pt x="394" y="17"/>
                  </a:lnTo>
                  <a:lnTo>
                    <a:pt x="397" y="14"/>
                  </a:lnTo>
                  <a:lnTo>
                    <a:pt x="400" y="10"/>
                  </a:lnTo>
                  <a:lnTo>
                    <a:pt x="404" y="10"/>
                  </a:lnTo>
                  <a:lnTo>
                    <a:pt x="407" y="7"/>
                  </a:lnTo>
                  <a:lnTo>
                    <a:pt x="410" y="7"/>
                  </a:lnTo>
                  <a:lnTo>
                    <a:pt x="414" y="4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8" name="Freeform 90"/>
            <p:cNvSpPr>
              <a:spLocks/>
            </p:cNvSpPr>
            <p:nvPr/>
          </p:nvSpPr>
          <p:spPr bwMode="auto">
            <a:xfrm>
              <a:off x="2442" y="1623"/>
              <a:ext cx="420" cy="231"/>
            </a:xfrm>
            <a:custGeom>
              <a:avLst/>
              <a:gdLst/>
              <a:ahLst/>
              <a:cxnLst>
                <a:cxn ang="0">
                  <a:pos x="7" y="228"/>
                </a:cxn>
                <a:cxn ang="0">
                  <a:pos x="17" y="221"/>
                </a:cxn>
                <a:cxn ang="0">
                  <a:pos x="27" y="215"/>
                </a:cxn>
                <a:cxn ang="0">
                  <a:pos x="37" y="212"/>
                </a:cxn>
                <a:cxn ang="0">
                  <a:pos x="47" y="205"/>
                </a:cxn>
                <a:cxn ang="0">
                  <a:pos x="56" y="198"/>
                </a:cxn>
                <a:cxn ang="0">
                  <a:pos x="66" y="192"/>
                </a:cxn>
                <a:cxn ang="0">
                  <a:pos x="76" y="188"/>
                </a:cxn>
                <a:cxn ang="0">
                  <a:pos x="86" y="182"/>
                </a:cxn>
                <a:cxn ang="0">
                  <a:pos x="96" y="175"/>
                </a:cxn>
                <a:cxn ang="0">
                  <a:pos x="106" y="169"/>
                </a:cxn>
                <a:cxn ang="0">
                  <a:pos x="116" y="165"/>
                </a:cxn>
                <a:cxn ang="0">
                  <a:pos x="126" y="159"/>
                </a:cxn>
                <a:cxn ang="0">
                  <a:pos x="136" y="152"/>
                </a:cxn>
                <a:cxn ang="0">
                  <a:pos x="146" y="149"/>
                </a:cxn>
                <a:cxn ang="0">
                  <a:pos x="156" y="142"/>
                </a:cxn>
                <a:cxn ang="0">
                  <a:pos x="166" y="135"/>
                </a:cxn>
                <a:cxn ang="0">
                  <a:pos x="176" y="132"/>
                </a:cxn>
                <a:cxn ang="0">
                  <a:pos x="185" y="125"/>
                </a:cxn>
                <a:cxn ang="0">
                  <a:pos x="195" y="119"/>
                </a:cxn>
                <a:cxn ang="0">
                  <a:pos x="205" y="116"/>
                </a:cxn>
                <a:cxn ang="0">
                  <a:pos x="215" y="109"/>
                </a:cxn>
                <a:cxn ang="0">
                  <a:pos x="225" y="102"/>
                </a:cxn>
                <a:cxn ang="0">
                  <a:pos x="235" y="99"/>
                </a:cxn>
                <a:cxn ang="0">
                  <a:pos x="245" y="92"/>
                </a:cxn>
                <a:cxn ang="0">
                  <a:pos x="255" y="89"/>
                </a:cxn>
                <a:cxn ang="0">
                  <a:pos x="265" y="82"/>
                </a:cxn>
                <a:cxn ang="0">
                  <a:pos x="275" y="76"/>
                </a:cxn>
                <a:cxn ang="0">
                  <a:pos x="285" y="73"/>
                </a:cxn>
                <a:cxn ang="0">
                  <a:pos x="295" y="66"/>
                </a:cxn>
                <a:cxn ang="0">
                  <a:pos x="305" y="63"/>
                </a:cxn>
                <a:cxn ang="0">
                  <a:pos x="315" y="56"/>
                </a:cxn>
                <a:cxn ang="0">
                  <a:pos x="324" y="49"/>
                </a:cxn>
                <a:cxn ang="0">
                  <a:pos x="334" y="46"/>
                </a:cxn>
                <a:cxn ang="0">
                  <a:pos x="344" y="39"/>
                </a:cxn>
                <a:cxn ang="0">
                  <a:pos x="354" y="36"/>
                </a:cxn>
                <a:cxn ang="0">
                  <a:pos x="364" y="30"/>
                </a:cxn>
                <a:cxn ang="0">
                  <a:pos x="374" y="26"/>
                </a:cxn>
                <a:cxn ang="0">
                  <a:pos x="384" y="20"/>
                </a:cxn>
                <a:cxn ang="0">
                  <a:pos x="394" y="16"/>
                </a:cxn>
                <a:cxn ang="0">
                  <a:pos x="404" y="10"/>
                </a:cxn>
                <a:cxn ang="0">
                  <a:pos x="414" y="3"/>
                </a:cxn>
              </a:cxnLst>
              <a:rect l="0" t="0" r="r" b="b"/>
              <a:pathLst>
                <a:path w="420" h="231">
                  <a:moveTo>
                    <a:pt x="0" y="231"/>
                  </a:moveTo>
                  <a:lnTo>
                    <a:pt x="3" y="228"/>
                  </a:lnTo>
                  <a:lnTo>
                    <a:pt x="7" y="228"/>
                  </a:lnTo>
                  <a:lnTo>
                    <a:pt x="10" y="225"/>
                  </a:lnTo>
                  <a:lnTo>
                    <a:pt x="13" y="221"/>
                  </a:lnTo>
                  <a:lnTo>
                    <a:pt x="17" y="221"/>
                  </a:lnTo>
                  <a:lnTo>
                    <a:pt x="20" y="218"/>
                  </a:lnTo>
                  <a:lnTo>
                    <a:pt x="23" y="218"/>
                  </a:lnTo>
                  <a:lnTo>
                    <a:pt x="27" y="215"/>
                  </a:lnTo>
                  <a:lnTo>
                    <a:pt x="30" y="215"/>
                  </a:lnTo>
                  <a:lnTo>
                    <a:pt x="33" y="212"/>
                  </a:lnTo>
                  <a:lnTo>
                    <a:pt x="37" y="212"/>
                  </a:lnTo>
                  <a:lnTo>
                    <a:pt x="40" y="208"/>
                  </a:lnTo>
                  <a:lnTo>
                    <a:pt x="43" y="205"/>
                  </a:lnTo>
                  <a:lnTo>
                    <a:pt x="47" y="205"/>
                  </a:lnTo>
                  <a:lnTo>
                    <a:pt x="50" y="202"/>
                  </a:lnTo>
                  <a:lnTo>
                    <a:pt x="53" y="202"/>
                  </a:lnTo>
                  <a:lnTo>
                    <a:pt x="56" y="198"/>
                  </a:lnTo>
                  <a:lnTo>
                    <a:pt x="60" y="195"/>
                  </a:lnTo>
                  <a:lnTo>
                    <a:pt x="63" y="195"/>
                  </a:lnTo>
                  <a:lnTo>
                    <a:pt x="66" y="192"/>
                  </a:lnTo>
                  <a:lnTo>
                    <a:pt x="70" y="192"/>
                  </a:lnTo>
                  <a:lnTo>
                    <a:pt x="73" y="188"/>
                  </a:lnTo>
                  <a:lnTo>
                    <a:pt x="76" y="188"/>
                  </a:lnTo>
                  <a:lnTo>
                    <a:pt x="80" y="185"/>
                  </a:lnTo>
                  <a:lnTo>
                    <a:pt x="83" y="182"/>
                  </a:lnTo>
                  <a:lnTo>
                    <a:pt x="86" y="182"/>
                  </a:lnTo>
                  <a:lnTo>
                    <a:pt x="90" y="178"/>
                  </a:lnTo>
                  <a:lnTo>
                    <a:pt x="93" y="178"/>
                  </a:lnTo>
                  <a:lnTo>
                    <a:pt x="96" y="175"/>
                  </a:lnTo>
                  <a:lnTo>
                    <a:pt x="99" y="175"/>
                  </a:lnTo>
                  <a:lnTo>
                    <a:pt x="103" y="172"/>
                  </a:lnTo>
                  <a:lnTo>
                    <a:pt x="106" y="169"/>
                  </a:lnTo>
                  <a:lnTo>
                    <a:pt x="109" y="169"/>
                  </a:lnTo>
                  <a:lnTo>
                    <a:pt x="113" y="165"/>
                  </a:lnTo>
                  <a:lnTo>
                    <a:pt x="116" y="165"/>
                  </a:lnTo>
                  <a:lnTo>
                    <a:pt x="119" y="162"/>
                  </a:lnTo>
                  <a:lnTo>
                    <a:pt x="123" y="162"/>
                  </a:lnTo>
                  <a:lnTo>
                    <a:pt x="126" y="159"/>
                  </a:lnTo>
                  <a:lnTo>
                    <a:pt x="129" y="155"/>
                  </a:lnTo>
                  <a:lnTo>
                    <a:pt x="133" y="155"/>
                  </a:lnTo>
                  <a:lnTo>
                    <a:pt x="136" y="152"/>
                  </a:lnTo>
                  <a:lnTo>
                    <a:pt x="139" y="152"/>
                  </a:lnTo>
                  <a:lnTo>
                    <a:pt x="142" y="149"/>
                  </a:lnTo>
                  <a:lnTo>
                    <a:pt x="146" y="149"/>
                  </a:lnTo>
                  <a:lnTo>
                    <a:pt x="149" y="145"/>
                  </a:lnTo>
                  <a:lnTo>
                    <a:pt x="152" y="145"/>
                  </a:lnTo>
                  <a:lnTo>
                    <a:pt x="156" y="142"/>
                  </a:lnTo>
                  <a:lnTo>
                    <a:pt x="159" y="139"/>
                  </a:lnTo>
                  <a:lnTo>
                    <a:pt x="162" y="139"/>
                  </a:lnTo>
                  <a:lnTo>
                    <a:pt x="166" y="135"/>
                  </a:lnTo>
                  <a:lnTo>
                    <a:pt x="169" y="135"/>
                  </a:lnTo>
                  <a:lnTo>
                    <a:pt x="172" y="132"/>
                  </a:lnTo>
                  <a:lnTo>
                    <a:pt x="176" y="132"/>
                  </a:lnTo>
                  <a:lnTo>
                    <a:pt x="179" y="129"/>
                  </a:lnTo>
                  <a:lnTo>
                    <a:pt x="182" y="129"/>
                  </a:lnTo>
                  <a:lnTo>
                    <a:pt x="185" y="125"/>
                  </a:lnTo>
                  <a:lnTo>
                    <a:pt x="189" y="125"/>
                  </a:lnTo>
                  <a:lnTo>
                    <a:pt x="192" y="122"/>
                  </a:lnTo>
                  <a:lnTo>
                    <a:pt x="195" y="119"/>
                  </a:lnTo>
                  <a:lnTo>
                    <a:pt x="199" y="119"/>
                  </a:lnTo>
                  <a:lnTo>
                    <a:pt x="202" y="116"/>
                  </a:lnTo>
                  <a:lnTo>
                    <a:pt x="205" y="116"/>
                  </a:lnTo>
                  <a:lnTo>
                    <a:pt x="209" y="112"/>
                  </a:lnTo>
                  <a:lnTo>
                    <a:pt x="212" y="112"/>
                  </a:lnTo>
                  <a:lnTo>
                    <a:pt x="215" y="109"/>
                  </a:lnTo>
                  <a:lnTo>
                    <a:pt x="219" y="109"/>
                  </a:lnTo>
                  <a:lnTo>
                    <a:pt x="222" y="106"/>
                  </a:lnTo>
                  <a:lnTo>
                    <a:pt x="225" y="102"/>
                  </a:lnTo>
                  <a:lnTo>
                    <a:pt x="229" y="102"/>
                  </a:lnTo>
                  <a:lnTo>
                    <a:pt x="232" y="99"/>
                  </a:lnTo>
                  <a:lnTo>
                    <a:pt x="235" y="99"/>
                  </a:lnTo>
                  <a:lnTo>
                    <a:pt x="238" y="96"/>
                  </a:lnTo>
                  <a:lnTo>
                    <a:pt x="242" y="96"/>
                  </a:lnTo>
                  <a:lnTo>
                    <a:pt x="245" y="92"/>
                  </a:lnTo>
                  <a:lnTo>
                    <a:pt x="248" y="92"/>
                  </a:lnTo>
                  <a:lnTo>
                    <a:pt x="252" y="89"/>
                  </a:lnTo>
                  <a:lnTo>
                    <a:pt x="255" y="89"/>
                  </a:lnTo>
                  <a:lnTo>
                    <a:pt x="258" y="86"/>
                  </a:lnTo>
                  <a:lnTo>
                    <a:pt x="262" y="86"/>
                  </a:lnTo>
                  <a:lnTo>
                    <a:pt x="265" y="82"/>
                  </a:lnTo>
                  <a:lnTo>
                    <a:pt x="268" y="79"/>
                  </a:lnTo>
                  <a:lnTo>
                    <a:pt x="272" y="79"/>
                  </a:lnTo>
                  <a:lnTo>
                    <a:pt x="275" y="76"/>
                  </a:lnTo>
                  <a:lnTo>
                    <a:pt x="278" y="76"/>
                  </a:lnTo>
                  <a:lnTo>
                    <a:pt x="281" y="73"/>
                  </a:lnTo>
                  <a:lnTo>
                    <a:pt x="285" y="73"/>
                  </a:lnTo>
                  <a:lnTo>
                    <a:pt x="288" y="69"/>
                  </a:lnTo>
                  <a:lnTo>
                    <a:pt x="291" y="69"/>
                  </a:lnTo>
                  <a:lnTo>
                    <a:pt x="295" y="66"/>
                  </a:lnTo>
                  <a:lnTo>
                    <a:pt x="298" y="66"/>
                  </a:lnTo>
                  <a:lnTo>
                    <a:pt x="301" y="63"/>
                  </a:lnTo>
                  <a:lnTo>
                    <a:pt x="305" y="63"/>
                  </a:lnTo>
                  <a:lnTo>
                    <a:pt x="308" y="59"/>
                  </a:lnTo>
                  <a:lnTo>
                    <a:pt x="311" y="59"/>
                  </a:lnTo>
                  <a:lnTo>
                    <a:pt x="315" y="56"/>
                  </a:lnTo>
                  <a:lnTo>
                    <a:pt x="318" y="56"/>
                  </a:lnTo>
                  <a:lnTo>
                    <a:pt x="321" y="53"/>
                  </a:lnTo>
                  <a:lnTo>
                    <a:pt x="324" y="49"/>
                  </a:lnTo>
                  <a:lnTo>
                    <a:pt x="328" y="49"/>
                  </a:lnTo>
                  <a:lnTo>
                    <a:pt x="331" y="46"/>
                  </a:lnTo>
                  <a:lnTo>
                    <a:pt x="334" y="46"/>
                  </a:lnTo>
                  <a:lnTo>
                    <a:pt x="338" y="43"/>
                  </a:lnTo>
                  <a:lnTo>
                    <a:pt x="341" y="43"/>
                  </a:lnTo>
                  <a:lnTo>
                    <a:pt x="344" y="39"/>
                  </a:lnTo>
                  <a:lnTo>
                    <a:pt x="348" y="39"/>
                  </a:lnTo>
                  <a:lnTo>
                    <a:pt x="351" y="36"/>
                  </a:lnTo>
                  <a:lnTo>
                    <a:pt x="354" y="36"/>
                  </a:lnTo>
                  <a:lnTo>
                    <a:pt x="358" y="33"/>
                  </a:lnTo>
                  <a:lnTo>
                    <a:pt x="361" y="33"/>
                  </a:lnTo>
                  <a:lnTo>
                    <a:pt x="364" y="30"/>
                  </a:lnTo>
                  <a:lnTo>
                    <a:pt x="368" y="30"/>
                  </a:lnTo>
                  <a:lnTo>
                    <a:pt x="371" y="26"/>
                  </a:lnTo>
                  <a:lnTo>
                    <a:pt x="374" y="26"/>
                  </a:lnTo>
                  <a:lnTo>
                    <a:pt x="377" y="23"/>
                  </a:lnTo>
                  <a:lnTo>
                    <a:pt x="381" y="23"/>
                  </a:lnTo>
                  <a:lnTo>
                    <a:pt x="384" y="20"/>
                  </a:lnTo>
                  <a:lnTo>
                    <a:pt x="387" y="20"/>
                  </a:lnTo>
                  <a:lnTo>
                    <a:pt x="391" y="16"/>
                  </a:lnTo>
                  <a:lnTo>
                    <a:pt x="394" y="16"/>
                  </a:lnTo>
                  <a:lnTo>
                    <a:pt x="397" y="13"/>
                  </a:lnTo>
                  <a:lnTo>
                    <a:pt x="401" y="13"/>
                  </a:lnTo>
                  <a:lnTo>
                    <a:pt x="404" y="10"/>
                  </a:lnTo>
                  <a:lnTo>
                    <a:pt x="407" y="6"/>
                  </a:lnTo>
                  <a:lnTo>
                    <a:pt x="411" y="6"/>
                  </a:lnTo>
                  <a:lnTo>
                    <a:pt x="414" y="3"/>
                  </a:lnTo>
                  <a:lnTo>
                    <a:pt x="417" y="3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59" name="Freeform 91"/>
            <p:cNvSpPr>
              <a:spLocks/>
            </p:cNvSpPr>
            <p:nvPr/>
          </p:nvSpPr>
          <p:spPr bwMode="auto">
            <a:xfrm>
              <a:off x="2862" y="1510"/>
              <a:ext cx="421" cy="113"/>
            </a:xfrm>
            <a:custGeom>
              <a:avLst/>
              <a:gdLst/>
              <a:ahLst/>
              <a:cxnLst>
                <a:cxn ang="0">
                  <a:pos x="7" y="109"/>
                </a:cxn>
                <a:cxn ang="0">
                  <a:pos x="17" y="106"/>
                </a:cxn>
                <a:cxn ang="0">
                  <a:pos x="27" y="99"/>
                </a:cxn>
                <a:cxn ang="0">
                  <a:pos x="37" y="96"/>
                </a:cxn>
                <a:cxn ang="0">
                  <a:pos x="47" y="90"/>
                </a:cxn>
                <a:cxn ang="0">
                  <a:pos x="57" y="86"/>
                </a:cxn>
                <a:cxn ang="0">
                  <a:pos x="67" y="80"/>
                </a:cxn>
                <a:cxn ang="0">
                  <a:pos x="77" y="76"/>
                </a:cxn>
                <a:cxn ang="0">
                  <a:pos x="87" y="73"/>
                </a:cxn>
                <a:cxn ang="0">
                  <a:pos x="96" y="66"/>
                </a:cxn>
                <a:cxn ang="0">
                  <a:pos x="106" y="63"/>
                </a:cxn>
                <a:cxn ang="0">
                  <a:pos x="116" y="60"/>
                </a:cxn>
                <a:cxn ang="0">
                  <a:pos x="126" y="56"/>
                </a:cxn>
                <a:cxn ang="0">
                  <a:pos x="136" y="53"/>
                </a:cxn>
                <a:cxn ang="0">
                  <a:pos x="146" y="50"/>
                </a:cxn>
                <a:cxn ang="0">
                  <a:pos x="156" y="47"/>
                </a:cxn>
                <a:cxn ang="0">
                  <a:pos x="166" y="43"/>
                </a:cxn>
                <a:cxn ang="0">
                  <a:pos x="176" y="40"/>
                </a:cxn>
                <a:cxn ang="0">
                  <a:pos x="186" y="37"/>
                </a:cxn>
                <a:cxn ang="0">
                  <a:pos x="196" y="37"/>
                </a:cxn>
                <a:cxn ang="0">
                  <a:pos x="206" y="33"/>
                </a:cxn>
                <a:cxn ang="0">
                  <a:pos x="216" y="30"/>
                </a:cxn>
                <a:cxn ang="0">
                  <a:pos x="225" y="30"/>
                </a:cxn>
                <a:cxn ang="0">
                  <a:pos x="235" y="27"/>
                </a:cxn>
                <a:cxn ang="0">
                  <a:pos x="245" y="23"/>
                </a:cxn>
                <a:cxn ang="0">
                  <a:pos x="255" y="23"/>
                </a:cxn>
                <a:cxn ang="0">
                  <a:pos x="265" y="20"/>
                </a:cxn>
                <a:cxn ang="0">
                  <a:pos x="275" y="20"/>
                </a:cxn>
                <a:cxn ang="0">
                  <a:pos x="285" y="17"/>
                </a:cxn>
                <a:cxn ang="0">
                  <a:pos x="295" y="17"/>
                </a:cxn>
                <a:cxn ang="0">
                  <a:pos x="305" y="13"/>
                </a:cxn>
                <a:cxn ang="0">
                  <a:pos x="315" y="13"/>
                </a:cxn>
                <a:cxn ang="0">
                  <a:pos x="325" y="10"/>
                </a:cxn>
                <a:cxn ang="0">
                  <a:pos x="335" y="10"/>
                </a:cxn>
                <a:cxn ang="0">
                  <a:pos x="345" y="10"/>
                </a:cxn>
                <a:cxn ang="0">
                  <a:pos x="355" y="7"/>
                </a:cxn>
                <a:cxn ang="0">
                  <a:pos x="364" y="7"/>
                </a:cxn>
                <a:cxn ang="0">
                  <a:pos x="374" y="7"/>
                </a:cxn>
                <a:cxn ang="0">
                  <a:pos x="384" y="4"/>
                </a:cxn>
                <a:cxn ang="0">
                  <a:pos x="394" y="4"/>
                </a:cxn>
                <a:cxn ang="0">
                  <a:pos x="404" y="4"/>
                </a:cxn>
                <a:cxn ang="0">
                  <a:pos x="414" y="4"/>
                </a:cxn>
              </a:cxnLst>
              <a:rect l="0" t="0" r="r" b="b"/>
              <a:pathLst>
                <a:path w="421" h="113">
                  <a:moveTo>
                    <a:pt x="0" y="113"/>
                  </a:moveTo>
                  <a:lnTo>
                    <a:pt x="4" y="113"/>
                  </a:lnTo>
                  <a:lnTo>
                    <a:pt x="7" y="109"/>
                  </a:lnTo>
                  <a:lnTo>
                    <a:pt x="10" y="109"/>
                  </a:lnTo>
                  <a:lnTo>
                    <a:pt x="14" y="106"/>
                  </a:lnTo>
                  <a:lnTo>
                    <a:pt x="17" y="106"/>
                  </a:lnTo>
                  <a:lnTo>
                    <a:pt x="20" y="103"/>
                  </a:lnTo>
                  <a:lnTo>
                    <a:pt x="24" y="103"/>
                  </a:lnTo>
                  <a:lnTo>
                    <a:pt x="27" y="99"/>
                  </a:lnTo>
                  <a:lnTo>
                    <a:pt x="30" y="99"/>
                  </a:lnTo>
                  <a:lnTo>
                    <a:pt x="34" y="96"/>
                  </a:lnTo>
                  <a:lnTo>
                    <a:pt x="37" y="96"/>
                  </a:lnTo>
                  <a:lnTo>
                    <a:pt x="40" y="93"/>
                  </a:lnTo>
                  <a:lnTo>
                    <a:pt x="43" y="93"/>
                  </a:lnTo>
                  <a:lnTo>
                    <a:pt x="47" y="90"/>
                  </a:lnTo>
                  <a:lnTo>
                    <a:pt x="50" y="90"/>
                  </a:lnTo>
                  <a:lnTo>
                    <a:pt x="53" y="86"/>
                  </a:lnTo>
                  <a:lnTo>
                    <a:pt x="57" y="86"/>
                  </a:lnTo>
                  <a:lnTo>
                    <a:pt x="60" y="83"/>
                  </a:lnTo>
                  <a:lnTo>
                    <a:pt x="63" y="83"/>
                  </a:lnTo>
                  <a:lnTo>
                    <a:pt x="67" y="80"/>
                  </a:lnTo>
                  <a:lnTo>
                    <a:pt x="70" y="80"/>
                  </a:lnTo>
                  <a:lnTo>
                    <a:pt x="73" y="76"/>
                  </a:lnTo>
                  <a:lnTo>
                    <a:pt x="77" y="76"/>
                  </a:lnTo>
                  <a:lnTo>
                    <a:pt x="80" y="73"/>
                  </a:lnTo>
                  <a:lnTo>
                    <a:pt x="83" y="73"/>
                  </a:lnTo>
                  <a:lnTo>
                    <a:pt x="87" y="73"/>
                  </a:lnTo>
                  <a:lnTo>
                    <a:pt x="90" y="70"/>
                  </a:lnTo>
                  <a:lnTo>
                    <a:pt x="93" y="70"/>
                  </a:lnTo>
                  <a:lnTo>
                    <a:pt x="96" y="66"/>
                  </a:lnTo>
                  <a:lnTo>
                    <a:pt x="100" y="66"/>
                  </a:lnTo>
                  <a:lnTo>
                    <a:pt x="103" y="63"/>
                  </a:lnTo>
                  <a:lnTo>
                    <a:pt x="106" y="63"/>
                  </a:lnTo>
                  <a:lnTo>
                    <a:pt x="110" y="63"/>
                  </a:lnTo>
                  <a:lnTo>
                    <a:pt x="113" y="60"/>
                  </a:lnTo>
                  <a:lnTo>
                    <a:pt x="116" y="60"/>
                  </a:lnTo>
                  <a:lnTo>
                    <a:pt x="120" y="60"/>
                  </a:lnTo>
                  <a:lnTo>
                    <a:pt x="123" y="56"/>
                  </a:lnTo>
                  <a:lnTo>
                    <a:pt x="126" y="56"/>
                  </a:lnTo>
                  <a:lnTo>
                    <a:pt x="130" y="56"/>
                  </a:lnTo>
                  <a:lnTo>
                    <a:pt x="133" y="53"/>
                  </a:lnTo>
                  <a:lnTo>
                    <a:pt x="136" y="53"/>
                  </a:lnTo>
                  <a:lnTo>
                    <a:pt x="139" y="50"/>
                  </a:lnTo>
                  <a:lnTo>
                    <a:pt x="143" y="50"/>
                  </a:lnTo>
                  <a:lnTo>
                    <a:pt x="146" y="50"/>
                  </a:lnTo>
                  <a:lnTo>
                    <a:pt x="149" y="50"/>
                  </a:lnTo>
                  <a:lnTo>
                    <a:pt x="153" y="47"/>
                  </a:lnTo>
                  <a:lnTo>
                    <a:pt x="156" y="47"/>
                  </a:lnTo>
                  <a:lnTo>
                    <a:pt x="159" y="47"/>
                  </a:lnTo>
                  <a:lnTo>
                    <a:pt x="163" y="43"/>
                  </a:lnTo>
                  <a:lnTo>
                    <a:pt x="166" y="43"/>
                  </a:lnTo>
                  <a:lnTo>
                    <a:pt x="169" y="43"/>
                  </a:lnTo>
                  <a:lnTo>
                    <a:pt x="173" y="40"/>
                  </a:lnTo>
                  <a:lnTo>
                    <a:pt x="176" y="40"/>
                  </a:lnTo>
                  <a:lnTo>
                    <a:pt x="179" y="40"/>
                  </a:lnTo>
                  <a:lnTo>
                    <a:pt x="182" y="40"/>
                  </a:lnTo>
                  <a:lnTo>
                    <a:pt x="186" y="37"/>
                  </a:lnTo>
                  <a:lnTo>
                    <a:pt x="189" y="37"/>
                  </a:lnTo>
                  <a:lnTo>
                    <a:pt x="192" y="37"/>
                  </a:lnTo>
                  <a:lnTo>
                    <a:pt x="196" y="37"/>
                  </a:lnTo>
                  <a:lnTo>
                    <a:pt x="199" y="33"/>
                  </a:lnTo>
                  <a:lnTo>
                    <a:pt x="202" y="33"/>
                  </a:lnTo>
                  <a:lnTo>
                    <a:pt x="206" y="33"/>
                  </a:lnTo>
                  <a:lnTo>
                    <a:pt x="209" y="33"/>
                  </a:lnTo>
                  <a:lnTo>
                    <a:pt x="212" y="30"/>
                  </a:lnTo>
                  <a:lnTo>
                    <a:pt x="216" y="30"/>
                  </a:lnTo>
                  <a:lnTo>
                    <a:pt x="219" y="30"/>
                  </a:lnTo>
                  <a:lnTo>
                    <a:pt x="222" y="30"/>
                  </a:lnTo>
                  <a:lnTo>
                    <a:pt x="225" y="30"/>
                  </a:lnTo>
                  <a:lnTo>
                    <a:pt x="229" y="27"/>
                  </a:lnTo>
                  <a:lnTo>
                    <a:pt x="232" y="27"/>
                  </a:lnTo>
                  <a:lnTo>
                    <a:pt x="235" y="27"/>
                  </a:lnTo>
                  <a:lnTo>
                    <a:pt x="239" y="27"/>
                  </a:lnTo>
                  <a:lnTo>
                    <a:pt x="242" y="23"/>
                  </a:lnTo>
                  <a:lnTo>
                    <a:pt x="245" y="23"/>
                  </a:lnTo>
                  <a:lnTo>
                    <a:pt x="249" y="23"/>
                  </a:lnTo>
                  <a:lnTo>
                    <a:pt x="252" y="23"/>
                  </a:lnTo>
                  <a:lnTo>
                    <a:pt x="255" y="23"/>
                  </a:lnTo>
                  <a:lnTo>
                    <a:pt x="259" y="23"/>
                  </a:lnTo>
                  <a:lnTo>
                    <a:pt x="262" y="20"/>
                  </a:lnTo>
                  <a:lnTo>
                    <a:pt x="265" y="20"/>
                  </a:lnTo>
                  <a:lnTo>
                    <a:pt x="269" y="20"/>
                  </a:lnTo>
                  <a:lnTo>
                    <a:pt x="272" y="20"/>
                  </a:lnTo>
                  <a:lnTo>
                    <a:pt x="275" y="20"/>
                  </a:lnTo>
                  <a:lnTo>
                    <a:pt x="278" y="17"/>
                  </a:lnTo>
                  <a:lnTo>
                    <a:pt x="282" y="17"/>
                  </a:lnTo>
                  <a:lnTo>
                    <a:pt x="285" y="17"/>
                  </a:lnTo>
                  <a:lnTo>
                    <a:pt x="288" y="17"/>
                  </a:lnTo>
                  <a:lnTo>
                    <a:pt x="292" y="17"/>
                  </a:lnTo>
                  <a:lnTo>
                    <a:pt x="295" y="17"/>
                  </a:lnTo>
                  <a:lnTo>
                    <a:pt x="298" y="17"/>
                  </a:lnTo>
                  <a:lnTo>
                    <a:pt x="302" y="13"/>
                  </a:lnTo>
                  <a:lnTo>
                    <a:pt x="305" y="13"/>
                  </a:lnTo>
                  <a:lnTo>
                    <a:pt x="308" y="13"/>
                  </a:lnTo>
                  <a:lnTo>
                    <a:pt x="312" y="13"/>
                  </a:lnTo>
                  <a:lnTo>
                    <a:pt x="315" y="13"/>
                  </a:lnTo>
                  <a:lnTo>
                    <a:pt x="318" y="13"/>
                  </a:lnTo>
                  <a:lnTo>
                    <a:pt x="321" y="13"/>
                  </a:lnTo>
                  <a:lnTo>
                    <a:pt x="325" y="10"/>
                  </a:lnTo>
                  <a:lnTo>
                    <a:pt x="328" y="10"/>
                  </a:lnTo>
                  <a:lnTo>
                    <a:pt x="331" y="10"/>
                  </a:lnTo>
                  <a:lnTo>
                    <a:pt x="335" y="10"/>
                  </a:lnTo>
                  <a:lnTo>
                    <a:pt x="338" y="10"/>
                  </a:lnTo>
                  <a:lnTo>
                    <a:pt x="341" y="10"/>
                  </a:lnTo>
                  <a:lnTo>
                    <a:pt x="345" y="10"/>
                  </a:lnTo>
                  <a:lnTo>
                    <a:pt x="348" y="10"/>
                  </a:lnTo>
                  <a:lnTo>
                    <a:pt x="351" y="7"/>
                  </a:lnTo>
                  <a:lnTo>
                    <a:pt x="355" y="7"/>
                  </a:lnTo>
                  <a:lnTo>
                    <a:pt x="358" y="7"/>
                  </a:lnTo>
                  <a:lnTo>
                    <a:pt x="361" y="7"/>
                  </a:lnTo>
                  <a:lnTo>
                    <a:pt x="364" y="7"/>
                  </a:lnTo>
                  <a:lnTo>
                    <a:pt x="368" y="7"/>
                  </a:lnTo>
                  <a:lnTo>
                    <a:pt x="371" y="7"/>
                  </a:lnTo>
                  <a:lnTo>
                    <a:pt x="374" y="7"/>
                  </a:lnTo>
                  <a:lnTo>
                    <a:pt x="378" y="7"/>
                  </a:lnTo>
                  <a:lnTo>
                    <a:pt x="381" y="4"/>
                  </a:lnTo>
                  <a:lnTo>
                    <a:pt x="384" y="4"/>
                  </a:lnTo>
                  <a:lnTo>
                    <a:pt x="388" y="4"/>
                  </a:lnTo>
                  <a:lnTo>
                    <a:pt x="391" y="4"/>
                  </a:lnTo>
                  <a:lnTo>
                    <a:pt x="394" y="4"/>
                  </a:lnTo>
                  <a:lnTo>
                    <a:pt x="398" y="4"/>
                  </a:lnTo>
                  <a:lnTo>
                    <a:pt x="401" y="4"/>
                  </a:lnTo>
                  <a:lnTo>
                    <a:pt x="404" y="4"/>
                  </a:lnTo>
                  <a:lnTo>
                    <a:pt x="408" y="4"/>
                  </a:lnTo>
                  <a:lnTo>
                    <a:pt x="411" y="4"/>
                  </a:lnTo>
                  <a:lnTo>
                    <a:pt x="414" y="4"/>
                  </a:lnTo>
                  <a:lnTo>
                    <a:pt x="417" y="0"/>
                  </a:lnTo>
                  <a:lnTo>
                    <a:pt x="421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0" name="Freeform 92"/>
            <p:cNvSpPr>
              <a:spLocks/>
            </p:cNvSpPr>
            <p:nvPr/>
          </p:nvSpPr>
          <p:spPr bwMode="auto">
            <a:xfrm>
              <a:off x="3283" y="1497"/>
              <a:ext cx="420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6" y="13"/>
                </a:cxn>
                <a:cxn ang="0">
                  <a:pos x="26" y="13"/>
                </a:cxn>
                <a:cxn ang="0">
                  <a:pos x="36" y="13"/>
                </a:cxn>
                <a:cxn ang="0">
                  <a:pos x="46" y="10"/>
                </a:cxn>
                <a:cxn ang="0">
                  <a:pos x="56" y="10"/>
                </a:cxn>
                <a:cxn ang="0">
                  <a:pos x="66" y="10"/>
                </a:cxn>
                <a:cxn ang="0">
                  <a:pos x="76" y="10"/>
                </a:cxn>
                <a:cxn ang="0">
                  <a:pos x="86" y="10"/>
                </a:cxn>
                <a:cxn ang="0">
                  <a:pos x="96" y="10"/>
                </a:cxn>
                <a:cxn ang="0">
                  <a:pos x="106" y="7"/>
                </a:cxn>
                <a:cxn ang="0">
                  <a:pos x="116" y="7"/>
                </a:cxn>
                <a:cxn ang="0">
                  <a:pos x="126" y="7"/>
                </a:cxn>
                <a:cxn ang="0">
                  <a:pos x="135" y="7"/>
                </a:cxn>
                <a:cxn ang="0">
                  <a:pos x="145" y="7"/>
                </a:cxn>
                <a:cxn ang="0">
                  <a:pos x="155" y="7"/>
                </a:cxn>
                <a:cxn ang="0">
                  <a:pos x="165" y="7"/>
                </a:cxn>
                <a:cxn ang="0">
                  <a:pos x="175" y="7"/>
                </a:cxn>
                <a:cxn ang="0">
                  <a:pos x="185" y="3"/>
                </a:cxn>
                <a:cxn ang="0">
                  <a:pos x="195" y="3"/>
                </a:cxn>
                <a:cxn ang="0">
                  <a:pos x="205" y="3"/>
                </a:cxn>
                <a:cxn ang="0">
                  <a:pos x="215" y="3"/>
                </a:cxn>
                <a:cxn ang="0">
                  <a:pos x="225" y="3"/>
                </a:cxn>
                <a:cxn ang="0">
                  <a:pos x="235" y="3"/>
                </a:cxn>
                <a:cxn ang="0">
                  <a:pos x="245" y="3"/>
                </a:cxn>
                <a:cxn ang="0">
                  <a:pos x="255" y="3"/>
                </a:cxn>
                <a:cxn ang="0">
                  <a:pos x="265" y="3"/>
                </a:cxn>
                <a:cxn ang="0">
                  <a:pos x="274" y="3"/>
                </a:cxn>
                <a:cxn ang="0">
                  <a:pos x="284" y="3"/>
                </a:cxn>
                <a:cxn ang="0">
                  <a:pos x="294" y="3"/>
                </a:cxn>
                <a:cxn ang="0">
                  <a:pos x="304" y="3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3" y="0"/>
                </a:cxn>
                <a:cxn ang="0">
                  <a:pos x="413" y="0"/>
                </a:cxn>
              </a:cxnLst>
              <a:rect l="0" t="0" r="r" b="b"/>
              <a:pathLst>
                <a:path w="420" h="13">
                  <a:moveTo>
                    <a:pt x="0" y="13"/>
                  </a:moveTo>
                  <a:lnTo>
                    <a:pt x="3" y="13"/>
                  </a:lnTo>
                  <a:lnTo>
                    <a:pt x="6" y="13"/>
                  </a:lnTo>
                  <a:lnTo>
                    <a:pt x="10" y="13"/>
                  </a:lnTo>
                  <a:lnTo>
                    <a:pt x="13" y="13"/>
                  </a:lnTo>
                  <a:lnTo>
                    <a:pt x="16" y="13"/>
                  </a:lnTo>
                  <a:lnTo>
                    <a:pt x="20" y="13"/>
                  </a:lnTo>
                  <a:lnTo>
                    <a:pt x="23" y="13"/>
                  </a:lnTo>
                  <a:lnTo>
                    <a:pt x="26" y="13"/>
                  </a:lnTo>
                  <a:lnTo>
                    <a:pt x="30" y="13"/>
                  </a:lnTo>
                  <a:lnTo>
                    <a:pt x="33" y="13"/>
                  </a:lnTo>
                  <a:lnTo>
                    <a:pt x="36" y="13"/>
                  </a:lnTo>
                  <a:lnTo>
                    <a:pt x="39" y="13"/>
                  </a:lnTo>
                  <a:lnTo>
                    <a:pt x="43" y="10"/>
                  </a:lnTo>
                  <a:lnTo>
                    <a:pt x="46" y="10"/>
                  </a:lnTo>
                  <a:lnTo>
                    <a:pt x="49" y="10"/>
                  </a:lnTo>
                  <a:lnTo>
                    <a:pt x="53" y="10"/>
                  </a:lnTo>
                  <a:lnTo>
                    <a:pt x="56" y="10"/>
                  </a:lnTo>
                  <a:lnTo>
                    <a:pt x="59" y="10"/>
                  </a:lnTo>
                  <a:lnTo>
                    <a:pt x="63" y="10"/>
                  </a:lnTo>
                  <a:lnTo>
                    <a:pt x="66" y="10"/>
                  </a:lnTo>
                  <a:lnTo>
                    <a:pt x="69" y="10"/>
                  </a:lnTo>
                  <a:lnTo>
                    <a:pt x="73" y="10"/>
                  </a:lnTo>
                  <a:lnTo>
                    <a:pt x="76" y="10"/>
                  </a:lnTo>
                  <a:lnTo>
                    <a:pt x="79" y="10"/>
                  </a:lnTo>
                  <a:lnTo>
                    <a:pt x="82" y="10"/>
                  </a:lnTo>
                  <a:lnTo>
                    <a:pt x="86" y="10"/>
                  </a:lnTo>
                  <a:lnTo>
                    <a:pt x="89" y="10"/>
                  </a:lnTo>
                  <a:lnTo>
                    <a:pt x="92" y="10"/>
                  </a:lnTo>
                  <a:lnTo>
                    <a:pt x="96" y="10"/>
                  </a:lnTo>
                  <a:lnTo>
                    <a:pt x="99" y="7"/>
                  </a:lnTo>
                  <a:lnTo>
                    <a:pt x="102" y="7"/>
                  </a:lnTo>
                  <a:lnTo>
                    <a:pt x="106" y="7"/>
                  </a:lnTo>
                  <a:lnTo>
                    <a:pt x="109" y="7"/>
                  </a:lnTo>
                  <a:lnTo>
                    <a:pt x="112" y="7"/>
                  </a:lnTo>
                  <a:lnTo>
                    <a:pt x="116" y="7"/>
                  </a:lnTo>
                  <a:lnTo>
                    <a:pt x="119" y="7"/>
                  </a:lnTo>
                  <a:lnTo>
                    <a:pt x="122" y="7"/>
                  </a:lnTo>
                  <a:lnTo>
                    <a:pt x="126" y="7"/>
                  </a:lnTo>
                  <a:lnTo>
                    <a:pt x="129" y="7"/>
                  </a:lnTo>
                  <a:lnTo>
                    <a:pt x="132" y="7"/>
                  </a:lnTo>
                  <a:lnTo>
                    <a:pt x="135" y="7"/>
                  </a:lnTo>
                  <a:lnTo>
                    <a:pt x="139" y="7"/>
                  </a:lnTo>
                  <a:lnTo>
                    <a:pt x="142" y="7"/>
                  </a:lnTo>
                  <a:lnTo>
                    <a:pt x="145" y="7"/>
                  </a:lnTo>
                  <a:lnTo>
                    <a:pt x="149" y="7"/>
                  </a:lnTo>
                  <a:lnTo>
                    <a:pt x="152" y="7"/>
                  </a:lnTo>
                  <a:lnTo>
                    <a:pt x="155" y="7"/>
                  </a:lnTo>
                  <a:lnTo>
                    <a:pt x="159" y="7"/>
                  </a:lnTo>
                  <a:lnTo>
                    <a:pt x="162" y="7"/>
                  </a:lnTo>
                  <a:lnTo>
                    <a:pt x="165" y="7"/>
                  </a:lnTo>
                  <a:lnTo>
                    <a:pt x="169" y="7"/>
                  </a:lnTo>
                  <a:lnTo>
                    <a:pt x="172" y="7"/>
                  </a:lnTo>
                  <a:lnTo>
                    <a:pt x="175" y="7"/>
                  </a:lnTo>
                  <a:lnTo>
                    <a:pt x="178" y="3"/>
                  </a:lnTo>
                  <a:lnTo>
                    <a:pt x="182" y="3"/>
                  </a:lnTo>
                  <a:lnTo>
                    <a:pt x="185" y="3"/>
                  </a:lnTo>
                  <a:lnTo>
                    <a:pt x="188" y="3"/>
                  </a:lnTo>
                  <a:lnTo>
                    <a:pt x="192" y="3"/>
                  </a:lnTo>
                  <a:lnTo>
                    <a:pt x="195" y="3"/>
                  </a:lnTo>
                  <a:lnTo>
                    <a:pt x="198" y="3"/>
                  </a:lnTo>
                  <a:lnTo>
                    <a:pt x="202" y="3"/>
                  </a:lnTo>
                  <a:lnTo>
                    <a:pt x="205" y="3"/>
                  </a:lnTo>
                  <a:lnTo>
                    <a:pt x="208" y="3"/>
                  </a:lnTo>
                  <a:lnTo>
                    <a:pt x="212" y="3"/>
                  </a:lnTo>
                  <a:lnTo>
                    <a:pt x="215" y="3"/>
                  </a:lnTo>
                  <a:lnTo>
                    <a:pt x="218" y="3"/>
                  </a:lnTo>
                  <a:lnTo>
                    <a:pt x="221" y="3"/>
                  </a:lnTo>
                  <a:lnTo>
                    <a:pt x="225" y="3"/>
                  </a:lnTo>
                  <a:lnTo>
                    <a:pt x="228" y="3"/>
                  </a:lnTo>
                  <a:lnTo>
                    <a:pt x="231" y="3"/>
                  </a:lnTo>
                  <a:lnTo>
                    <a:pt x="235" y="3"/>
                  </a:lnTo>
                  <a:lnTo>
                    <a:pt x="238" y="3"/>
                  </a:lnTo>
                  <a:lnTo>
                    <a:pt x="241" y="3"/>
                  </a:lnTo>
                  <a:lnTo>
                    <a:pt x="245" y="3"/>
                  </a:lnTo>
                  <a:lnTo>
                    <a:pt x="248" y="3"/>
                  </a:lnTo>
                  <a:lnTo>
                    <a:pt x="251" y="3"/>
                  </a:lnTo>
                  <a:lnTo>
                    <a:pt x="255" y="3"/>
                  </a:lnTo>
                  <a:lnTo>
                    <a:pt x="258" y="3"/>
                  </a:lnTo>
                  <a:lnTo>
                    <a:pt x="261" y="3"/>
                  </a:lnTo>
                  <a:lnTo>
                    <a:pt x="265" y="3"/>
                  </a:lnTo>
                  <a:lnTo>
                    <a:pt x="268" y="3"/>
                  </a:lnTo>
                  <a:lnTo>
                    <a:pt x="271" y="3"/>
                  </a:lnTo>
                  <a:lnTo>
                    <a:pt x="274" y="3"/>
                  </a:lnTo>
                  <a:lnTo>
                    <a:pt x="278" y="3"/>
                  </a:lnTo>
                  <a:lnTo>
                    <a:pt x="281" y="3"/>
                  </a:lnTo>
                  <a:lnTo>
                    <a:pt x="284" y="3"/>
                  </a:lnTo>
                  <a:lnTo>
                    <a:pt x="288" y="3"/>
                  </a:lnTo>
                  <a:lnTo>
                    <a:pt x="291" y="3"/>
                  </a:lnTo>
                  <a:lnTo>
                    <a:pt x="294" y="3"/>
                  </a:lnTo>
                  <a:lnTo>
                    <a:pt x="298" y="3"/>
                  </a:lnTo>
                  <a:lnTo>
                    <a:pt x="301" y="3"/>
                  </a:lnTo>
                  <a:lnTo>
                    <a:pt x="304" y="3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1" name="Freeform 93"/>
            <p:cNvSpPr>
              <a:spLocks/>
            </p:cNvSpPr>
            <p:nvPr/>
          </p:nvSpPr>
          <p:spPr bwMode="auto">
            <a:xfrm>
              <a:off x="3703" y="1494"/>
              <a:ext cx="420" cy="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7" y="3"/>
                </a:cxn>
                <a:cxn ang="0">
                  <a:pos x="27" y="3"/>
                </a:cxn>
                <a:cxn ang="0">
                  <a:pos x="36" y="3"/>
                </a:cxn>
                <a:cxn ang="0">
                  <a:pos x="46" y="3"/>
                </a:cxn>
                <a:cxn ang="0">
                  <a:pos x="56" y="3"/>
                </a:cxn>
                <a:cxn ang="0">
                  <a:pos x="66" y="3"/>
                </a:cxn>
                <a:cxn ang="0">
                  <a:pos x="76" y="3"/>
                </a:cxn>
                <a:cxn ang="0">
                  <a:pos x="86" y="3"/>
                </a:cxn>
                <a:cxn ang="0">
                  <a:pos x="96" y="3"/>
                </a:cxn>
                <a:cxn ang="0">
                  <a:pos x="106" y="3"/>
                </a:cxn>
                <a:cxn ang="0">
                  <a:pos x="116" y="3"/>
                </a:cxn>
                <a:cxn ang="0">
                  <a:pos x="126" y="3"/>
                </a:cxn>
                <a:cxn ang="0">
                  <a:pos x="136" y="3"/>
                </a:cxn>
                <a:cxn ang="0">
                  <a:pos x="146" y="3"/>
                </a:cxn>
                <a:cxn ang="0">
                  <a:pos x="156" y="3"/>
                </a:cxn>
                <a:cxn ang="0">
                  <a:pos x="166" y="3"/>
                </a:cxn>
                <a:cxn ang="0">
                  <a:pos x="175" y="3"/>
                </a:cxn>
                <a:cxn ang="0">
                  <a:pos x="185" y="3"/>
                </a:cxn>
                <a:cxn ang="0">
                  <a:pos x="195" y="3"/>
                </a:cxn>
                <a:cxn ang="0">
                  <a:pos x="205" y="3"/>
                </a:cxn>
                <a:cxn ang="0">
                  <a:pos x="215" y="3"/>
                </a:cxn>
                <a:cxn ang="0">
                  <a:pos x="225" y="3"/>
                </a:cxn>
                <a:cxn ang="0">
                  <a:pos x="235" y="3"/>
                </a:cxn>
                <a:cxn ang="0">
                  <a:pos x="245" y="3"/>
                </a:cxn>
                <a:cxn ang="0">
                  <a:pos x="255" y="3"/>
                </a:cxn>
                <a:cxn ang="0">
                  <a:pos x="265" y="3"/>
                </a:cxn>
                <a:cxn ang="0">
                  <a:pos x="275" y="3"/>
                </a:cxn>
                <a:cxn ang="0">
                  <a:pos x="285" y="3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0" h="3">
                  <a:moveTo>
                    <a:pt x="0" y="3"/>
                  </a:moveTo>
                  <a:lnTo>
                    <a:pt x="3" y="3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3" y="3"/>
                  </a:lnTo>
                  <a:lnTo>
                    <a:pt x="27" y="3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6" y="3"/>
                  </a:lnTo>
                  <a:lnTo>
                    <a:pt x="40" y="3"/>
                  </a:lnTo>
                  <a:lnTo>
                    <a:pt x="43" y="3"/>
                  </a:lnTo>
                  <a:lnTo>
                    <a:pt x="46" y="3"/>
                  </a:lnTo>
                  <a:lnTo>
                    <a:pt x="50" y="3"/>
                  </a:lnTo>
                  <a:lnTo>
                    <a:pt x="53" y="3"/>
                  </a:lnTo>
                  <a:lnTo>
                    <a:pt x="56" y="3"/>
                  </a:lnTo>
                  <a:lnTo>
                    <a:pt x="60" y="3"/>
                  </a:lnTo>
                  <a:lnTo>
                    <a:pt x="63" y="3"/>
                  </a:lnTo>
                  <a:lnTo>
                    <a:pt x="66" y="3"/>
                  </a:lnTo>
                  <a:lnTo>
                    <a:pt x="70" y="3"/>
                  </a:lnTo>
                  <a:lnTo>
                    <a:pt x="73" y="3"/>
                  </a:lnTo>
                  <a:lnTo>
                    <a:pt x="76" y="3"/>
                  </a:lnTo>
                  <a:lnTo>
                    <a:pt x="79" y="3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89" y="3"/>
                  </a:lnTo>
                  <a:lnTo>
                    <a:pt x="93" y="3"/>
                  </a:lnTo>
                  <a:lnTo>
                    <a:pt x="96" y="3"/>
                  </a:lnTo>
                  <a:lnTo>
                    <a:pt x="99" y="3"/>
                  </a:lnTo>
                  <a:lnTo>
                    <a:pt x="103" y="3"/>
                  </a:lnTo>
                  <a:lnTo>
                    <a:pt x="106" y="3"/>
                  </a:lnTo>
                  <a:lnTo>
                    <a:pt x="109" y="3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19" y="3"/>
                  </a:lnTo>
                  <a:lnTo>
                    <a:pt x="122" y="3"/>
                  </a:lnTo>
                  <a:lnTo>
                    <a:pt x="126" y="3"/>
                  </a:lnTo>
                  <a:lnTo>
                    <a:pt x="129" y="3"/>
                  </a:lnTo>
                  <a:lnTo>
                    <a:pt x="132" y="3"/>
                  </a:lnTo>
                  <a:lnTo>
                    <a:pt x="136" y="3"/>
                  </a:lnTo>
                  <a:lnTo>
                    <a:pt x="139" y="3"/>
                  </a:lnTo>
                  <a:lnTo>
                    <a:pt x="142" y="3"/>
                  </a:lnTo>
                  <a:lnTo>
                    <a:pt x="146" y="3"/>
                  </a:lnTo>
                  <a:lnTo>
                    <a:pt x="149" y="3"/>
                  </a:lnTo>
                  <a:lnTo>
                    <a:pt x="152" y="3"/>
                  </a:lnTo>
                  <a:lnTo>
                    <a:pt x="156" y="3"/>
                  </a:lnTo>
                  <a:lnTo>
                    <a:pt x="159" y="3"/>
                  </a:lnTo>
                  <a:lnTo>
                    <a:pt x="162" y="3"/>
                  </a:lnTo>
                  <a:lnTo>
                    <a:pt x="166" y="3"/>
                  </a:lnTo>
                  <a:lnTo>
                    <a:pt x="169" y="3"/>
                  </a:lnTo>
                  <a:lnTo>
                    <a:pt x="172" y="3"/>
                  </a:lnTo>
                  <a:lnTo>
                    <a:pt x="175" y="3"/>
                  </a:lnTo>
                  <a:lnTo>
                    <a:pt x="179" y="3"/>
                  </a:lnTo>
                  <a:lnTo>
                    <a:pt x="182" y="3"/>
                  </a:lnTo>
                  <a:lnTo>
                    <a:pt x="185" y="3"/>
                  </a:lnTo>
                  <a:lnTo>
                    <a:pt x="189" y="3"/>
                  </a:lnTo>
                  <a:lnTo>
                    <a:pt x="192" y="3"/>
                  </a:lnTo>
                  <a:lnTo>
                    <a:pt x="195" y="3"/>
                  </a:lnTo>
                  <a:lnTo>
                    <a:pt x="199" y="3"/>
                  </a:lnTo>
                  <a:lnTo>
                    <a:pt x="202" y="3"/>
                  </a:lnTo>
                  <a:lnTo>
                    <a:pt x="205" y="3"/>
                  </a:lnTo>
                  <a:lnTo>
                    <a:pt x="209" y="3"/>
                  </a:lnTo>
                  <a:lnTo>
                    <a:pt x="212" y="3"/>
                  </a:lnTo>
                  <a:lnTo>
                    <a:pt x="215" y="3"/>
                  </a:lnTo>
                  <a:lnTo>
                    <a:pt x="218" y="3"/>
                  </a:lnTo>
                  <a:lnTo>
                    <a:pt x="222" y="3"/>
                  </a:lnTo>
                  <a:lnTo>
                    <a:pt x="225" y="3"/>
                  </a:lnTo>
                  <a:lnTo>
                    <a:pt x="228" y="3"/>
                  </a:lnTo>
                  <a:lnTo>
                    <a:pt x="232" y="3"/>
                  </a:lnTo>
                  <a:lnTo>
                    <a:pt x="235" y="3"/>
                  </a:lnTo>
                  <a:lnTo>
                    <a:pt x="238" y="3"/>
                  </a:lnTo>
                  <a:lnTo>
                    <a:pt x="242" y="3"/>
                  </a:lnTo>
                  <a:lnTo>
                    <a:pt x="245" y="3"/>
                  </a:lnTo>
                  <a:lnTo>
                    <a:pt x="248" y="3"/>
                  </a:lnTo>
                  <a:lnTo>
                    <a:pt x="252" y="3"/>
                  </a:lnTo>
                  <a:lnTo>
                    <a:pt x="255" y="3"/>
                  </a:lnTo>
                  <a:lnTo>
                    <a:pt x="258" y="3"/>
                  </a:lnTo>
                  <a:lnTo>
                    <a:pt x="261" y="3"/>
                  </a:lnTo>
                  <a:lnTo>
                    <a:pt x="265" y="3"/>
                  </a:lnTo>
                  <a:lnTo>
                    <a:pt x="268" y="3"/>
                  </a:lnTo>
                  <a:lnTo>
                    <a:pt x="271" y="3"/>
                  </a:lnTo>
                  <a:lnTo>
                    <a:pt x="275" y="3"/>
                  </a:lnTo>
                  <a:lnTo>
                    <a:pt x="278" y="3"/>
                  </a:lnTo>
                  <a:lnTo>
                    <a:pt x="281" y="3"/>
                  </a:lnTo>
                  <a:lnTo>
                    <a:pt x="285" y="3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2" name="Freeform 94"/>
            <p:cNvSpPr>
              <a:spLocks/>
            </p:cNvSpPr>
            <p:nvPr/>
          </p:nvSpPr>
          <p:spPr bwMode="auto">
            <a:xfrm>
              <a:off x="4123" y="1494"/>
              <a:ext cx="421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6" y="0"/>
                </a:cxn>
                <a:cxn ang="0">
                  <a:pos x="186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5" y="0"/>
                </a:cxn>
                <a:cxn ang="0">
                  <a:pos x="345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6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1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3" name="Freeform 95"/>
            <p:cNvSpPr>
              <a:spLocks/>
            </p:cNvSpPr>
            <p:nvPr/>
          </p:nvSpPr>
          <p:spPr bwMode="auto">
            <a:xfrm>
              <a:off x="4544" y="1494"/>
              <a:ext cx="420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5" y="0"/>
                </a:cxn>
                <a:cxn ang="0">
                  <a:pos x="125" y="0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4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3" y="0"/>
                </a:cxn>
                <a:cxn ang="0">
                  <a:pos x="403" y="0"/>
                </a:cxn>
                <a:cxn ang="0">
                  <a:pos x="413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0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3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4" name="Freeform 96"/>
            <p:cNvSpPr>
              <a:spLocks/>
            </p:cNvSpPr>
            <p:nvPr/>
          </p:nvSpPr>
          <p:spPr bwMode="auto">
            <a:xfrm>
              <a:off x="4964" y="1494"/>
              <a:ext cx="11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3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3" y="0"/>
                </a:cxn>
                <a:cxn ang="0">
                  <a:pos x="46" y="0"/>
                </a:cxn>
                <a:cxn ang="0">
                  <a:pos x="50" y="0"/>
                </a:cxn>
                <a:cxn ang="0">
                  <a:pos x="53" y="0"/>
                </a:cxn>
                <a:cxn ang="0">
                  <a:pos x="56" y="0"/>
                </a:cxn>
                <a:cxn ang="0">
                  <a:pos x="59" y="0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83" y="0"/>
                </a:cxn>
                <a:cxn ang="0">
                  <a:pos x="86" y="0"/>
                </a:cxn>
                <a:cxn ang="0">
                  <a:pos x="89" y="0"/>
                </a:cxn>
                <a:cxn ang="0">
                  <a:pos x="93" y="0"/>
                </a:cxn>
                <a:cxn ang="0">
                  <a:pos x="96" y="0"/>
                </a:cxn>
                <a:cxn ang="0">
                  <a:pos x="99" y="0"/>
                </a:cxn>
                <a:cxn ang="0">
                  <a:pos x="103" y="0"/>
                </a:cxn>
                <a:cxn ang="0">
                  <a:pos x="106" y="0"/>
                </a:cxn>
                <a:cxn ang="0">
                  <a:pos x="109" y="0"/>
                </a:cxn>
                <a:cxn ang="0">
                  <a:pos x="112" y="0"/>
                </a:cxn>
                <a:cxn ang="0">
                  <a:pos x="116" y="0"/>
                </a:cxn>
                <a:cxn ang="0">
                  <a:pos x="119" y="0"/>
                </a:cxn>
              </a:cxnLst>
              <a:rect l="0" t="0" r="r" b="b"/>
              <a:pathLst>
                <a:path w="119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19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5" name="Freeform 97"/>
            <p:cNvSpPr>
              <a:spLocks/>
            </p:cNvSpPr>
            <p:nvPr/>
          </p:nvSpPr>
          <p:spPr bwMode="auto">
            <a:xfrm>
              <a:off x="1181" y="1474"/>
              <a:ext cx="421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6" y="0"/>
                </a:cxn>
                <a:cxn ang="0">
                  <a:pos x="186" y="0"/>
                </a:cxn>
                <a:cxn ang="0">
                  <a:pos x="196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5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6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1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6" name="Freeform 98"/>
            <p:cNvSpPr>
              <a:spLocks/>
            </p:cNvSpPr>
            <p:nvPr/>
          </p:nvSpPr>
          <p:spPr bwMode="auto">
            <a:xfrm>
              <a:off x="1602" y="1474"/>
              <a:ext cx="420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5" y="0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4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4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3" y="0"/>
                </a:cxn>
                <a:cxn ang="0">
                  <a:pos x="393" y="0"/>
                </a:cxn>
                <a:cxn ang="0">
                  <a:pos x="403" y="0"/>
                </a:cxn>
                <a:cxn ang="0">
                  <a:pos x="413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0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3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7" name="Freeform 99"/>
            <p:cNvSpPr>
              <a:spLocks/>
            </p:cNvSpPr>
            <p:nvPr/>
          </p:nvSpPr>
          <p:spPr bwMode="auto">
            <a:xfrm>
              <a:off x="2022" y="1474"/>
              <a:ext cx="420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4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8" name="Freeform 100"/>
            <p:cNvSpPr>
              <a:spLocks/>
            </p:cNvSpPr>
            <p:nvPr/>
          </p:nvSpPr>
          <p:spPr bwMode="auto">
            <a:xfrm>
              <a:off x="2442" y="1474"/>
              <a:ext cx="420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6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6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69" name="Freeform 101"/>
            <p:cNvSpPr>
              <a:spLocks/>
            </p:cNvSpPr>
            <p:nvPr/>
          </p:nvSpPr>
          <p:spPr bwMode="auto">
            <a:xfrm>
              <a:off x="2862" y="1474"/>
              <a:ext cx="421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6" y="0"/>
                </a:cxn>
                <a:cxn ang="0">
                  <a:pos x="186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5" y="0"/>
                </a:cxn>
                <a:cxn ang="0">
                  <a:pos x="345" y="0"/>
                </a:cxn>
                <a:cxn ang="0">
                  <a:pos x="355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5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1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0" name="Freeform 102"/>
            <p:cNvSpPr>
              <a:spLocks/>
            </p:cNvSpPr>
            <p:nvPr/>
          </p:nvSpPr>
          <p:spPr bwMode="auto">
            <a:xfrm>
              <a:off x="3283" y="1474"/>
              <a:ext cx="420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4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3" y="0"/>
                </a:cxn>
                <a:cxn ang="0">
                  <a:pos x="413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1" name="Freeform 103"/>
            <p:cNvSpPr>
              <a:spLocks/>
            </p:cNvSpPr>
            <p:nvPr/>
          </p:nvSpPr>
          <p:spPr bwMode="auto">
            <a:xfrm>
              <a:off x="3703" y="1474"/>
              <a:ext cx="420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2" name="Freeform 104"/>
            <p:cNvSpPr>
              <a:spLocks/>
            </p:cNvSpPr>
            <p:nvPr/>
          </p:nvSpPr>
          <p:spPr bwMode="auto">
            <a:xfrm>
              <a:off x="4123" y="1474"/>
              <a:ext cx="421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6" y="0"/>
                </a:cxn>
                <a:cxn ang="0">
                  <a:pos x="186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5" y="0"/>
                </a:cxn>
                <a:cxn ang="0">
                  <a:pos x="345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6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1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3" name="Freeform 105"/>
            <p:cNvSpPr>
              <a:spLocks/>
            </p:cNvSpPr>
            <p:nvPr/>
          </p:nvSpPr>
          <p:spPr bwMode="auto">
            <a:xfrm>
              <a:off x="4544" y="1474"/>
              <a:ext cx="420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5" y="0"/>
                </a:cxn>
                <a:cxn ang="0">
                  <a:pos x="125" y="0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4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3" y="0"/>
                </a:cxn>
                <a:cxn ang="0">
                  <a:pos x="403" y="0"/>
                </a:cxn>
                <a:cxn ang="0">
                  <a:pos x="413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0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3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4" name="Freeform 106"/>
            <p:cNvSpPr>
              <a:spLocks/>
            </p:cNvSpPr>
            <p:nvPr/>
          </p:nvSpPr>
          <p:spPr bwMode="auto">
            <a:xfrm>
              <a:off x="4964" y="1474"/>
              <a:ext cx="11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3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3" y="0"/>
                </a:cxn>
                <a:cxn ang="0">
                  <a:pos x="46" y="0"/>
                </a:cxn>
                <a:cxn ang="0">
                  <a:pos x="50" y="0"/>
                </a:cxn>
                <a:cxn ang="0">
                  <a:pos x="53" y="0"/>
                </a:cxn>
                <a:cxn ang="0">
                  <a:pos x="56" y="0"/>
                </a:cxn>
                <a:cxn ang="0">
                  <a:pos x="59" y="0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83" y="0"/>
                </a:cxn>
                <a:cxn ang="0">
                  <a:pos x="86" y="0"/>
                </a:cxn>
                <a:cxn ang="0">
                  <a:pos x="89" y="0"/>
                </a:cxn>
                <a:cxn ang="0">
                  <a:pos x="93" y="0"/>
                </a:cxn>
                <a:cxn ang="0">
                  <a:pos x="96" y="0"/>
                </a:cxn>
                <a:cxn ang="0">
                  <a:pos x="99" y="0"/>
                </a:cxn>
                <a:cxn ang="0">
                  <a:pos x="103" y="0"/>
                </a:cxn>
                <a:cxn ang="0">
                  <a:pos x="106" y="0"/>
                </a:cxn>
                <a:cxn ang="0">
                  <a:pos x="109" y="0"/>
                </a:cxn>
                <a:cxn ang="0">
                  <a:pos x="112" y="0"/>
                </a:cxn>
                <a:cxn ang="0">
                  <a:pos x="116" y="0"/>
                </a:cxn>
                <a:cxn ang="0">
                  <a:pos x="119" y="0"/>
                </a:cxn>
              </a:cxnLst>
              <a:rect l="0" t="0" r="r" b="b"/>
              <a:pathLst>
                <a:path w="119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19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5" name="Rectangle 107"/>
            <p:cNvSpPr>
              <a:spLocks noChangeArrowheads="1"/>
            </p:cNvSpPr>
            <p:nvPr/>
          </p:nvSpPr>
          <p:spPr bwMode="auto">
            <a:xfrm>
              <a:off x="1175" y="2642"/>
              <a:ext cx="36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76" name="Rectangle 108"/>
            <p:cNvSpPr>
              <a:spLocks noChangeArrowheads="1"/>
            </p:cNvSpPr>
            <p:nvPr/>
          </p:nvSpPr>
          <p:spPr bwMode="auto">
            <a:xfrm>
              <a:off x="5076" y="1331"/>
              <a:ext cx="36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878" name="Rectangle 110"/>
            <p:cNvSpPr>
              <a:spLocks noChangeArrowheads="1"/>
            </p:cNvSpPr>
            <p:nvPr/>
          </p:nvSpPr>
          <p:spPr bwMode="auto">
            <a:xfrm>
              <a:off x="1181" y="2758"/>
              <a:ext cx="3899" cy="1310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79" name="Freeform 111"/>
            <p:cNvSpPr>
              <a:spLocks/>
            </p:cNvSpPr>
            <p:nvPr/>
          </p:nvSpPr>
          <p:spPr bwMode="auto">
            <a:xfrm>
              <a:off x="1181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0" name="Freeform 112"/>
            <p:cNvSpPr>
              <a:spLocks/>
            </p:cNvSpPr>
            <p:nvPr/>
          </p:nvSpPr>
          <p:spPr bwMode="auto">
            <a:xfrm>
              <a:off x="1830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1" name="Freeform 113"/>
            <p:cNvSpPr>
              <a:spLocks/>
            </p:cNvSpPr>
            <p:nvPr/>
          </p:nvSpPr>
          <p:spPr bwMode="auto">
            <a:xfrm>
              <a:off x="2479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2" name="Freeform 114"/>
            <p:cNvSpPr>
              <a:spLocks/>
            </p:cNvSpPr>
            <p:nvPr/>
          </p:nvSpPr>
          <p:spPr bwMode="auto">
            <a:xfrm>
              <a:off x="3131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3" name="Freeform 115"/>
            <p:cNvSpPr>
              <a:spLocks/>
            </p:cNvSpPr>
            <p:nvPr/>
          </p:nvSpPr>
          <p:spPr bwMode="auto">
            <a:xfrm>
              <a:off x="3779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4" name="Freeform 116"/>
            <p:cNvSpPr>
              <a:spLocks/>
            </p:cNvSpPr>
            <p:nvPr/>
          </p:nvSpPr>
          <p:spPr bwMode="auto">
            <a:xfrm>
              <a:off x="4428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5" name="Freeform 117"/>
            <p:cNvSpPr>
              <a:spLocks/>
            </p:cNvSpPr>
            <p:nvPr/>
          </p:nvSpPr>
          <p:spPr bwMode="auto">
            <a:xfrm>
              <a:off x="5080" y="2758"/>
              <a:ext cx="1" cy="131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6" name="Freeform 118"/>
            <p:cNvSpPr>
              <a:spLocks/>
            </p:cNvSpPr>
            <p:nvPr/>
          </p:nvSpPr>
          <p:spPr bwMode="auto">
            <a:xfrm>
              <a:off x="1181" y="4068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7" name="Freeform 119"/>
            <p:cNvSpPr>
              <a:spLocks/>
            </p:cNvSpPr>
            <p:nvPr/>
          </p:nvSpPr>
          <p:spPr bwMode="auto">
            <a:xfrm>
              <a:off x="1181" y="3923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8" name="Freeform 120"/>
            <p:cNvSpPr>
              <a:spLocks/>
            </p:cNvSpPr>
            <p:nvPr/>
          </p:nvSpPr>
          <p:spPr bwMode="auto">
            <a:xfrm>
              <a:off x="1181" y="3777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89" name="Freeform 121"/>
            <p:cNvSpPr>
              <a:spLocks/>
            </p:cNvSpPr>
            <p:nvPr/>
          </p:nvSpPr>
          <p:spPr bwMode="auto">
            <a:xfrm>
              <a:off x="1181" y="3632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0" name="Freeform 122"/>
            <p:cNvSpPr>
              <a:spLocks/>
            </p:cNvSpPr>
            <p:nvPr/>
          </p:nvSpPr>
          <p:spPr bwMode="auto">
            <a:xfrm>
              <a:off x="1181" y="3486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1" name="Freeform 123"/>
            <p:cNvSpPr>
              <a:spLocks/>
            </p:cNvSpPr>
            <p:nvPr/>
          </p:nvSpPr>
          <p:spPr bwMode="auto">
            <a:xfrm>
              <a:off x="1181" y="3340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2" name="Freeform 124"/>
            <p:cNvSpPr>
              <a:spLocks/>
            </p:cNvSpPr>
            <p:nvPr/>
          </p:nvSpPr>
          <p:spPr bwMode="auto">
            <a:xfrm>
              <a:off x="1181" y="3195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3" name="Freeform 125"/>
            <p:cNvSpPr>
              <a:spLocks/>
            </p:cNvSpPr>
            <p:nvPr/>
          </p:nvSpPr>
          <p:spPr bwMode="auto">
            <a:xfrm>
              <a:off x="1181" y="3049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4" name="Freeform 126"/>
            <p:cNvSpPr>
              <a:spLocks/>
            </p:cNvSpPr>
            <p:nvPr/>
          </p:nvSpPr>
          <p:spPr bwMode="auto">
            <a:xfrm>
              <a:off x="1181" y="2903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5" name="Freeform 127"/>
            <p:cNvSpPr>
              <a:spLocks/>
            </p:cNvSpPr>
            <p:nvPr/>
          </p:nvSpPr>
          <p:spPr bwMode="auto">
            <a:xfrm>
              <a:off x="1181" y="2758"/>
              <a:ext cx="38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8" y="0"/>
                </a:cxn>
                <a:cxn ang="0">
                  <a:pos x="1178" y="0"/>
                </a:cxn>
              </a:cxnLst>
              <a:rect l="0" t="0" r="r" b="b"/>
              <a:pathLst>
                <a:path w="1178">
                  <a:moveTo>
                    <a:pt x="0" y="0"/>
                  </a:moveTo>
                  <a:lnTo>
                    <a:pt x="1178" y="0"/>
                  </a:lnTo>
                  <a:lnTo>
                    <a:pt x="117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6" name="Line 128"/>
            <p:cNvSpPr>
              <a:spLocks noChangeShapeType="1"/>
            </p:cNvSpPr>
            <p:nvPr/>
          </p:nvSpPr>
          <p:spPr bwMode="auto">
            <a:xfrm>
              <a:off x="1181" y="275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7" name="Line 129"/>
            <p:cNvSpPr>
              <a:spLocks noChangeShapeType="1"/>
            </p:cNvSpPr>
            <p:nvPr/>
          </p:nvSpPr>
          <p:spPr bwMode="auto">
            <a:xfrm>
              <a:off x="1181" y="406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8" name="Line 130"/>
            <p:cNvSpPr>
              <a:spLocks noChangeShapeType="1"/>
            </p:cNvSpPr>
            <p:nvPr/>
          </p:nvSpPr>
          <p:spPr bwMode="auto">
            <a:xfrm flipV="1">
              <a:off x="5080" y="2758"/>
              <a:ext cx="1" cy="1310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99" name="Line 131"/>
            <p:cNvSpPr>
              <a:spLocks noChangeShapeType="1"/>
            </p:cNvSpPr>
            <p:nvPr/>
          </p:nvSpPr>
          <p:spPr bwMode="auto">
            <a:xfrm flipV="1">
              <a:off x="1181" y="2758"/>
              <a:ext cx="1" cy="1310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0" name="Line 132"/>
            <p:cNvSpPr>
              <a:spLocks noChangeShapeType="1"/>
            </p:cNvSpPr>
            <p:nvPr/>
          </p:nvSpPr>
          <p:spPr bwMode="auto">
            <a:xfrm>
              <a:off x="1181" y="406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1" name="Line 133"/>
            <p:cNvSpPr>
              <a:spLocks noChangeShapeType="1"/>
            </p:cNvSpPr>
            <p:nvPr/>
          </p:nvSpPr>
          <p:spPr bwMode="auto">
            <a:xfrm flipV="1">
              <a:off x="1181" y="2758"/>
              <a:ext cx="1" cy="1310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2" name="Line 134"/>
            <p:cNvSpPr>
              <a:spLocks noChangeShapeType="1"/>
            </p:cNvSpPr>
            <p:nvPr/>
          </p:nvSpPr>
          <p:spPr bwMode="auto">
            <a:xfrm>
              <a:off x="1181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3" name="Line 135"/>
            <p:cNvSpPr>
              <a:spLocks noChangeShapeType="1"/>
            </p:cNvSpPr>
            <p:nvPr/>
          </p:nvSpPr>
          <p:spPr bwMode="auto">
            <a:xfrm>
              <a:off x="1181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4" name="Rectangle 136"/>
            <p:cNvSpPr>
              <a:spLocks noChangeArrowheads="1"/>
            </p:cNvSpPr>
            <p:nvPr/>
          </p:nvSpPr>
          <p:spPr bwMode="auto">
            <a:xfrm>
              <a:off x="1165" y="4078"/>
              <a:ext cx="60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05" name="Line 137"/>
            <p:cNvSpPr>
              <a:spLocks noChangeShapeType="1"/>
            </p:cNvSpPr>
            <p:nvPr/>
          </p:nvSpPr>
          <p:spPr bwMode="auto">
            <a:xfrm>
              <a:off x="1830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6" name="Line 138"/>
            <p:cNvSpPr>
              <a:spLocks noChangeShapeType="1"/>
            </p:cNvSpPr>
            <p:nvPr/>
          </p:nvSpPr>
          <p:spPr bwMode="auto">
            <a:xfrm>
              <a:off x="1830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7" name="Rectangle 139"/>
            <p:cNvSpPr>
              <a:spLocks noChangeArrowheads="1"/>
            </p:cNvSpPr>
            <p:nvPr/>
          </p:nvSpPr>
          <p:spPr bwMode="auto">
            <a:xfrm>
              <a:off x="1770" y="4078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0.05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08" name="Line 140"/>
            <p:cNvSpPr>
              <a:spLocks noChangeShapeType="1"/>
            </p:cNvSpPr>
            <p:nvPr/>
          </p:nvSpPr>
          <p:spPr bwMode="auto">
            <a:xfrm>
              <a:off x="2479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09" name="Line 141"/>
            <p:cNvSpPr>
              <a:spLocks noChangeShapeType="1"/>
            </p:cNvSpPr>
            <p:nvPr/>
          </p:nvSpPr>
          <p:spPr bwMode="auto">
            <a:xfrm>
              <a:off x="2479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0" name="Rectangle 142"/>
            <p:cNvSpPr>
              <a:spLocks noChangeArrowheads="1"/>
            </p:cNvSpPr>
            <p:nvPr/>
          </p:nvSpPr>
          <p:spPr bwMode="auto">
            <a:xfrm>
              <a:off x="2436" y="4078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11" name="Line 143"/>
            <p:cNvSpPr>
              <a:spLocks noChangeShapeType="1"/>
            </p:cNvSpPr>
            <p:nvPr/>
          </p:nvSpPr>
          <p:spPr bwMode="auto">
            <a:xfrm>
              <a:off x="3131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2" name="Line 144"/>
            <p:cNvSpPr>
              <a:spLocks noChangeShapeType="1"/>
            </p:cNvSpPr>
            <p:nvPr/>
          </p:nvSpPr>
          <p:spPr bwMode="auto">
            <a:xfrm>
              <a:off x="3131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3" name="Rectangle 145"/>
            <p:cNvSpPr>
              <a:spLocks noChangeArrowheads="1"/>
            </p:cNvSpPr>
            <p:nvPr/>
          </p:nvSpPr>
          <p:spPr bwMode="auto">
            <a:xfrm>
              <a:off x="3071" y="4078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14" name="Line 146"/>
            <p:cNvSpPr>
              <a:spLocks noChangeShapeType="1"/>
            </p:cNvSpPr>
            <p:nvPr/>
          </p:nvSpPr>
          <p:spPr bwMode="auto">
            <a:xfrm>
              <a:off x="3779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5" name="Line 147"/>
            <p:cNvSpPr>
              <a:spLocks noChangeShapeType="1"/>
            </p:cNvSpPr>
            <p:nvPr/>
          </p:nvSpPr>
          <p:spPr bwMode="auto">
            <a:xfrm>
              <a:off x="3779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6" name="Rectangle 148"/>
            <p:cNvSpPr>
              <a:spLocks noChangeArrowheads="1"/>
            </p:cNvSpPr>
            <p:nvPr/>
          </p:nvSpPr>
          <p:spPr bwMode="auto">
            <a:xfrm>
              <a:off x="3736" y="4078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17" name="Line 149"/>
            <p:cNvSpPr>
              <a:spLocks noChangeShapeType="1"/>
            </p:cNvSpPr>
            <p:nvPr/>
          </p:nvSpPr>
          <p:spPr bwMode="auto">
            <a:xfrm>
              <a:off x="4428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8" name="Line 150"/>
            <p:cNvSpPr>
              <a:spLocks noChangeShapeType="1"/>
            </p:cNvSpPr>
            <p:nvPr/>
          </p:nvSpPr>
          <p:spPr bwMode="auto">
            <a:xfrm>
              <a:off x="4428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19" name="Rectangle 151"/>
            <p:cNvSpPr>
              <a:spLocks noChangeArrowheads="1"/>
            </p:cNvSpPr>
            <p:nvPr/>
          </p:nvSpPr>
          <p:spPr bwMode="auto">
            <a:xfrm>
              <a:off x="4368" y="4078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20" name="Line 152"/>
            <p:cNvSpPr>
              <a:spLocks noChangeShapeType="1"/>
            </p:cNvSpPr>
            <p:nvPr/>
          </p:nvSpPr>
          <p:spPr bwMode="auto">
            <a:xfrm>
              <a:off x="5080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21" name="Line 153"/>
            <p:cNvSpPr>
              <a:spLocks noChangeShapeType="1"/>
            </p:cNvSpPr>
            <p:nvPr/>
          </p:nvSpPr>
          <p:spPr bwMode="auto">
            <a:xfrm>
              <a:off x="5080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22" name="Rectangle 154"/>
            <p:cNvSpPr>
              <a:spLocks noChangeArrowheads="1"/>
            </p:cNvSpPr>
            <p:nvPr/>
          </p:nvSpPr>
          <p:spPr bwMode="auto">
            <a:xfrm>
              <a:off x="5037" y="4078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23" name="Line 155"/>
            <p:cNvSpPr>
              <a:spLocks noChangeShapeType="1"/>
            </p:cNvSpPr>
            <p:nvPr/>
          </p:nvSpPr>
          <p:spPr bwMode="auto">
            <a:xfrm>
              <a:off x="1181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24" name="Line 156"/>
            <p:cNvSpPr>
              <a:spLocks noChangeShapeType="1"/>
            </p:cNvSpPr>
            <p:nvPr/>
          </p:nvSpPr>
          <p:spPr bwMode="auto">
            <a:xfrm>
              <a:off x="5080" y="40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25" name="Rectangle 157"/>
            <p:cNvSpPr>
              <a:spLocks noChangeArrowheads="1"/>
            </p:cNvSpPr>
            <p:nvPr/>
          </p:nvSpPr>
          <p:spPr bwMode="auto">
            <a:xfrm>
              <a:off x="1049" y="4035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0.05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26" name="Line 158"/>
            <p:cNvSpPr>
              <a:spLocks noChangeShapeType="1"/>
            </p:cNvSpPr>
            <p:nvPr/>
          </p:nvSpPr>
          <p:spPr bwMode="auto">
            <a:xfrm>
              <a:off x="1181" y="392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27" name="Line 159"/>
            <p:cNvSpPr>
              <a:spLocks noChangeShapeType="1"/>
            </p:cNvSpPr>
            <p:nvPr/>
          </p:nvSpPr>
          <p:spPr bwMode="auto">
            <a:xfrm>
              <a:off x="5080" y="392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28" name="Rectangle 160"/>
            <p:cNvSpPr>
              <a:spLocks noChangeArrowheads="1"/>
            </p:cNvSpPr>
            <p:nvPr/>
          </p:nvSpPr>
          <p:spPr bwMode="auto">
            <a:xfrm>
              <a:off x="1082" y="3890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29" name="Line 161"/>
            <p:cNvSpPr>
              <a:spLocks noChangeShapeType="1"/>
            </p:cNvSpPr>
            <p:nvPr/>
          </p:nvSpPr>
          <p:spPr bwMode="auto">
            <a:xfrm>
              <a:off x="1181" y="377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0" name="Line 162"/>
            <p:cNvSpPr>
              <a:spLocks noChangeShapeType="1"/>
            </p:cNvSpPr>
            <p:nvPr/>
          </p:nvSpPr>
          <p:spPr bwMode="auto">
            <a:xfrm>
              <a:off x="5080" y="377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1" name="Rectangle 163"/>
            <p:cNvSpPr>
              <a:spLocks noChangeArrowheads="1"/>
            </p:cNvSpPr>
            <p:nvPr/>
          </p:nvSpPr>
          <p:spPr bwMode="auto">
            <a:xfrm>
              <a:off x="1049" y="3744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32" name="Line 164"/>
            <p:cNvSpPr>
              <a:spLocks noChangeShapeType="1"/>
            </p:cNvSpPr>
            <p:nvPr/>
          </p:nvSpPr>
          <p:spPr bwMode="auto">
            <a:xfrm>
              <a:off x="1181" y="36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3" name="Line 165"/>
            <p:cNvSpPr>
              <a:spLocks noChangeShapeType="1"/>
            </p:cNvSpPr>
            <p:nvPr/>
          </p:nvSpPr>
          <p:spPr bwMode="auto">
            <a:xfrm>
              <a:off x="5080" y="36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4" name="Rectangle 166"/>
            <p:cNvSpPr>
              <a:spLocks noChangeArrowheads="1"/>
            </p:cNvSpPr>
            <p:nvPr/>
          </p:nvSpPr>
          <p:spPr bwMode="auto">
            <a:xfrm>
              <a:off x="1082" y="3598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35" name="Line 167"/>
            <p:cNvSpPr>
              <a:spLocks noChangeShapeType="1"/>
            </p:cNvSpPr>
            <p:nvPr/>
          </p:nvSpPr>
          <p:spPr bwMode="auto">
            <a:xfrm>
              <a:off x="1181" y="348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6" name="Line 168"/>
            <p:cNvSpPr>
              <a:spLocks noChangeShapeType="1"/>
            </p:cNvSpPr>
            <p:nvPr/>
          </p:nvSpPr>
          <p:spPr bwMode="auto">
            <a:xfrm>
              <a:off x="5080" y="348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7" name="Rectangle 169"/>
            <p:cNvSpPr>
              <a:spLocks noChangeArrowheads="1"/>
            </p:cNvSpPr>
            <p:nvPr/>
          </p:nvSpPr>
          <p:spPr bwMode="auto">
            <a:xfrm>
              <a:off x="1049" y="3453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38" name="Line 170"/>
            <p:cNvSpPr>
              <a:spLocks noChangeShapeType="1"/>
            </p:cNvSpPr>
            <p:nvPr/>
          </p:nvSpPr>
          <p:spPr bwMode="auto">
            <a:xfrm>
              <a:off x="1181" y="334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39" name="Line 171"/>
            <p:cNvSpPr>
              <a:spLocks noChangeShapeType="1"/>
            </p:cNvSpPr>
            <p:nvPr/>
          </p:nvSpPr>
          <p:spPr bwMode="auto">
            <a:xfrm>
              <a:off x="5080" y="334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0" name="Rectangle 172"/>
            <p:cNvSpPr>
              <a:spLocks noChangeArrowheads="1"/>
            </p:cNvSpPr>
            <p:nvPr/>
          </p:nvSpPr>
          <p:spPr bwMode="auto">
            <a:xfrm>
              <a:off x="1082" y="3307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41" name="Line 173"/>
            <p:cNvSpPr>
              <a:spLocks noChangeShapeType="1"/>
            </p:cNvSpPr>
            <p:nvPr/>
          </p:nvSpPr>
          <p:spPr bwMode="auto">
            <a:xfrm>
              <a:off x="1181" y="319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2" name="Line 174"/>
            <p:cNvSpPr>
              <a:spLocks noChangeShapeType="1"/>
            </p:cNvSpPr>
            <p:nvPr/>
          </p:nvSpPr>
          <p:spPr bwMode="auto">
            <a:xfrm>
              <a:off x="5080" y="319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3" name="Rectangle 175"/>
            <p:cNvSpPr>
              <a:spLocks noChangeArrowheads="1"/>
            </p:cNvSpPr>
            <p:nvPr/>
          </p:nvSpPr>
          <p:spPr bwMode="auto">
            <a:xfrm>
              <a:off x="1049" y="3162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44" name="Line 176"/>
            <p:cNvSpPr>
              <a:spLocks noChangeShapeType="1"/>
            </p:cNvSpPr>
            <p:nvPr/>
          </p:nvSpPr>
          <p:spPr bwMode="auto">
            <a:xfrm>
              <a:off x="1181" y="304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5" name="Line 177"/>
            <p:cNvSpPr>
              <a:spLocks noChangeShapeType="1"/>
            </p:cNvSpPr>
            <p:nvPr/>
          </p:nvSpPr>
          <p:spPr bwMode="auto">
            <a:xfrm>
              <a:off x="5080" y="304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6" name="Rectangle 178"/>
            <p:cNvSpPr>
              <a:spLocks noChangeArrowheads="1"/>
            </p:cNvSpPr>
            <p:nvPr/>
          </p:nvSpPr>
          <p:spPr bwMode="auto">
            <a:xfrm>
              <a:off x="1082" y="3016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47" name="Line 179"/>
            <p:cNvSpPr>
              <a:spLocks noChangeShapeType="1"/>
            </p:cNvSpPr>
            <p:nvPr/>
          </p:nvSpPr>
          <p:spPr bwMode="auto">
            <a:xfrm>
              <a:off x="1181" y="290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8" name="Line 180"/>
            <p:cNvSpPr>
              <a:spLocks noChangeShapeType="1"/>
            </p:cNvSpPr>
            <p:nvPr/>
          </p:nvSpPr>
          <p:spPr bwMode="auto">
            <a:xfrm>
              <a:off x="5080" y="290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49" name="Rectangle 181"/>
            <p:cNvSpPr>
              <a:spLocks noChangeArrowheads="1"/>
            </p:cNvSpPr>
            <p:nvPr/>
          </p:nvSpPr>
          <p:spPr bwMode="auto">
            <a:xfrm>
              <a:off x="1049" y="2870"/>
              <a:ext cx="13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0.45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50" name="Line 182"/>
            <p:cNvSpPr>
              <a:spLocks noChangeShapeType="1"/>
            </p:cNvSpPr>
            <p:nvPr/>
          </p:nvSpPr>
          <p:spPr bwMode="auto">
            <a:xfrm>
              <a:off x="1181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1" name="Line 183"/>
            <p:cNvSpPr>
              <a:spLocks noChangeShapeType="1"/>
            </p:cNvSpPr>
            <p:nvPr/>
          </p:nvSpPr>
          <p:spPr bwMode="auto">
            <a:xfrm>
              <a:off x="5080" y="275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2" name="Rectangle 184"/>
            <p:cNvSpPr>
              <a:spLocks noChangeArrowheads="1"/>
            </p:cNvSpPr>
            <p:nvPr/>
          </p:nvSpPr>
          <p:spPr bwMode="auto">
            <a:xfrm>
              <a:off x="1082" y="2725"/>
              <a:ext cx="10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53" name="Line 185"/>
            <p:cNvSpPr>
              <a:spLocks noChangeShapeType="1"/>
            </p:cNvSpPr>
            <p:nvPr/>
          </p:nvSpPr>
          <p:spPr bwMode="auto">
            <a:xfrm>
              <a:off x="1181" y="275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4" name="Line 186"/>
            <p:cNvSpPr>
              <a:spLocks noChangeShapeType="1"/>
            </p:cNvSpPr>
            <p:nvPr/>
          </p:nvSpPr>
          <p:spPr bwMode="auto">
            <a:xfrm>
              <a:off x="1181" y="4068"/>
              <a:ext cx="3899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5" name="Line 187"/>
            <p:cNvSpPr>
              <a:spLocks noChangeShapeType="1"/>
            </p:cNvSpPr>
            <p:nvPr/>
          </p:nvSpPr>
          <p:spPr bwMode="auto">
            <a:xfrm flipV="1">
              <a:off x="5080" y="2758"/>
              <a:ext cx="1" cy="1310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6" name="Line 188"/>
            <p:cNvSpPr>
              <a:spLocks noChangeShapeType="1"/>
            </p:cNvSpPr>
            <p:nvPr/>
          </p:nvSpPr>
          <p:spPr bwMode="auto">
            <a:xfrm flipV="1">
              <a:off x="1181" y="2758"/>
              <a:ext cx="1" cy="1310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7" name="Rectangle 189"/>
            <p:cNvSpPr>
              <a:spLocks noChangeArrowheads="1"/>
            </p:cNvSpPr>
            <p:nvPr/>
          </p:nvSpPr>
          <p:spPr bwMode="auto">
            <a:xfrm rot="16200000">
              <a:off x="950" y="3361"/>
              <a:ext cx="116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Nm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58" name="Freeform 190"/>
            <p:cNvSpPr>
              <a:spLocks/>
            </p:cNvSpPr>
            <p:nvPr/>
          </p:nvSpPr>
          <p:spPr bwMode="auto">
            <a:xfrm>
              <a:off x="1181" y="2903"/>
              <a:ext cx="421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126" y="0"/>
                </a:cxn>
                <a:cxn ang="0">
                  <a:pos x="136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6" y="0"/>
                </a:cxn>
                <a:cxn ang="0">
                  <a:pos x="176" y="0"/>
                </a:cxn>
                <a:cxn ang="0">
                  <a:pos x="186" y="0"/>
                </a:cxn>
                <a:cxn ang="0">
                  <a:pos x="196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5" y="0"/>
                </a:cxn>
                <a:cxn ang="0">
                  <a:pos x="255" y="0"/>
                </a:cxn>
                <a:cxn ang="0">
                  <a:pos x="265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5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4" y="0"/>
                </a:cxn>
              </a:cxnLst>
              <a:rect l="0" t="0" r="r" b="b"/>
              <a:pathLst>
                <a:path w="42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6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1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59" name="Freeform 191"/>
            <p:cNvSpPr>
              <a:spLocks/>
            </p:cNvSpPr>
            <p:nvPr/>
          </p:nvSpPr>
          <p:spPr bwMode="auto">
            <a:xfrm>
              <a:off x="1602" y="2903"/>
              <a:ext cx="420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5" y="0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5" y="0"/>
                </a:cxn>
                <a:cxn ang="0">
                  <a:pos x="215" y="0"/>
                </a:cxn>
                <a:cxn ang="0">
                  <a:pos x="225" y="0"/>
                </a:cxn>
                <a:cxn ang="0">
                  <a:pos x="235" y="0"/>
                </a:cxn>
                <a:cxn ang="0">
                  <a:pos x="244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4" y="0"/>
                </a:cxn>
                <a:cxn ang="0">
                  <a:pos x="314" y="0"/>
                </a:cxn>
                <a:cxn ang="0">
                  <a:pos x="324" y="0"/>
                </a:cxn>
                <a:cxn ang="0">
                  <a:pos x="334" y="0"/>
                </a:cxn>
                <a:cxn ang="0">
                  <a:pos x="344" y="0"/>
                </a:cxn>
                <a:cxn ang="0">
                  <a:pos x="354" y="0"/>
                </a:cxn>
                <a:cxn ang="0">
                  <a:pos x="364" y="0"/>
                </a:cxn>
                <a:cxn ang="0">
                  <a:pos x="374" y="0"/>
                </a:cxn>
                <a:cxn ang="0">
                  <a:pos x="383" y="0"/>
                </a:cxn>
                <a:cxn ang="0">
                  <a:pos x="393" y="0"/>
                </a:cxn>
                <a:cxn ang="0">
                  <a:pos x="403" y="0"/>
                </a:cxn>
                <a:cxn ang="0">
                  <a:pos x="413" y="0"/>
                </a:cxn>
              </a:cxnLst>
              <a:rect l="0" t="0" r="r" b="b"/>
              <a:pathLst>
                <a:path w="420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0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3" y="0"/>
                  </a:lnTo>
                  <a:lnTo>
                    <a:pt x="397" y="0"/>
                  </a:lnTo>
                  <a:lnTo>
                    <a:pt x="400" y="0"/>
                  </a:lnTo>
                  <a:lnTo>
                    <a:pt x="403" y="0"/>
                  </a:lnTo>
                  <a:lnTo>
                    <a:pt x="407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0" name="Freeform 192"/>
            <p:cNvSpPr>
              <a:spLocks/>
            </p:cNvSpPr>
            <p:nvPr/>
          </p:nvSpPr>
          <p:spPr bwMode="auto">
            <a:xfrm>
              <a:off x="2022" y="2903"/>
              <a:ext cx="420" cy="10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4"/>
                </a:cxn>
                <a:cxn ang="0">
                  <a:pos x="86" y="7"/>
                </a:cxn>
                <a:cxn ang="0">
                  <a:pos x="96" y="10"/>
                </a:cxn>
                <a:cxn ang="0">
                  <a:pos x="106" y="14"/>
                </a:cxn>
                <a:cxn ang="0">
                  <a:pos x="116" y="17"/>
                </a:cxn>
                <a:cxn ang="0">
                  <a:pos x="126" y="20"/>
                </a:cxn>
                <a:cxn ang="0">
                  <a:pos x="136" y="24"/>
                </a:cxn>
                <a:cxn ang="0">
                  <a:pos x="145" y="27"/>
                </a:cxn>
                <a:cxn ang="0">
                  <a:pos x="155" y="30"/>
                </a:cxn>
                <a:cxn ang="0">
                  <a:pos x="165" y="30"/>
                </a:cxn>
                <a:cxn ang="0">
                  <a:pos x="175" y="34"/>
                </a:cxn>
                <a:cxn ang="0">
                  <a:pos x="185" y="37"/>
                </a:cxn>
                <a:cxn ang="0">
                  <a:pos x="195" y="40"/>
                </a:cxn>
                <a:cxn ang="0">
                  <a:pos x="205" y="44"/>
                </a:cxn>
                <a:cxn ang="0">
                  <a:pos x="215" y="47"/>
                </a:cxn>
                <a:cxn ang="0">
                  <a:pos x="225" y="50"/>
                </a:cxn>
                <a:cxn ang="0">
                  <a:pos x="235" y="53"/>
                </a:cxn>
                <a:cxn ang="0">
                  <a:pos x="245" y="57"/>
                </a:cxn>
                <a:cxn ang="0">
                  <a:pos x="255" y="60"/>
                </a:cxn>
                <a:cxn ang="0">
                  <a:pos x="265" y="63"/>
                </a:cxn>
                <a:cxn ang="0">
                  <a:pos x="275" y="63"/>
                </a:cxn>
                <a:cxn ang="0">
                  <a:pos x="284" y="67"/>
                </a:cxn>
                <a:cxn ang="0">
                  <a:pos x="294" y="70"/>
                </a:cxn>
                <a:cxn ang="0">
                  <a:pos x="304" y="73"/>
                </a:cxn>
                <a:cxn ang="0">
                  <a:pos x="314" y="77"/>
                </a:cxn>
                <a:cxn ang="0">
                  <a:pos x="324" y="80"/>
                </a:cxn>
                <a:cxn ang="0">
                  <a:pos x="334" y="83"/>
                </a:cxn>
                <a:cxn ang="0">
                  <a:pos x="344" y="87"/>
                </a:cxn>
                <a:cxn ang="0">
                  <a:pos x="354" y="87"/>
                </a:cxn>
                <a:cxn ang="0">
                  <a:pos x="364" y="90"/>
                </a:cxn>
                <a:cxn ang="0">
                  <a:pos x="374" y="93"/>
                </a:cxn>
                <a:cxn ang="0">
                  <a:pos x="384" y="96"/>
                </a:cxn>
                <a:cxn ang="0">
                  <a:pos x="394" y="100"/>
                </a:cxn>
                <a:cxn ang="0">
                  <a:pos x="404" y="103"/>
                </a:cxn>
                <a:cxn ang="0">
                  <a:pos x="414" y="106"/>
                </a:cxn>
              </a:cxnLst>
              <a:rect l="0" t="0" r="r" b="b"/>
              <a:pathLst>
                <a:path w="420" h="106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4"/>
                  </a:lnTo>
                  <a:lnTo>
                    <a:pt x="76" y="4"/>
                  </a:lnTo>
                  <a:lnTo>
                    <a:pt x="79" y="4"/>
                  </a:lnTo>
                  <a:lnTo>
                    <a:pt x="83" y="7"/>
                  </a:lnTo>
                  <a:lnTo>
                    <a:pt x="86" y="7"/>
                  </a:lnTo>
                  <a:lnTo>
                    <a:pt x="89" y="7"/>
                  </a:lnTo>
                  <a:lnTo>
                    <a:pt x="93" y="7"/>
                  </a:lnTo>
                  <a:lnTo>
                    <a:pt x="96" y="10"/>
                  </a:lnTo>
                  <a:lnTo>
                    <a:pt x="99" y="10"/>
                  </a:lnTo>
                  <a:lnTo>
                    <a:pt x="102" y="10"/>
                  </a:lnTo>
                  <a:lnTo>
                    <a:pt x="106" y="14"/>
                  </a:lnTo>
                  <a:lnTo>
                    <a:pt x="109" y="14"/>
                  </a:lnTo>
                  <a:lnTo>
                    <a:pt x="112" y="14"/>
                  </a:lnTo>
                  <a:lnTo>
                    <a:pt x="116" y="17"/>
                  </a:lnTo>
                  <a:lnTo>
                    <a:pt x="119" y="17"/>
                  </a:lnTo>
                  <a:lnTo>
                    <a:pt x="122" y="17"/>
                  </a:lnTo>
                  <a:lnTo>
                    <a:pt x="126" y="20"/>
                  </a:lnTo>
                  <a:lnTo>
                    <a:pt x="129" y="20"/>
                  </a:lnTo>
                  <a:lnTo>
                    <a:pt x="132" y="20"/>
                  </a:lnTo>
                  <a:lnTo>
                    <a:pt x="136" y="24"/>
                  </a:lnTo>
                  <a:lnTo>
                    <a:pt x="139" y="24"/>
                  </a:lnTo>
                  <a:lnTo>
                    <a:pt x="142" y="24"/>
                  </a:lnTo>
                  <a:lnTo>
                    <a:pt x="145" y="27"/>
                  </a:lnTo>
                  <a:lnTo>
                    <a:pt x="149" y="27"/>
                  </a:lnTo>
                  <a:lnTo>
                    <a:pt x="152" y="27"/>
                  </a:lnTo>
                  <a:lnTo>
                    <a:pt x="155" y="30"/>
                  </a:lnTo>
                  <a:lnTo>
                    <a:pt x="159" y="30"/>
                  </a:lnTo>
                  <a:lnTo>
                    <a:pt x="162" y="30"/>
                  </a:lnTo>
                  <a:lnTo>
                    <a:pt x="165" y="30"/>
                  </a:lnTo>
                  <a:lnTo>
                    <a:pt x="169" y="34"/>
                  </a:lnTo>
                  <a:lnTo>
                    <a:pt x="172" y="34"/>
                  </a:lnTo>
                  <a:lnTo>
                    <a:pt x="175" y="34"/>
                  </a:lnTo>
                  <a:lnTo>
                    <a:pt x="179" y="37"/>
                  </a:lnTo>
                  <a:lnTo>
                    <a:pt x="182" y="37"/>
                  </a:lnTo>
                  <a:lnTo>
                    <a:pt x="185" y="37"/>
                  </a:lnTo>
                  <a:lnTo>
                    <a:pt x="189" y="40"/>
                  </a:lnTo>
                  <a:lnTo>
                    <a:pt x="192" y="40"/>
                  </a:lnTo>
                  <a:lnTo>
                    <a:pt x="195" y="40"/>
                  </a:lnTo>
                  <a:lnTo>
                    <a:pt x="198" y="40"/>
                  </a:lnTo>
                  <a:lnTo>
                    <a:pt x="202" y="44"/>
                  </a:lnTo>
                  <a:lnTo>
                    <a:pt x="205" y="44"/>
                  </a:lnTo>
                  <a:lnTo>
                    <a:pt x="208" y="44"/>
                  </a:lnTo>
                  <a:lnTo>
                    <a:pt x="212" y="47"/>
                  </a:lnTo>
                  <a:lnTo>
                    <a:pt x="215" y="47"/>
                  </a:lnTo>
                  <a:lnTo>
                    <a:pt x="218" y="47"/>
                  </a:lnTo>
                  <a:lnTo>
                    <a:pt x="222" y="50"/>
                  </a:lnTo>
                  <a:lnTo>
                    <a:pt x="225" y="50"/>
                  </a:lnTo>
                  <a:lnTo>
                    <a:pt x="228" y="50"/>
                  </a:lnTo>
                  <a:lnTo>
                    <a:pt x="232" y="50"/>
                  </a:lnTo>
                  <a:lnTo>
                    <a:pt x="235" y="53"/>
                  </a:lnTo>
                  <a:lnTo>
                    <a:pt x="238" y="53"/>
                  </a:lnTo>
                  <a:lnTo>
                    <a:pt x="241" y="53"/>
                  </a:lnTo>
                  <a:lnTo>
                    <a:pt x="245" y="57"/>
                  </a:lnTo>
                  <a:lnTo>
                    <a:pt x="248" y="57"/>
                  </a:lnTo>
                  <a:lnTo>
                    <a:pt x="251" y="57"/>
                  </a:lnTo>
                  <a:lnTo>
                    <a:pt x="255" y="60"/>
                  </a:lnTo>
                  <a:lnTo>
                    <a:pt x="258" y="60"/>
                  </a:lnTo>
                  <a:lnTo>
                    <a:pt x="261" y="60"/>
                  </a:lnTo>
                  <a:lnTo>
                    <a:pt x="265" y="63"/>
                  </a:lnTo>
                  <a:lnTo>
                    <a:pt x="268" y="63"/>
                  </a:lnTo>
                  <a:lnTo>
                    <a:pt x="271" y="63"/>
                  </a:lnTo>
                  <a:lnTo>
                    <a:pt x="275" y="63"/>
                  </a:lnTo>
                  <a:lnTo>
                    <a:pt x="278" y="67"/>
                  </a:lnTo>
                  <a:lnTo>
                    <a:pt x="281" y="67"/>
                  </a:lnTo>
                  <a:lnTo>
                    <a:pt x="284" y="67"/>
                  </a:lnTo>
                  <a:lnTo>
                    <a:pt x="288" y="70"/>
                  </a:lnTo>
                  <a:lnTo>
                    <a:pt x="291" y="70"/>
                  </a:lnTo>
                  <a:lnTo>
                    <a:pt x="294" y="70"/>
                  </a:lnTo>
                  <a:lnTo>
                    <a:pt x="298" y="70"/>
                  </a:lnTo>
                  <a:lnTo>
                    <a:pt x="301" y="73"/>
                  </a:lnTo>
                  <a:lnTo>
                    <a:pt x="304" y="73"/>
                  </a:lnTo>
                  <a:lnTo>
                    <a:pt x="308" y="73"/>
                  </a:lnTo>
                  <a:lnTo>
                    <a:pt x="311" y="77"/>
                  </a:lnTo>
                  <a:lnTo>
                    <a:pt x="314" y="77"/>
                  </a:lnTo>
                  <a:lnTo>
                    <a:pt x="318" y="77"/>
                  </a:lnTo>
                  <a:lnTo>
                    <a:pt x="321" y="80"/>
                  </a:lnTo>
                  <a:lnTo>
                    <a:pt x="324" y="80"/>
                  </a:lnTo>
                  <a:lnTo>
                    <a:pt x="328" y="80"/>
                  </a:lnTo>
                  <a:lnTo>
                    <a:pt x="331" y="80"/>
                  </a:lnTo>
                  <a:lnTo>
                    <a:pt x="334" y="83"/>
                  </a:lnTo>
                  <a:lnTo>
                    <a:pt x="337" y="83"/>
                  </a:lnTo>
                  <a:lnTo>
                    <a:pt x="341" y="83"/>
                  </a:lnTo>
                  <a:lnTo>
                    <a:pt x="344" y="87"/>
                  </a:lnTo>
                  <a:lnTo>
                    <a:pt x="347" y="87"/>
                  </a:lnTo>
                  <a:lnTo>
                    <a:pt x="351" y="87"/>
                  </a:lnTo>
                  <a:lnTo>
                    <a:pt x="354" y="87"/>
                  </a:lnTo>
                  <a:lnTo>
                    <a:pt x="357" y="90"/>
                  </a:lnTo>
                  <a:lnTo>
                    <a:pt x="361" y="90"/>
                  </a:lnTo>
                  <a:lnTo>
                    <a:pt x="364" y="90"/>
                  </a:lnTo>
                  <a:lnTo>
                    <a:pt x="367" y="93"/>
                  </a:lnTo>
                  <a:lnTo>
                    <a:pt x="371" y="93"/>
                  </a:lnTo>
                  <a:lnTo>
                    <a:pt x="374" y="93"/>
                  </a:lnTo>
                  <a:lnTo>
                    <a:pt x="377" y="93"/>
                  </a:lnTo>
                  <a:lnTo>
                    <a:pt x="380" y="96"/>
                  </a:lnTo>
                  <a:lnTo>
                    <a:pt x="384" y="96"/>
                  </a:lnTo>
                  <a:lnTo>
                    <a:pt x="387" y="96"/>
                  </a:lnTo>
                  <a:lnTo>
                    <a:pt x="390" y="100"/>
                  </a:lnTo>
                  <a:lnTo>
                    <a:pt x="394" y="100"/>
                  </a:lnTo>
                  <a:lnTo>
                    <a:pt x="397" y="100"/>
                  </a:lnTo>
                  <a:lnTo>
                    <a:pt x="400" y="103"/>
                  </a:lnTo>
                  <a:lnTo>
                    <a:pt x="404" y="103"/>
                  </a:lnTo>
                  <a:lnTo>
                    <a:pt x="407" y="103"/>
                  </a:lnTo>
                  <a:lnTo>
                    <a:pt x="410" y="103"/>
                  </a:lnTo>
                  <a:lnTo>
                    <a:pt x="414" y="106"/>
                  </a:lnTo>
                  <a:lnTo>
                    <a:pt x="417" y="106"/>
                  </a:lnTo>
                  <a:lnTo>
                    <a:pt x="420" y="106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1" name="Freeform 193"/>
            <p:cNvSpPr>
              <a:spLocks/>
            </p:cNvSpPr>
            <p:nvPr/>
          </p:nvSpPr>
          <p:spPr bwMode="auto">
            <a:xfrm>
              <a:off x="2442" y="3009"/>
              <a:ext cx="420" cy="1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7" y="7"/>
                </a:cxn>
                <a:cxn ang="0">
                  <a:pos x="27" y="10"/>
                </a:cxn>
                <a:cxn ang="0">
                  <a:pos x="37" y="10"/>
                </a:cxn>
                <a:cxn ang="0">
                  <a:pos x="47" y="14"/>
                </a:cxn>
                <a:cxn ang="0">
                  <a:pos x="56" y="17"/>
                </a:cxn>
                <a:cxn ang="0">
                  <a:pos x="66" y="20"/>
                </a:cxn>
                <a:cxn ang="0">
                  <a:pos x="76" y="24"/>
                </a:cxn>
                <a:cxn ang="0">
                  <a:pos x="86" y="27"/>
                </a:cxn>
                <a:cxn ang="0">
                  <a:pos x="96" y="27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6" y="37"/>
                </a:cxn>
                <a:cxn ang="0">
                  <a:pos x="136" y="40"/>
                </a:cxn>
                <a:cxn ang="0">
                  <a:pos x="146" y="40"/>
                </a:cxn>
                <a:cxn ang="0">
                  <a:pos x="156" y="43"/>
                </a:cxn>
                <a:cxn ang="0">
                  <a:pos x="166" y="47"/>
                </a:cxn>
                <a:cxn ang="0">
                  <a:pos x="176" y="50"/>
                </a:cxn>
                <a:cxn ang="0">
                  <a:pos x="185" y="53"/>
                </a:cxn>
                <a:cxn ang="0">
                  <a:pos x="195" y="57"/>
                </a:cxn>
                <a:cxn ang="0">
                  <a:pos x="205" y="57"/>
                </a:cxn>
                <a:cxn ang="0">
                  <a:pos x="215" y="60"/>
                </a:cxn>
                <a:cxn ang="0">
                  <a:pos x="225" y="63"/>
                </a:cxn>
                <a:cxn ang="0">
                  <a:pos x="235" y="67"/>
                </a:cxn>
                <a:cxn ang="0">
                  <a:pos x="245" y="70"/>
                </a:cxn>
                <a:cxn ang="0">
                  <a:pos x="255" y="70"/>
                </a:cxn>
                <a:cxn ang="0">
                  <a:pos x="265" y="73"/>
                </a:cxn>
                <a:cxn ang="0">
                  <a:pos x="275" y="77"/>
                </a:cxn>
                <a:cxn ang="0">
                  <a:pos x="285" y="80"/>
                </a:cxn>
                <a:cxn ang="0">
                  <a:pos x="295" y="80"/>
                </a:cxn>
                <a:cxn ang="0">
                  <a:pos x="305" y="83"/>
                </a:cxn>
                <a:cxn ang="0">
                  <a:pos x="315" y="86"/>
                </a:cxn>
                <a:cxn ang="0">
                  <a:pos x="324" y="90"/>
                </a:cxn>
                <a:cxn ang="0">
                  <a:pos x="334" y="93"/>
                </a:cxn>
                <a:cxn ang="0">
                  <a:pos x="344" y="93"/>
                </a:cxn>
                <a:cxn ang="0">
                  <a:pos x="354" y="96"/>
                </a:cxn>
                <a:cxn ang="0">
                  <a:pos x="364" y="100"/>
                </a:cxn>
                <a:cxn ang="0">
                  <a:pos x="374" y="103"/>
                </a:cxn>
                <a:cxn ang="0">
                  <a:pos x="384" y="103"/>
                </a:cxn>
                <a:cxn ang="0">
                  <a:pos x="394" y="106"/>
                </a:cxn>
                <a:cxn ang="0">
                  <a:pos x="404" y="110"/>
                </a:cxn>
                <a:cxn ang="0">
                  <a:pos x="414" y="113"/>
                </a:cxn>
              </a:cxnLst>
              <a:rect l="0" t="0" r="r" b="b"/>
              <a:pathLst>
                <a:path w="420" h="113">
                  <a:moveTo>
                    <a:pt x="0" y="0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3" y="4"/>
                  </a:lnTo>
                  <a:lnTo>
                    <a:pt x="17" y="7"/>
                  </a:lnTo>
                  <a:lnTo>
                    <a:pt x="20" y="7"/>
                  </a:lnTo>
                  <a:lnTo>
                    <a:pt x="23" y="7"/>
                  </a:lnTo>
                  <a:lnTo>
                    <a:pt x="27" y="10"/>
                  </a:lnTo>
                  <a:lnTo>
                    <a:pt x="30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0" y="14"/>
                  </a:lnTo>
                  <a:lnTo>
                    <a:pt x="43" y="14"/>
                  </a:lnTo>
                  <a:lnTo>
                    <a:pt x="47" y="14"/>
                  </a:lnTo>
                  <a:lnTo>
                    <a:pt x="50" y="17"/>
                  </a:lnTo>
                  <a:lnTo>
                    <a:pt x="53" y="17"/>
                  </a:lnTo>
                  <a:lnTo>
                    <a:pt x="56" y="17"/>
                  </a:lnTo>
                  <a:lnTo>
                    <a:pt x="60" y="17"/>
                  </a:lnTo>
                  <a:lnTo>
                    <a:pt x="63" y="20"/>
                  </a:lnTo>
                  <a:lnTo>
                    <a:pt x="66" y="20"/>
                  </a:lnTo>
                  <a:lnTo>
                    <a:pt x="70" y="20"/>
                  </a:lnTo>
                  <a:lnTo>
                    <a:pt x="73" y="20"/>
                  </a:lnTo>
                  <a:lnTo>
                    <a:pt x="76" y="24"/>
                  </a:lnTo>
                  <a:lnTo>
                    <a:pt x="80" y="24"/>
                  </a:lnTo>
                  <a:lnTo>
                    <a:pt x="83" y="24"/>
                  </a:lnTo>
                  <a:lnTo>
                    <a:pt x="86" y="27"/>
                  </a:lnTo>
                  <a:lnTo>
                    <a:pt x="90" y="27"/>
                  </a:lnTo>
                  <a:lnTo>
                    <a:pt x="93" y="27"/>
                  </a:lnTo>
                  <a:lnTo>
                    <a:pt x="96" y="27"/>
                  </a:lnTo>
                  <a:lnTo>
                    <a:pt x="99" y="30"/>
                  </a:lnTo>
                  <a:lnTo>
                    <a:pt x="103" y="30"/>
                  </a:lnTo>
                  <a:lnTo>
                    <a:pt x="106" y="30"/>
                  </a:lnTo>
                  <a:lnTo>
                    <a:pt x="109" y="30"/>
                  </a:lnTo>
                  <a:lnTo>
                    <a:pt x="113" y="33"/>
                  </a:lnTo>
                  <a:lnTo>
                    <a:pt x="116" y="33"/>
                  </a:lnTo>
                  <a:lnTo>
                    <a:pt x="119" y="33"/>
                  </a:lnTo>
                  <a:lnTo>
                    <a:pt x="123" y="37"/>
                  </a:lnTo>
                  <a:lnTo>
                    <a:pt x="126" y="37"/>
                  </a:lnTo>
                  <a:lnTo>
                    <a:pt x="129" y="37"/>
                  </a:lnTo>
                  <a:lnTo>
                    <a:pt x="133" y="37"/>
                  </a:lnTo>
                  <a:lnTo>
                    <a:pt x="136" y="40"/>
                  </a:lnTo>
                  <a:lnTo>
                    <a:pt x="139" y="40"/>
                  </a:lnTo>
                  <a:lnTo>
                    <a:pt x="142" y="40"/>
                  </a:lnTo>
                  <a:lnTo>
                    <a:pt x="146" y="40"/>
                  </a:lnTo>
                  <a:lnTo>
                    <a:pt x="149" y="43"/>
                  </a:lnTo>
                  <a:lnTo>
                    <a:pt x="152" y="43"/>
                  </a:lnTo>
                  <a:lnTo>
                    <a:pt x="156" y="43"/>
                  </a:lnTo>
                  <a:lnTo>
                    <a:pt x="159" y="47"/>
                  </a:lnTo>
                  <a:lnTo>
                    <a:pt x="162" y="47"/>
                  </a:lnTo>
                  <a:lnTo>
                    <a:pt x="166" y="47"/>
                  </a:lnTo>
                  <a:lnTo>
                    <a:pt x="169" y="47"/>
                  </a:lnTo>
                  <a:lnTo>
                    <a:pt x="172" y="50"/>
                  </a:lnTo>
                  <a:lnTo>
                    <a:pt x="176" y="50"/>
                  </a:lnTo>
                  <a:lnTo>
                    <a:pt x="179" y="50"/>
                  </a:lnTo>
                  <a:lnTo>
                    <a:pt x="182" y="50"/>
                  </a:lnTo>
                  <a:lnTo>
                    <a:pt x="185" y="53"/>
                  </a:lnTo>
                  <a:lnTo>
                    <a:pt x="189" y="53"/>
                  </a:lnTo>
                  <a:lnTo>
                    <a:pt x="192" y="53"/>
                  </a:lnTo>
                  <a:lnTo>
                    <a:pt x="195" y="57"/>
                  </a:lnTo>
                  <a:lnTo>
                    <a:pt x="199" y="57"/>
                  </a:lnTo>
                  <a:lnTo>
                    <a:pt x="202" y="57"/>
                  </a:lnTo>
                  <a:lnTo>
                    <a:pt x="205" y="57"/>
                  </a:lnTo>
                  <a:lnTo>
                    <a:pt x="209" y="60"/>
                  </a:lnTo>
                  <a:lnTo>
                    <a:pt x="212" y="60"/>
                  </a:lnTo>
                  <a:lnTo>
                    <a:pt x="215" y="60"/>
                  </a:lnTo>
                  <a:lnTo>
                    <a:pt x="219" y="60"/>
                  </a:lnTo>
                  <a:lnTo>
                    <a:pt x="222" y="63"/>
                  </a:lnTo>
                  <a:lnTo>
                    <a:pt x="225" y="63"/>
                  </a:lnTo>
                  <a:lnTo>
                    <a:pt x="229" y="63"/>
                  </a:lnTo>
                  <a:lnTo>
                    <a:pt x="232" y="67"/>
                  </a:lnTo>
                  <a:lnTo>
                    <a:pt x="235" y="67"/>
                  </a:lnTo>
                  <a:lnTo>
                    <a:pt x="238" y="67"/>
                  </a:lnTo>
                  <a:lnTo>
                    <a:pt x="242" y="67"/>
                  </a:lnTo>
                  <a:lnTo>
                    <a:pt x="245" y="70"/>
                  </a:lnTo>
                  <a:lnTo>
                    <a:pt x="248" y="70"/>
                  </a:lnTo>
                  <a:lnTo>
                    <a:pt x="252" y="70"/>
                  </a:lnTo>
                  <a:lnTo>
                    <a:pt x="255" y="70"/>
                  </a:lnTo>
                  <a:lnTo>
                    <a:pt x="258" y="73"/>
                  </a:lnTo>
                  <a:lnTo>
                    <a:pt x="262" y="73"/>
                  </a:lnTo>
                  <a:lnTo>
                    <a:pt x="265" y="73"/>
                  </a:lnTo>
                  <a:lnTo>
                    <a:pt x="268" y="73"/>
                  </a:lnTo>
                  <a:lnTo>
                    <a:pt x="272" y="77"/>
                  </a:lnTo>
                  <a:lnTo>
                    <a:pt x="275" y="77"/>
                  </a:lnTo>
                  <a:lnTo>
                    <a:pt x="278" y="77"/>
                  </a:lnTo>
                  <a:lnTo>
                    <a:pt x="281" y="77"/>
                  </a:lnTo>
                  <a:lnTo>
                    <a:pt x="285" y="80"/>
                  </a:lnTo>
                  <a:lnTo>
                    <a:pt x="288" y="80"/>
                  </a:lnTo>
                  <a:lnTo>
                    <a:pt x="291" y="80"/>
                  </a:lnTo>
                  <a:lnTo>
                    <a:pt x="295" y="80"/>
                  </a:lnTo>
                  <a:lnTo>
                    <a:pt x="298" y="83"/>
                  </a:lnTo>
                  <a:lnTo>
                    <a:pt x="301" y="83"/>
                  </a:lnTo>
                  <a:lnTo>
                    <a:pt x="305" y="83"/>
                  </a:lnTo>
                  <a:lnTo>
                    <a:pt x="308" y="83"/>
                  </a:lnTo>
                  <a:lnTo>
                    <a:pt x="311" y="86"/>
                  </a:lnTo>
                  <a:lnTo>
                    <a:pt x="315" y="86"/>
                  </a:lnTo>
                  <a:lnTo>
                    <a:pt x="318" y="86"/>
                  </a:lnTo>
                  <a:lnTo>
                    <a:pt x="321" y="86"/>
                  </a:lnTo>
                  <a:lnTo>
                    <a:pt x="324" y="90"/>
                  </a:lnTo>
                  <a:lnTo>
                    <a:pt x="328" y="90"/>
                  </a:lnTo>
                  <a:lnTo>
                    <a:pt x="331" y="90"/>
                  </a:lnTo>
                  <a:lnTo>
                    <a:pt x="334" y="93"/>
                  </a:lnTo>
                  <a:lnTo>
                    <a:pt x="338" y="93"/>
                  </a:lnTo>
                  <a:lnTo>
                    <a:pt x="341" y="93"/>
                  </a:lnTo>
                  <a:lnTo>
                    <a:pt x="344" y="93"/>
                  </a:lnTo>
                  <a:lnTo>
                    <a:pt x="348" y="96"/>
                  </a:lnTo>
                  <a:lnTo>
                    <a:pt x="351" y="96"/>
                  </a:lnTo>
                  <a:lnTo>
                    <a:pt x="354" y="96"/>
                  </a:lnTo>
                  <a:lnTo>
                    <a:pt x="358" y="96"/>
                  </a:lnTo>
                  <a:lnTo>
                    <a:pt x="361" y="100"/>
                  </a:lnTo>
                  <a:lnTo>
                    <a:pt x="364" y="100"/>
                  </a:lnTo>
                  <a:lnTo>
                    <a:pt x="368" y="100"/>
                  </a:lnTo>
                  <a:lnTo>
                    <a:pt x="371" y="100"/>
                  </a:lnTo>
                  <a:lnTo>
                    <a:pt x="374" y="103"/>
                  </a:lnTo>
                  <a:lnTo>
                    <a:pt x="377" y="103"/>
                  </a:lnTo>
                  <a:lnTo>
                    <a:pt x="381" y="103"/>
                  </a:lnTo>
                  <a:lnTo>
                    <a:pt x="384" y="103"/>
                  </a:lnTo>
                  <a:lnTo>
                    <a:pt x="387" y="106"/>
                  </a:lnTo>
                  <a:lnTo>
                    <a:pt x="391" y="106"/>
                  </a:lnTo>
                  <a:lnTo>
                    <a:pt x="394" y="106"/>
                  </a:lnTo>
                  <a:lnTo>
                    <a:pt x="397" y="106"/>
                  </a:lnTo>
                  <a:lnTo>
                    <a:pt x="401" y="110"/>
                  </a:lnTo>
                  <a:lnTo>
                    <a:pt x="404" y="110"/>
                  </a:lnTo>
                  <a:lnTo>
                    <a:pt x="407" y="110"/>
                  </a:lnTo>
                  <a:lnTo>
                    <a:pt x="411" y="110"/>
                  </a:lnTo>
                  <a:lnTo>
                    <a:pt x="414" y="113"/>
                  </a:lnTo>
                  <a:lnTo>
                    <a:pt x="417" y="113"/>
                  </a:lnTo>
                  <a:lnTo>
                    <a:pt x="420" y="113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2" name="Freeform 194"/>
            <p:cNvSpPr>
              <a:spLocks/>
            </p:cNvSpPr>
            <p:nvPr/>
          </p:nvSpPr>
          <p:spPr bwMode="auto">
            <a:xfrm>
              <a:off x="2862" y="3122"/>
              <a:ext cx="278" cy="54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7" y="3"/>
                </a:cxn>
                <a:cxn ang="0">
                  <a:pos x="27" y="7"/>
                </a:cxn>
                <a:cxn ang="0">
                  <a:pos x="37" y="10"/>
                </a:cxn>
                <a:cxn ang="0">
                  <a:pos x="47" y="13"/>
                </a:cxn>
                <a:cxn ang="0">
                  <a:pos x="57" y="13"/>
                </a:cxn>
                <a:cxn ang="0">
                  <a:pos x="63" y="26"/>
                </a:cxn>
                <a:cxn ang="0">
                  <a:pos x="70" y="50"/>
                </a:cxn>
                <a:cxn ang="0">
                  <a:pos x="73" y="69"/>
                </a:cxn>
                <a:cxn ang="0">
                  <a:pos x="80" y="83"/>
                </a:cxn>
                <a:cxn ang="0">
                  <a:pos x="83" y="103"/>
                </a:cxn>
                <a:cxn ang="0">
                  <a:pos x="90" y="122"/>
                </a:cxn>
                <a:cxn ang="0">
                  <a:pos x="93" y="139"/>
                </a:cxn>
                <a:cxn ang="0">
                  <a:pos x="100" y="159"/>
                </a:cxn>
                <a:cxn ang="0">
                  <a:pos x="103" y="175"/>
                </a:cxn>
                <a:cxn ang="0">
                  <a:pos x="110" y="189"/>
                </a:cxn>
                <a:cxn ang="0">
                  <a:pos x="113" y="205"/>
                </a:cxn>
                <a:cxn ang="0">
                  <a:pos x="120" y="218"/>
                </a:cxn>
                <a:cxn ang="0">
                  <a:pos x="123" y="235"/>
                </a:cxn>
                <a:cxn ang="0">
                  <a:pos x="130" y="251"/>
                </a:cxn>
                <a:cxn ang="0">
                  <a:pos x="133" y="265"/>
                </a:cxn>
                <a:cxn ang="0">
                  <a:pos x="139" y="275"/>
                </a:cxn>
                <a:cxn ang="0">
                  <a:pos x="143" y="288"/>
                </a:cxn>
                <a:cxn ang="0">
                  <a:pos x="149" y="301"/>
                </a:cxn>
                <a:cxn ang="0">
                  <a:pos x="153" y="314"/>
                </a:cxn>
                <a:cxn ang="0">
                  <a:pos x="159" y="324"/>
                </a:cxn>
                <a:cxn ang="0">
                  <a:pos x="163" y="341"/>
                </a:cxn>
                <a:cxn ang="0">
                  <a:pos x="169" y="351"/>
                </a:cxn>
                <a:cxn ang="0">
                  <a:pos x="173" y="361"/>
                </a:cxn>
                <a:cxn ang="0">
                  <a:pos x="179" y="374"/>
                </a:cxn>
                <a:cxn ang="0">
                  <a:pos x="189" y="390"/>
                </a:cxn>
                <a:cxn ang="0">
                  <a:pos x="196" y="410"/>
                </a:cxn>
                <a:cxn ang="0">
                  <a:pos x="202" y="420"/>
                </a:cxn>
                <a:cxn ang="0">
                  <a:pos x="206" y="430"/>
                </a:cxn>
                <a:cxn ang="0">
                  <a:pos x="212" y="443"/>
                </a:cxn>
                <a:cxn ang="0">
                  <a:pos x="219" y="453"/>
                </a:cxn>
                <a:cxn ang="0">
                  <a:pos x="225" y="463"/>
                </a:cxn>
                <a:cxn ang="0">
                  <a:pos x="239" y="483"/>
                </a:cxn>
                <a:cxn ang="0">
                  <a:pos x="245" y="496"/>
                </a:cxn>
                <a:cxn ang="0">
                  <a:pos x="259" y="513"/>
                </a:cxn>
                <a:cxn ang="0">
                  <a:pos x="265" y="523"/>
                </a:cxn>
                <a:cxn ang="0">
                  <a:pos x="275" y="536"/>
                </a:cxn>
              </a:cxnLst>
              <a:rect l="0" t="0" r="r" b="b"/>
              <a:pathLst>
                <a:path w="278" h="543">
                  <a:moveTo>
                    <a:pt x="0" y="0"/>
                  </a:moveTo>
                  <a:lnTo>
                    <a:pt x="4" y="0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4" y="3"/>
                  </a:lnTo>
                  <a:lnTo>
                    <a:pt x="17" y="3"/>
                  </a:lnTo>
                  <a:lnTo>
                    <a:pt x="20" y="7"/>
                  </a:lnTo>
                  <a:lnTo>
                    <a:pt x="24" y="7"/>
                  </a:lnTo>
                  <a:lnTo>
                    <a:pt x="27" y="7"/>
                  </a:lnTo>
                  <a:lnTo>
                    <a:pt x="30" y="7"/>
                  </a:lnTo>
                  <a:lnTo>
                    <a:pt x="34" y="10"/>
                  </a:lnTo>
                  <a:lnTo>
                    <a:pt x="37" y="10"/>
                  </a:lnTo>
                  <a:lnTo>
                    <a:pt x="40" y="10"/>
                  </a:lnTo>
                  <a:lnTo>
                    <a:pt x="43" y="10"/>
                  </a:lnTo>
                  <a:lnTo>
                    <a:pt x="47" y="13"/>
                  </a:lnTo>
                  <a:lnTo>
                    <a:pt x="50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0" y="16"/>
                  </a:lnTo>
                  <a:lnTo>
                    <a:pt x="63" y="23"/>
                  </a:lnTo>
                  <a:lnTo>
                    <a:pt x="63" y="26"/>
                  </a:lnTo>
                  <a:lnTo>
                    <a:pt x="67" y="33"/>
                  </a:lnTo>
                  <a:lnTo>
                    <a:pt x="67" y="43"/>
                  </a:lnTo>
                  <a:lnTo>
                    <a:pt x="70" y="50"/>
                  </a:lnTo>
                  <a:lnTo>
                    <a:pt x="70" y="53"/>
                  </a:lnTo>
                  <a:lnTo>
                    <a:pt x="73" y="59"/>
                  </a:lnTo>
                  <a:lnTo>
                    <a:pt x="73" y="69"/>
                  </a:lnTo>
                  <a:lnTo>
                    <a:pt x="77" y="73"/>
                  </a:lnTo>
                  <a:lnTo>
                    <a:pt x="77" y="79"/>
                  </a:lnTo>
                  <a:lnTo>
                    <a:pt x="80" y="83"/>
                  </a:lnTo>
                  <a:lnTo>
                    <a:pt x="80" y="93"/>
                  </a:lnTo>
                  <a:lnTo>
                    <a:pt x="83" y="99"/>
                  </a:lnTo>
                  <a:lnTo>
                    <a:pt x="83" y="103"/>
                  </a:lnTo>
                  <a:lnTo>
                    <a:pt x="87" y="109"/>
                  </a:lnTo>
                  <a:lnTo>
                    <a:pt x="87" y="116"/>
                  </a:lnTo>
                  <a:lnTo>
                    <a:pt x="90" y="122"/>
                  </a:lnTo>
                  <a:lnTo>
                    <a:pt x="90" y="132"/>
                  </a:lnTo>
                  <a:lnTo>
                    <a:pt x="93" y="136"/>
                  </a:lnTo>
                  <a:lnTo>
                    <a:pt x="93" y="139"/>
                  </a:lnTo>
                  <a:lnTo>
                    <a:pt x="96" y="146"/>
                  </a:lnTo>
                  <a:lnTo>
                    <a:pt x="96" y="152"/>
                  </a:lnTo>
                  <a:lnTo>
                    <a:pt x="100" y="159"/>
                  </a:lnTo>
                  <a:lnTo>
                    <a:pt x="100" y="162"/>
                  </a:lnTo>
                  <a:lnTo>
                    <a:pt x="103" y="165"/>
                  </a:lnTo>
                  <a:lnTo>
                    <a:pt x="103" y="175"/>
                  </a:lnTo>
                  <a:lnTo>
                    <a:pt x="106" y="179"/>
                  </a:lnTo>
                  <a:lnTo>
                    <a:pt x="106" y="182"/>
                  </a:lnTo>
                  <a:lnTo>
                    <a:pt x="110" y="189"/>
                  </a:lnTo>
                  <a:lnTo>
                    <a:pt x="110" y="195"/>
                  </a:lnTo>
                  <a:lnTo>
                    <a:pt x="113" y="198"/>
                  </a:lnTo>
                  <a:lnTo>
                    <a:pt x="113" y="205"/>
                  </a:lnTo>
                  <a:lnTo>
                    <a:pt x="116" y="208"/>
                  </a:lnTo>
                  <a:lnTo>
                    <a:pt x="116" y="215"/>
                  </a:lnTo>
                  <a:lnTo>
                    <a:pt x="120" y="218"/>
                  </a:lnTo>
                  <a:lnTo>
                    <a:pt x="120" y="225"/>
                  </a:lnTo>
                  <a:lnTo>
                    <a:pt x="123" y="228"/>
                  </a:lnTo>
                  <a:lnTo>
                    <a:pt x="123" y="235"/>
                  </a:lnTo>
                  <a:lnTo>
                    <a:pt x="126" y="238"/>
                  </a:lnTo>
                  <a:lnTo>
                    <a:pt x="126" y="245"/>
                  </a:lnTo>
                  <a:lnTo>
                    <a:pt x="130" y="251"/>
                  </a:lnTo>
                  <a:lnTo>
                    <a:pt x="130" y="255"/>
                  </a:lnTo>
                  <a:lnTo>
                    <a:pt x="133" y="258"/>
                  </a:lnTo>
                  <a:lnTo>
                    <a:pt x="133" y="265"/>
                  </a:lnTo>
                  <a:lnTo>
                    <a:pt x="136" y="268"/>
                  </a:lnTo>
                  <a:lnTo>
                    <a:pt x="136" y="271"/>
                  </a:lnTo>
                  <a:lnTo>
                    <a:pt x="139" y="275"/>
                  </a:lnTo>
                  <a:lnTo>
                    <a:pt x="139" y="281"/>
                  </a:lnTo>
                  <a:lnTo>
                    <a:pt x="143" y="285"/>
                  </a:lnTo>
                  <a:lnTo>
                    <a:pt x="143" y="288"/>
                  </a:lnTo>
                  <a:lnTo>
                    <a:pt x="146" y="291"/>
                  </a:lnTo>
                  <a:lnTo>
                    <a:pt x="146" y="298"/>
                  </a:lnTo>
                  <a:lnTo>
                    <a:pt x="149" y="301"/>
                  </a:lnTo>
                  <a:lnTo>
                    <a:pt x="149" y="304"/>
                  </a:lnTo>
                  <a:lnTo>
                    <a:pt x="153" y="308"/>
                  </a:lnTo>
                  <a:lnTo>
                    <a:pt x="153" y="314"/>
                  </a:lnTo>
                  <a:lnTo>
                    <a:pt x="156" y="318"/>
                  </a:lnTo>
                  <a:lnTo>
                    <a:pt x="156" y="321"/>
                  </a:lnTo>
                  <a:lnTo>
                    <a:pt x="159" y="324"/>
                  </a:lnTo>
                  <a:lnTo>
                    <a:pt x="159" y="331"/>
                  </a:lnTo>
                  <a:lnTo>
                    <a:pt x="163" y="334"/>
                  </a:lnTo>
                  <a:lnTo>
                    <a:pt x="163" y="341"/>
                  </a:lnTo>
                  <a:lnTo>
                    <a:pt x="166" y="344"/>
                  </a:lnTo>
                  <a:lnTo>
                    <a:pt x="166" y="347"/>
                  </a:lnTo>
                  <a:lnTo>
                    <a:pt x="169" y="351"/>
                  </a:lnTo>
                  <a:lnTo>
                    <a:pt x="169" y="354"/>
                  </a:lnTo>
                  <a:lnTo>
                    <a:pt x="173" y="357"/>
                  </a:lnTo>
                  <a:lnTo>
                    <a:pt x="173" y="361"/>
                  </a:lnTo>
                  <a:lnTo>
                    <a:pt x="176" y="364"/>
                  </a:lnTo>
                  <a:lnTo>
                    <a:pt x="176" y="371"/>
                  </a:lnTo>
                  <a:lnTo>
                    <a:pt x="179" y="374"/>
                  </a:lnTo>
                  <a:lnTo>
                    <a:pt x="182" y="377"/>
                  </a:lnTo>
                  <a:lnTo>
                    <a:pt x="182" y="384"/>
                  </a:lnTo>
                  <a:lnTo>
                    <a:pt x="189" y="390"/>
                  </a:lnTo>
                  <a:lnTo>
                    <a:pt x="189" y="397"/>
                  </a:lnTo>
                  <a:lnTo>
                    <a:pt x="196" y="404"/>
                  </a:lnTo>
                  <a:lnTo>
                    <a:pt x="196" y="410"/>
                  </a:lnTo>
                  <a:lnTo>
                    <a:pt x="199" y="414"/>
                  </a:lnTo>
                  <a:lnTo>
                    <a:pt x="199" y="417"/>
                  </a:lnTo>
                  <a:lnTo>
                    <a:pt x="202" y="420"/>
                  </a:lnTo>
                  <a:lnTo>
                    <a:pt x="202" y="424"/>
                  </a:lnTo>
                  <a:lnTo>
                    <a:pt x="206" y="427"/>
                  </a:lnTo>
                  <a:lnTo>
                    <a:pt x="206" y="430"/>
                  </a:lnTo>
                  <a:lnTo>
                    <a:pt x="209" y="433"/>
                  </a:lnTo>
                  <a:lnTo>
                    <a:pt x="212" y="437"/>
                  </a:lnTo>
                  <a:lnTo>
                    <a:pt x="212" y="443"/>
                  </a:lnTo>
                  <a:lnTo>
                    <a:pt x="216" y="447"/>
                  </a:lnTo>
                  <a:lnTo>
                    <a:pt x="219" y="450"/>
                  </a:lnTo>
                  <a:lnTo>
                    <a:pt x="219" y="453"/>
                  </a:lnTo>
                  <a:lnTo>
                    <a:pt x="222" y="457"/>
                  </a:lnTo>
                  <a:lnTo>
                    <a:pt x="225" y="460"/>
                  </a:lnTo>
                  <a:lnTo>
                    <a:pt x="225" y="463"/>
                  </a:lnTo>
                  <a:lnTo>
                    <a:pt x="232" y="470"/>
                  </a:lnTo>
                  <a:lnTo>
                    <a:pt x="232" y="476"/>
                  </a:lnTo>
                  <a:lnTo>
                    <a:pt x="239" y="483"/>
                  </a:lnTo>
                  <a:lnTo>
                    <a:pt x="239" y="486"/>
                  </a:lnTo>
                  <a:lnTo>
                    <a:pt x="245" y="493"/>
                  </a:lnTo>
                  <a:lnTo>
                    <a:pt x="245" y="496"/>
                  </a:lnTo>
                  <a:lnTo>
                    <a:pt x="252" y="503"/>
                  </a:lnTo>
                  <a:lnTo>
                    <a:pt x="252" y="506"/>
                  </a:lnTo>
                  <a:lnTo>
                    <a:pt x="259" y="513"/>
                  </a:lnTo>
                  <a:lnTo>
                    <a:pt x="259" y="516"/>
                  </a:lnTo>
                  <a:lnTo>
                    <a:pt x="262" y="519"/>
                  </a:lnTo>
                  <a:lnTo>
                    <a:pt x="265" y="523"/>
                  </a:lnTo>
                  <a:lnTo>
                    <a:pt x="269" y="526"/>
                  </a:lnTo>
                  <a:lnTo>
                    <a:pt x="269" y="529"/>
                  </a:lnTo>
                  <a:lnTo>
                    <a:pt x="275" y="536"/>
                  </a:lnTo>
                  <a:lnTo>
                    <a:pt x="275" y="539"/>
                  </a:lnTo>
                  <a:lnTo>
                    <a:pt x="278" y="543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3" name="Freeform 195"/>
            <p:cNvSpPr>
              <a:spLocks/>
            </p:cNvSpPr>
            <p:nvPr/>
          </p:nvSpPr>
          <p:spPr bwMode="auto">
            <a:xfrm>
              <a:off x="3140" y="3665"/>
              <a:ext cx="414" cy="221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7" y="20"/>
                </a:cxn>
                <a:cxn ang="0">
                  <a:pos x="24" y="29"/>
                </a:cxn>
                <a:cxn ang="0">
                  <a:pos x="34" y="39"/>
                </a:cxn>
                <a:cxn ang="0">
                  <a:pos x="43" y="49"/>
                </a:cxn>
                <a:cxn ang="0">
                  <a:pos x="53" y="59"/>
                </a:cxn>
                <a:cxn ang="0">
                  <a:pos x="63" y="69"/>
                </a:cxn>
                <a:cxn ang="0">
                  <a:pos x="77" y="79"/>
                </a:cxn>
                <a:cxn ang="0">
                  <a:pos x="80" y="82"/>
                </a:cxn>
                <a:cxn ang="0">
                  <a:pos x="90" y="92"/>
                </a:cxn>
                <a:cxn ang="0">
                  <a:pos x="100" y="99"/>
                </a:cxn>
                <a:cxn ang="0">
                  <a:pos x="110" y="106"/>
                </a:cxn>
                <a:cxn ang="0">
                  <a:pos x="120" y="112"/>
                </a:cxn>
                <a:cxn ang="0">
                  <a:pos x="130" y="119"/>
                </a:cxn>
                <a:cxn ang="0">
                  <a:pos x="139" y="129"/>
                </a:cxn>
                <a:cxn ang="0">
                  <a:pos x="149" y="132"/>
                </a:cxn>
                <a:cxn ang="0">
                  <a:pos x="159" y="139"/>
                </a:cxn>
                <a:cxn ang="0">
                  <a:pos x="169" y="145"/>
                </a:cxn>
                <a:cxn ang="0">
                  <a:pos x="179" y="149"/>
                </a:cxn>
                <a:cxn ang="0">
                  <a:pos x="189" y="155"/>
                </a:cxn>
                <a:cxn ang="0">
                  <a:pos x="199" y="159"/>
                </a:cxn>
                <a:cxn ang="0">
                  <a:pos x="209" y="165"/>
                </a:cxn>
                <a:cxn ang="0">
                  <a:pos x="219" y="168"/>
                </a:cxn>
                <a:cxn ang="0">
                  <a:pos x="229" y="172"/>
                </a:cxn>
                <a:cxn ang="0">
                  <a:pos x="239" y="175"/>
                </a:cxn>
                <a:cxn ang="0">
                  <a:pos x="249" y="182"/>
                </a:cxn>
                <a:cxn ang="0">
                  <a:pos x="259" y="185"/>
                </a:cxn>
                <a:cxn ang="0">
                  <a:pos x="269" y="188"/>
                </a:cxn>
                <a:cxn ang="0">
                  <a:pos x="278" y="192"/>
                </a:cxn>
                <a:cxn ang="0">
                  <a:pos x="288" y="195"/>
                </a:cxn>
                <a:cxn ang="0">
                  <a:pos x="298" y="198"/>
                </a:cxn>
                <a:cxn ang="0">
                  <a:pos x="308" y="198"/>
                </a:cxn>
                <a:cxn ang="0">
                  <a:pos x="318" y="202"/>
                </a:cxn>
                <a:cxn ang="0">
                  <a:pos x="328" y="205"/>
                </a:cxn>
                <a:cxn ang="0">
                  <a:pos x="338" y="208"/>
                </a:cxn>
                <a:cxn ang="0">
                  <a:pos x="348" y="208"/>
                </a:cxn>
                <a:cxn ang="0">
                  <a:pos x="358" y="211"/>
                </a:cxn>
                <a:cxn ang="0">
                  <a:pos x="368" y="215"/>
                </a:cxn>
                <a:cxn ang="0">
                  <a:pos x="378" y="215"/>
                </a:cxn>
                <a:cxn ang="0">
                  <a:pos x="388" y="218"/>
                </a:cxn>
                <a:cxn ang="0">
                  <a:pos x="398" y="218"/>
                </a:cxn>
                <a:cxn ang="0">
                  <a:pos x="408" y="221"/>
                </a:cxn>
              </a:cxnLst>
              <a:rect l="0" t="0" r="r" b="b"/>
              <a:pathLst>
                <a:path w="414" h="221">
                  <a:moveTo>
                    <a:pt x="0" y="0"/>
                  </a:moveTo>
                  <a:lnTo>
                    <a:pt x="4" y="3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4" y="16"/>
                  </a:lnTo>
                  <a:lnTo>
                    <a:pt x="17" y="20"/>
                  </a:lnTo>
                  <a:lnTo>
                    <a:pt x="20" y="23"/>
                  </a:lnTo>
                  <a:lnTo>
                    <a:pt x="27" y="29"/>
                  </a:lnTo>
                  <a:lnTo>
                    <a:pt x="24" y="29"/>
                  </a:lnTo>
                  <a:lnTo>
                    <a:pt x="27" y="29"/>
                  </a:lnTo>
                  <a:lnTo>
                    <a:pt x="34" y="36"/>
                  </a:lnTo>
                  <a:lnTo>
                    <a:pt x="34" y="39"/>
                  </a:lnTo>
                  <a:lnTo>
                    <a:pt x="37" y="43"/>
                  </a:lnTo>
                  <a:lnTo>
                    <a:pt x="40" y="46"/>
                  </a:lnTo>
                  <a:lnTo>
                    <a:pt x="43" y="49"/>
                  </a:lnTo>
                  <a:lnTo>
                    <a:pt x="47" y="53"/>
                  </a:lnTo>
                  <a:lnTo>
                    <a:pt x="50" y="56"/>
                  </a:lnTo>
                  <a:lnTo>
                    <a:pt x="53" y="59"/>
                  </a:lnTo>
                  <a:lnTo>
                    <a:pt x="57" y="63"/>
                  </a:lnTo>
                  <a:lnTo>
                    <a:pt x="60" y="66"/>
                  </a:lnTo>
                  <a:lnTo>
                    <a:pt x="63" y="69"/>
                  </a:lnTo>
                  <a:lnTo>
                    <a:pt x="67" y="72"/>
                  </a:lnTo>
                  <a:lnTo>
                    <a:pt x="70" y="72"/>
                  </a:lnTo>
                  <a:lnTo>
                    <a:pt x="77" y="79"/>
                  </a:lnTo>
                  <a:lnTo>
                    <a:pt x="73" y="79"/>
                  </a:lnTo>
                  <a:lnTo>
                    <a:pt x="77" y="79"/>
                  </a:lnTo>
                  <a:lnTo>
                    <a:pt x="80" y="82"/>
                  </a:lnTo>
                  <a:lnTo>
                    <a:pt x="83" y="86"/>
                  </a:lnTo>
                  <a:lnTo>
                    <a:pt x="86" y="89"/>
                  </a:lnTo>
                  <a:lnTo>
                    <a:pt x="90" y="92"/>
                  </a:lnTo>
                  <a:lnTo>
                    <a:pt x="93" y="92"/>
                  </a:lnTo>
                  <a:lnTo>
                    <a:pt x="96" y="96"/>
                  </a:lnTo>
                  <a:lnTo>
                    <a:pt x="100" y="99"/>
                  </a:lnTo>
                  <a:lnTo>
                    <a:pt x="103" y="102"/>
                  </a:lnTo>
                  <a:lnTo>
                    <a:pt x="106" y="102"/>
                  </a:lnTo>
                  <a:lnTo>
                    <a:pt x="110" y="106"/>
                  </a:lnTo>
                  <a:lnTo>
                    <a:pt x="113" y="109"/>
                  </a:lnTo>
                  <a:lnTo>
                    <a:pt x="116" y="112"/>
                  </a:lnTo>
                  <a:lnTo>
                    <a:pt x="120" y="112"/>
                  </a:lnTo>
                  <a:lnTo>
                    <a:pt x="123" y="115"/>
                  </a:lnTo>
                  <a:lnTo>
                    <a:pt x="126" y="119"/>
                  </a:lnTo>
                  <a:lnTo>
                    <a:pt x="130" y="119"/>
                  </a:lnTo>
                  <a:lnTo>
                    <a:pt x="133" y="122"/>
                  </a:lnTo>
                  <a:lnTo>
                    <a:pt x="136" y="125"/>
                  </a:lnTo>
                  <a:lnTo>
                    <a:pt x="139" y="129"/>
                  </a:lnTo>
                  <a:lnTo>
                    <a:pt x="143" y="129"/>
                  </a:lnTo>
                  <a:lnTo>
                    <a:pt x="146" y="132"/>
                  </a:lnTo>
                  <a:lnTo>
                    <a:pt x="149" y="132"/>
                  </a:lnTo>
                  <a:lnTo>
                    <a:pt x="153" y="135"/>
                  </a:lnTo>
                  <a:lnTo>
                    <a:pt x="156" y="135"/>
                  </a:lnTo>
                  <a:lnTo>
                    <a:pt x="159" y="139"/>
                  </a:lnTo>
                  <a:lnTo>
                    <a:pt x="163" y="142"/>
                  </a:lnTo>
                  <a:lnTo>
                    <a:pt x="166" y="142"/>
                  </a:lnTo>
                  <a:lnTo>
                    <a:pt x="169" y="145"/>
                  </a:lnTo>
                  <a:lnTo>
                    <a:pt x="173" y="145"/>
                  </a:lnTo>
                  <a:lnTo>
                    <a:pt x="176" y="149"/>
                  </a:lnTo>
                  <a:lnTo>
                    <a:pt x="179" y="149"/>
                  </a:lnTo>
                  <a:lnTo>
                    <a:pt x="182" y="152"/>
                  </a:lnTo>
                  <a:lnTo>
                    <a:pt x="186" y="152"/>
                  </a:lnTo>
                  <a:lnTo>
                    <a:pt x="189" y="155"/>
                  </a:lnTo>
                  <a:lnTo>
                    <a:pt x="192" y="155"/>
                  </a:lnTo>
                  <a:lnTo>
                    <a:pt x="196" y="159"/>
                  </a:lnTo>
                  <a:lnTo>
                    <a:pt x="199" y="159"/>
                  </a:lnTo>
                  <a:lnTo>
                    <a:pt x="202" y="162"/>
                  </a:lnTo>
                  <a:lnTo>
                    <a:pt x="206" y="162"/>
                  </a:lnTo>
                  <a:lnTo>
                    <a:pt x="209" y="165"/>
                  </a:lnTo>
                  <a:lnTo>
                    <a:pt x="212" y="165"/>
                  </a:lnTo>
                  <a:lnTo>
                    <a:pt x="216" y="168"/>
                  </a:lnTo>
                  <a:lnTo>
                    <a:pt x="219" y="168"/>
                  </a:lnTo>
                  <a:lnTo>
                    <a:pt x="222" y="168"/>
                  </a:lnTo>
                  <a:lnTo>
                    <a:pt x="225" y="172"/>
                  </a:lnTo>
                  <a:lnTo>
                    <a:pt x="229" y="172"/>
                  </a:lnTo>
                  <a:lnTo>
                    <a:pt x="232" y="175"/>
                  </a:lnTo>
                  <a:lnTo>
                    <a:pt x="235" y="175"/>
                  </a:lnTo>
                  <a:lnTo>
                    <a:pt x="239" y="175"/>
                  </a:lnTo>
                  <a:lnTo>
                    <a:pt x="242" y="178"/>
                  </a:lnTo>
                  <a:lnTo>
                    <a:pt x="245" y="178"/>
                  </a:lnTo>
                  <a:lnTo>
                    <a:pt x="249" y="182"/>
                  </a:lnTo>
                  <a:lnTo>
                    <a:pt x="252" y="182"/>
                  </a:lnTo>
                  <a:lnTo>
                    <a:pt x="255" y="182"/>
                  </a:lnTo>
                  <a:lnTo>
                    <a:pt x="259" y="185"/>
                  </a:lnTo>
                  <a:lnTo>
                    <a:pt x="262" y="185"/>
                  </a:lnTo>
                  <a:lnTo>
                    <a:pt x="265" y="185"/>
                  </a:lnTo>
                  <a:lnTo>
                    <a:pt x="269" y="188"/>
                  </a:lnTo>
                  <a:lnTo>
                    <a:pt x="272" y="188"/>
                  </a:lnTo>
                  <a:lnTo>
                    <a:pt x="275" y="188"/>
                  </a:lnTo>
                  <a:lnTo>
                    <a:pt x="278" y="192"/>
                  </a:lnTo>
                  <a:lnTo>
                    <a:pt x="282" y="192"/>
                  </a:lnTo>
                  <a:lnTo>
                    <a:pt x="285" y="192"/>
                  </a:lnTo>
                  <a:lnTo>
                    <a:pt x="288" y="195"/>
                  </a:lnTo>
                  <a:lnTo>
                    <a:pt x="292" y="195"/>
                  </a:lnTo>
                  <a:lnTo>
                    <a:pt x="295" y="195"/>
                  </a:lnTo>
                  <a:lnTo>
                    <a:pt x="298" y="198"/>
                  </a:lnTo>
                  <a:lnTo>
                    <a:pt x="302" y="198"/>
                  </a:lnTo>
                  <a:lnTo>
                    <a:pt x="305" y="198"/>
                  </a:lnTo>
                  <a:lnTo>
                    <a:pt x="308" y="198"/>
                  </a:lnTo>
                  <a:lnTo>
                    <a:pt x="312" y="202"/>
                  </a:lnTo>
                  <a:lnTo>
                    <a:pt x="315" y="202"/>
                  </a:lnTo>
                  <a:lnTo>
                    <a:pt x="318" y="202"/>
                  </a:lnTo>
                  <a:lnTo>
                    <a:pt x="321" y="202"/>
                  </a:lnTo>
                  <a:lnTo>
                    <a:pt x="325" y="205"/>
                  </a:lnTo>
                  <a:lnTo>
                    <a:pt x="328" y="205"/>
                  </a:lnTo>
                  <a:lnTo>
                    <a:pt x="331" y="205"/>
                  </a:lnTo>
                  <a:lnTo>
                    <a:pt x="335" y="205"/>
                  </a:lnTo>
                  <a:lnTo>
                    <a:pt x="338" y="208"/>
                  </a:lnTo>
                  <a:lnTo>
                    <a:pt x="341" y="208"/>
                  </a:lnTo>
                  <a:lnTo>
                    <a:pt x="345" y="208"/>
                  </a:lnTo>
                  <a:lnTo>
                    <a:pt x="348" y="208"/>
                  </a:lnTo>
                  <a:lnTo>
                    <a:pt x="351" y="211"/>
                  </a:lnTo>
                  <a:lnTo>
                    <a:pt x="355" y="211"/>
                  </a:lnTo>
                  <a:lnTo>
                    <a:pt x="358" y="211"/>
                  </a:lnTo>
                  <a:lnTo>
                    <a:pt x="361" y="211"/>
                  </a:lnTo>
                  <a:lnTo>
                    <a:pt x="364" y="211"/>
                  </a:lnTo>
                  <a:lnTo>
                    <a:pt x="368" y="215"/>
                  </a:lnTo>
                  <a:lnTo>
                    <a:pt x="371" y="215"/>
                  </a:lnTo>
                  <a:lnTo>
                    <a:pt x="374" y="215"/>
                  </a:lnTo>
                  <a:lnTo>
                    <a:pt x="378" y="215"/>
                  </a:lnTo>
                  <a:lnTo>
                    <a:pt x="381" y="215"/>
                  </a:lnTo>
                  <a:lnTo>
                    <a:pt x="384" y="218"/>
                  </a:lnTo>
                  <a:lnTo>
                    <a:pt x="388" y="218"/>
                  </a:lnTo>
                  <a:lnTo>
                    <a:pt x="391" y="218"/>
                  </a:lnTo>
                  <a:lnTo>
                    <a:pt x="394" y="218"/>
                  </a:lnTo>
                  <a:lnTo>
                    <a:pt x="398" y="218"/>
                  </a:lnTo>
                  <a:lnTo>
                    <a:pt x="401" y="221"/>
                  </a:lnTo>
                  <a:lnTo>
                    <a:pt x="404" y="221"/>
                  </a:lnTo>
                  <a:lnTo>
                    <a:pt x="408" y="221"/>
                  </a:lnTo>
                  <a:lnTo>
                    <a:pt x="411" y="221"/>
                  </a:lnTo>
                  <a:lnTo>
                    <a:pt x="414" y="221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4" name="Freeform 196"/>
            <p:cNvSpPr>
              <a:spLocks/>
            </p:cNvSpPr>
            <p:nvPr/>
          </p:nvSpPr>
          <p:spPr bwMode="auto">
            <a:xfrm>
              <a:off x="3554" y="3886"/>
              <a:ext cx="420" cy="30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7" y="4"/>
                </a:cxn>
                <a:cxn ang="0">
                  <a:pos x="27" y="4"/>
                </a:cxn>
                <a:cxn ang="0">
                  <a:pos x="37" y="7"/>
                </a:cxn>
                <a:cxn ang="0">
                  <a:pos x="46" y="7"/>
                </a:cxn>
                <a:cxn ang="0">
                  <a:pos x="56" y="10"/>
                </a:cxn>
                <a:cxn ang="0">
                  <a:pos x="66" y="10"/>
                </a:cxn>
                <a:cxn ang="0">
                  <a:pos x="76" y="10"/>
                </a:cxn>
                <a:cxn ang="0">
                  <a:pos x="86" y="14"/>
                </a:cxn>
                <a:cxn ang="0">
                  <a:pos x="96" y="14"/>
                </a:cxn>
                <a:cxn ang="0">
                  <a:pos x="106" y="14"/>
                </a:cxn>
                <a:cxn ang="0">
                  <a:pos x="116" y="17"/>
                </a:cxn>
                <a:cxn ang="0">
                  <a:pos x="126" y="17"/>
                </a:cxn>
                <a:cxn ang="0">
                  <a:pos x="136" y="17"/>
                </a:cxn>
                <a:cxn ang="0">
                  <a:pos x="146" y="17"/>
                </a:cxn>
                <a:cxn ang="0">
                  <a:pos x="156" y="20"/>
                </a:cxn>
                <a:cxn ang="0">
                  <a:pos x="166" y="20"/>
                </a:cxn>
                <a:cxn ang="0">
                  <a:pos x="176" y="20"/>
                </a:cxn>
                <a:cxn ang="0">
                  <a:pos x="185" y="20"/>
                </a:cxn>
                <a:cxn ang="0">
                  <a:pos x="195" y="24"/>
                </a:cxn>
                <a:cxn ang="0">
                  <a:pos x="205" y="24"/>
                </a:cxn>
                <a:cxn ang="0">
                  <a:pos x="215" y="24"/>
                </a:cxn>
                <a:cxn ang="0">
                  <a:pos x="225" y="24"/>
                </a:cxn>
                <a:cxn ang="0">
                  <a:pos x="235" y="24"/>
                </a:cxn>
                <a:cxn ang="0">
                  <a:pos x="245" y="24"/>
                </a:cxn>
                <a:cxn ang="0">
                  <a:pos x="255" y="27"/>
                </a:cxn>
                <a:cxn ang="0">
                  <a:pos x="265" y="27"/>
                </a:cxn>
                <a:cxn ang="0">
                  <a:pos x="275" y="27"/>
                </a:cxn>
                <a:cxn ang="0">
                  <a:pos x="285" y="27"/>
                </a:cxn>
                <a:cxn ang="0">
                  <a:pos x="295" y="27"/>
                </a:cxn>
                <a:cxn ang="0">
                  <a:pos x="305" y="27"/>
                </a:cxn>
                <a:cxn ang="0">
                  <a:pos x="315" y="27"/>
                </a:cxn>
                <a:cxn ang="0">
                  <a:pos x="324" y="27"/>
                </a:cxn>
                <a:cxn ang="0">
                  <a:pos x="334" y="30"/>
                </a:cxn>
                <a:cxn ang="0">
                  <a:pos x="344" y="30"/>
                </a:cxn>
                <a:cxn ang="0">
                  <a:pos x="354" y="30"/>
                </a:cxn>
                <a:cxn ang="0">
                  <a:pos x="364" y="30"/>
                </a:cxn>
                <a:cxn ang="0">
                  <a:pos x="374" y="30"/>
                </a:cxn>
                <a:cxn ang="0">
                  <a:pos x="384" y="30"/>
                </a:cxn>
                <a:cxn ang="0">
                  <a:pos x="394" y="30"/>
                </a:cxn>
                <a:cxn ang="0">
                  <a:pos x="404" y="30"/>
                </a:cxn>
                <a:cxn ang="0">
                  <a:pos x="414" y="30"/>
                </a:cxn>
              </a:cxnLst>
              <a:rect l="0" t="0" r="r" b="b"/>
              <a:pathLst>
                <a:path w="420" h="30">
                  <a:moveTo>
                    <a:pt x="0" y="0"/>
                  </a:moveTo>
                  <a:lnTo>
                    <a:pt x="3" y="0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20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0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3" y="7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3" y="10"/>
                  </a:lnTo>
                  <a:lnTo>
                    <a:pt x="56" y="10"/>
                  </a:lnTo>
                  <a:lnTo>
                    <a:pt x="60" y="10"/>
                  </a:lnTo>
                  <a:lnTo>
                    <a:pt x="63" y="10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3" y="10"/>
                  </a:lnTo>
                  <a:lnTo>
                    <a:pt x="76" y="10"/>
                  </a:lnTo>
                  <a:lnTo>
                    <a:pt x="80" y="14"/>
                  </a:lnTo>
                  <a:lnTo>
                    <a:pt x="83" y="14"/>
                  </a:lnTo>
                  <a:lnTo>
                    <a:pt x="86" y="14"/>
                  </a:lnTo>
                  <a:lnTo>
                    <a:pt x="89" y="14"/>
                  </a:lnTo>
                  <a:lnTo>
                    <a:pt x="93" y="14"/>
                  </a:lnTo>
                  <a:lnTo>
                    <a:pt x="96" y="14"/>
                  </a:lnTo>
                  <a:lnTo>
                    <a:pt x="99" y="14"/>
                  </a:lnTo>
                  <a:lnTo>
                    <a:pt x="103" y="14"/>
                  </a:lnTo>
                  <a:lnTo>
                    <a:pt x="106" y="14"/>
                  </a:lnTo>
                  <a:lnTo>
                    <a:pt x="109" y="14"/>
                  </a:lnTo>
                  <a:lnTo>
                    <a:pt x="113" y="17"/>
                  </a:lnTo>
                  <a:lnTo>
                    <a:pt x="116" y="17"/>
                  </a:lnTo>
                  <a:lnTo>
                    <a:pt x="119" y="17"/>
                  </a:lnTo>
                  <a:lnTo>
                    <a:pt x="123" y="17"/>
                  </a:lnTo>
                  <a:lnTo>
                    <a:pt x="126" y="17"/>
                  </a:lnTo>
                  <a:lnTo>
                    <a:pt x="129" y="17"/>
                  </a:lnTo>
                  <a:lnTo>
                    <a:pt x="132" y="17"/>
                  </a:lnTo>
                  <a:lnTo>
                    <a:pt x="136" y="17"/>
                  </a:lnTo>
                  <a:lnTo>
                    <a:pt x="139" y="17"/>
                  </a:lnTo>
                  <a:lnTo>
                    <a:pt x="142" y="17"/>
                  </a:lnTo>
                  <a:lnTo>
                    <a:pt x="146" y="17"/>
                  </a:lnTo>
                  <a:lnTo>
                    <a:pt x="149" y="20"/>
                  </a:lnTo>
                  <a:lnTo>
                    <a:pt x="152" y="20"/>
                  </a:lnTo>
                  <a:lnTo>
                    <a:pt x="156" y="20"/>
                  </a:lnTo>
                  <a:lnTo>
                    <a:pt x="159" y="20"/>
                  </a:lnTo>
                  <a:lnTo>
                    <a:pt x="162" y="20"/>
                  </a:lnTo>
                  <a:lnTo>
                    <a:pt x="166" y="20"/>
                  </a:lnTo>
                  <a:lnTo>
                    <a:pt x="169" y="20"/>
                  </a:lnTo>
                  <a:lnTo>
                    <a:pt x="172" y="20"/>
                  </a:lnTo>
                  <a:lnTo>
                    <a:pt x="176" y="20"/>
                  </a:lnTo>
                  <a:lnTo>
                    <a:pt x="179" y="20"/>
                  </a:lnTo>
                  <a:lnTo>
                    <a:pt x="182" y="20"/>
                  </a:lnTo>
                  <a:lnTo>
                    <a:pt x="185" y="20"/>
                  </a:lnTo>
                  <a:lnTo>
                    <a:pt x="189" y="20"/>
                  </a:lnTo>
                  <a:lnTo>
                    <a:pt x="192" y="24"/>
                  </a:lnTo>
                  <a:lnTo>
                    <a:pt x="195" y="24"/>
                  </a:lnTo>
                  <a:lnTo>
                    <a:pt x="199" y="24"/>
                  </a:lnTo>
                  <a:lnTo>
                    <a:pt x="202" y="24"/>
                  </a:lnTo>
                  <a:lnTo>
                    <a:pt x="205" y="24"/>
                  </a:lnTo>
                  <a:lnTo>
                    <a:pt x="209" y="24"/>
                  </a:lnTo>
                  <a:lnTo>
                    <a:pt x="212" y="24"/>
                  </a:lnTo>
                  <a:lnTo>
                    <a:pt x="215" y="24"/>
                  </a:lnTo>
                  <a:lnTo>
                    <a:pt x="219" y="24"/>
                  </a:lnTo>
                  <a:lnTo>
                    <a:pt x="222" y="24"/>
                  </a:lnTo>
                  <a:lnTo>
                    <a:pt x="225" y="24"/>
                  </a:lnTo>
                  <a:lnTo>
                    <a:pt x="228" y="24"/>
                  </a:lnTo>
                  <a:lnTo>
                    <a:pt x="232" y="24"/>
                  </a:lnTo>
                  <a:lnTo>
                    <a:pt x="235" y="24"/>
                  </a:lnTo>
                  <a:lnTo>
                    <a:pt x="238" y="24"/>
                  </a:lnTo>
                  <a:lnTo>
                    <a:pt x="242" y="24"/>
                  </a:lnTo>
                  <a:lnTo>
                    <a:pt x="245" y="24"/>
                  </a:lnTo>
                  <a:lnTo>
                    <a:pt x="248" y="24"/>
                  </a:lnTo>
                  <a:lnTo>
                    <a:pt x="252" y="27"/>
                  </a:lnTo>
                  <a:lnTo>
                    <a:pt x="255" y="27"/>
                  </a:lnTo>
                  <a:lnTo>
                    <a:pt x="258" y="27"/>
                  </a:lnTo>
                  <a:lnTo>
                    <a:pt x="262" y="27"/>
                  </a:lnTo>
                  <a:lnTo>
                    <a:pt x="265" y="27"/>
                  </a:lnTo>
                  <a:lnTo>
                    <a:pt x="268" y="27"/>
                  </a:lnTo>
                  <a:lnTo>
                    <a:pt x="271" y="27"/>
                  </a:lnTo>
                  <a:lnTo>
                    <a:pt x="275" y="27"/>
                  </a:lnTo>
                  <a:lnTo>
                    <a:pt x="278" y="27"/>
                  </a:lnTo>
                  <a:lnTo>
                    <a:pt x="281" y="27"/>
                  </a:lnTo>
                  <a:lnTo>
                    <a:pt x="285" y="27"/>
                  </a:lnTo>
                  <a:lnTo>
                    <a:pt x="288" y="27"/>
                  </a:lnTo>
                  <a:lnTo>
                    <a:pt x="291" y="27"/>
                  </a:lnTo>
                  <a:lnTo>
                    <a:pt x="295" y="27"/>
                  </a:lnTo>
                  <a:lnTo>
                    <a:pt x="298" y="27"/>
                  </a:lnTo>
                  <a:lnTo>
                    <a:pt x="301" y="27"/>
                  </a:lnTo>
                  <a:lnTo>
                    <a:pt x="305" y="27"/>
                  </a:lnTo>
                  <a:lnTo>
                    <a:pt x="308" y="27"/>
                  </a:lnTo>
                  <a:lnTo>
                    <a:pt x="311" y="27"/>
                  </a:lnTo>
                  <a:lnTo>
                    <a:pt x="315" y="27"/>
                  </a:lnTo>
                  <a:lnTo>
                    <a:pt x="318" y="27"/>
                  </a:lnTo>
                  <a:lnTo>
                    <a:pt x="321" y="27"/>
                  </a:lnTo>
                  <a:lnTo>
                    <a:pt x="324" y="27"/>
                  </a:lnTo>
                  <a:lnTo>
                    <a:pt x="328" y="27"/>
                  </a:lnTo>
                  <a:lnTo>
                    <a:pt x="331" y="30"/>
                  </a:lnTo>
                  <a:lnTo>
                    <a:pt x="334" y="30"/>
                  </a:lnTo>
                  <a:lnTo>
                    <a:pt x="338" y="30"/>
                  </a:lnTo>
                  <a:lnTo>
                    <a:pt x="341" y="30"/>
                  </a:lnTo>
                  <a:lnTo>
                    <a:pt x="344" y="30"/>
                  </a:lnTo>
                  <a:lnTo>
                    <a:pt x="348" y="30"/>
                  </a:lnTo>
                  <a:lnTo>
                    <a:pt x="351" y="30"/>
                  </a:lnTo>
                  <a:lnTo>
                    <a:pt x="354" y="30"/>
                  </a:lnTo>
                  <a:lnTo>
                    <a:pt x="358" y="30"/>
                  </a:lnTo>
                  <a:lnTo>
                    <a:pt x="361" y="30"/>
                  </a:lnTo>
                  <a:lnTo>
                    <a:pt x="364" y="30"/>
                  </a:lnTo>
                  <a:lnTo>
                    <a:pt x="367" y="30"/>
                  </a:lnTo>
                  <a:lnTo>
                    <a:pt x="371" y="30"/>
                  </a:lnTo>
                  <a:lnTo>
                    <a:pt x="374" y="30"/>
                  </a:lnTo>
                  <a:lnTo>
                    <a:pt x="377" y="30"/>
                  </a:lnTo>
                  <a:lnTo>
                    <a:pt x="381" y="30"/>
                  </a:lnTo>
                  <a:lnTo>
                    <a:pt x="384" y="30"/>
                  </a:lnTo>
                  <a:lnTo>
                    <a:pt x="387" y="30"/>
                  </a:lnTo>
                  <a:lnTo>
                    <a:pt x="391" y="30"/>
                  </a:lnTo>
                  <a:lnTo>
                    <a:pt x="394" y="30"/>
                  </a:lnTo>
                  <a:lnTo>
                    <a:pt x="397" y="30"/>
                  </a:lnTo>
                  <a:lnTo>
                    <a:pt x="401" y="30"/>
                  </a:lnTo>
                  <a:lnTo>
                    <a:pt x="404" y="30"/>
                  </a:lnTo>
                  <a:lnTo>
                    <a:pt x="407" y="30"/>
                  </a:lnTo>
                  <a:lnTo>
                    <a:pt x="410" y="30"/>
                  </a:lnTo>
                  <a:lnTo>
                    <a:pt x="414" y="30"/>
                  </a:lnTo>
                  <a:lnTo>
                    <a:pt x="417" y="30"/>
                  </a:lnTo>
                  <a:lnTo>
                    <a:pt x="420" y="3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5" name="Freeform 197"/>
            <p:cNvSpPr>
              <a:spLocks/>
            </p:cNvSpPr>
            <p:nvPr/>
          </p:nvSpPr>
          <p:spPr bwMode="auto">
            <a:xfrm>
              <a:off x="3974" y="3916"/>
              <a:ext cx="421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7" y="3"/>
                </a:cxn>
                <a:cxn ang="0">
                  <a:pos x="57" y="3"/>
                </a:cxn>
                <a:cxn ang="0">
                  <a:pos x="67" y="3"/>
                </a:cxn>
                <a:cxn ang="0">
                  <a:pos x="77" y="3"/>
                </a:cxn>
                <a:cxn ang="0">
                  <a:pos x="86" y="3"/>
                </a:cxn>
                <a:cxn ang="0">
                  <a:pos x="96" y="3"/>
                </a:cxn>
                <a:cxn ang="0">
                  <a:pos x="106" y="3"/>
                </a:cxn>
                <a:cxn ang="0">
                  <a:pos x="116" y="3"/>
                </a:cxn>
                <a:cxn ang="0">
                  <a:pos x="126" y="3"/>
                </a:cxn>
                <a:cxn ang="0">
                  <a:pos x="136" y="3"/>
                </a:cxn>
                <a:cxn ang="0">
                  <a:pos x="146" y="3"/>
                </a:cxn>
                <a:cxn ang="0">
                  <a:pos x="156" y="3"/>
                </a:cxn>
                <a:cxn ang="0">
                  <a:pos x="166" y="3"/>
                </a:cxn>
                <a:cxn ang="0">
                  <a:pos x="176" y="3"/>
                </a:cxn>
                <a:cxn ang="0">
                  <a:pos x="186" y="3"/>
                </a:cxn>
                <a:cxn ang="0">
                  <a:pos x="196" y="3"/>
                </a:cxn>
                <a:cxn ang="0">
                  <a:pos x="206" y="3"/>
                </a:cxn>
                <a:cxn ang="0">
                  <a:pos x="216" y="3"/>
                </a:cxn>
                <a:cxn ang="0">
                  <a:pos x="225" y="3"/>
                </a:cxn>
                <a:cxn ang="0">
                  <a:pos x="235" y="3"/>
                </a:cxn>
                <a:cxn ang="0">
                  <a:pos x="245" y="3"/>
                </a:cxn>
                <a:cxn ang="0">
                  <a:pos x="255" y="3"/>
                </a:cxn>
                <a:cxn ang="0">
                  <a:pos x="265" y="3"/>
                </a:cxn>
                <a:cxn ang="0">
                  <a:pos x="275" y="3"/>
                </a:cxn>
                <a:cxn ang="0">
                  <a:pos x="285" y="3"/>
                </a:cxn>
                <a:cxn ang="0">
                  <a:pos x="295" y="3"/>
                </a:cxn>
                <a:cxn ang="0">
                  <a:pos x="305" y="3"/>
                </a:cxn>
                <a:cxn ang="0">
                  <a:pos x="315" y="3"/>
                </a:cxn>
                <a:cxn ang="0">
                  <a:pos x="325" y="3"/>
                </a:cxn>
                <a:cxn ang="0">
                  <a:pos x="335" y="3"/>
                </a:cxn>
                <a:cxn ang="0">
                  <a:pos x="345" y="3"/>
                </a:cxn>
                <a:cxn ang="0">
                  <a:pos x="355" y="3"/>
                </a:cxn>
                <a:cxn ang="0">
                  <a:pos x="364" y="3"/>
                </a:cxn>
                <a:cxn ang="0">
                  <a:pos x="374" y="3"/>
                </a:cxn>
                <a:cxn ang="0">
                  <a:pos x="384" y="3"/>
                </a:cxn>
                <a:cxn ang="0">
                  <a:pos x="394" y="3"/>
                </a:cxn>
                <a:cxn ang="0">
                  <a:pos x="404" y="3"/>
                </a:cxn>
                <a:cxn ang="0">
                  <a:pos x="414" y="3"/>
                </a:cxn>
              </a:cxnLst>
              <a:rect l="0" t="0" r="r" b="b"/>
              <a:pathLst>
                <a:path w="421" h="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3"/>
                  </a:lnTo>
                  <a:lnTo>
                    <a:pt x="50" y="3"/>
                  </a:lnTo>
                  <a:lnTo>
                    <a:pt x="53" y="3"/>
                  </a:lnTo>
                  <a:lnTo>
                    <a:pt x="57" y="3"/>
                  </a:lnTo>
                  <a:lnTo>
                    <a:pt x="60" y="3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0" y="3"/>
                  </a:lnTo>
                  <a:lnTo>
                    <a:pt x="73" y="3"/>
                  </a:lnTo>
                  <a:lnTo>
                    <a:pt x="77" y="3"/>
                  </a:lnTo>
                  <a:lnTo>
                    <a:pt x="80" y="3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3" y="3"/>
                  </a:lnTo>
                  <a:lnTo>
                    <a:pt x="96" y="3"/>
                  </a:lnTo>
                  <a:lnTo>
                    <a:pt x="100" y="3"/>
                  </a:lnTo>
                  <a:lnTo>
                    <a:pt x="103" y="3"/>
                  </a:lnTo>
                  <a:lnTo>
                    <a:pt x="106" y="3"/>
                  </a:lnTo>
                  <a:lnTo>
                    <a:pt x="110" y="3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20" y="3"/>
                  </a:lnTo>
                  <a:lnTo>
                    <a:pt x="123" y="3"/>
                  </a:lnTo>
                  <a:lnTo>
                    <a:pt x="126" y="3"/>
                  </a:lnTo>
                  <a:lnTo>
                    <a:pt x="129" y="3"/>
                  </a:lnTo>
                  <a:lnTo>
                    <a:pt x="133" y="3"/>
                  </a:lnTo>
                  <a:lnTo>
                    <a:pt x="136" y="3"/>
                  </a:lnTo>
                  <a:lnTo>
                    <a:pt x="139" y="3"/>
                  </a:lnTo>
                  <a:lnTo>
                    <a:pt x="143" y="3"/>
                  </a:lnTo>
                  <a:lnTo>
                    <a:pt x="146" y="3"/>
                  </a:lnTo>
                  <a:lnTo>
                    <a:pt x="149" y="3"/>
                  </a:lnTo>
                  <a:lnTo>
                    <a:pt x="153" y="3"/>
                  </a:lnTo>
                  <a:lnTo>
                    <a:pt x="156" y="3"/>
                  </a:lnTo>
                  <a:lnTo>
                    <a:pt x="159" y="3"/>
                  </a:lnTo>
                  <a:lnTo>
                    <a:pt x="163" y="3"/>
                  </a:lnTo>
                  <a:lnTo>
                    <a:pt x="166" y="3"/>
                  </a:lnTo>
                  <a:lnTo>
                    <a:pt x="169" y="3"/>
                  </a:lnTo>
                  <a:lnTo>
                    <a:pt x="172" y="3"/>
                  </a:lnTo>
                  <a:lnTo>
                    <a:pt x="176" y="3"/>
                  </a:lnTo>
                  <a:lnTo>
                    <a:pt x="179" y="3"/>
                  </a:lnTo>
                  <a:lnTo>
                    <a:pt x="182" y="3"/>
                  </a:lnTo>
                  <a:lnTo>
                    <a:pt x="186" y="3"/>
                  </a:lnTo>
                  <a:lnTo>
                    <a:pt x="189" y="3"/>
                  </a:lnTo>
                  <a:lnTo>
                    <a:pt x="192" y="3"/>
                  </a:lnTo>
                  <a:lnTo>
                    <a:pt x="196" y="3"/>
                  </a:lnTo>
                  <a:lnTo>
                    <a:pt x="199" y="3"/>
                  </a:lnTo>
                  <a:lnTo>
                    <a:pt x="202" y="3"/>
                  </a:lnTo>
                  <a:lnTo>
                    <a:pt x="206" y="3"/>
                  </a:lnTo>
                  <a:lnTo>
                    <a:pt x="209" y="3"/>
                  </a:lnTo>
                  <a:lnTo>
                    <a:pt x="212" y="3"/>
                  </a:lnTo>
                  <a:lnTo>
                    <a:pt x="216" y="3"/>
                  </a:lnTo>
                  <a:lnTo>
                    <a:pt x="219" y="3"/>
                  </a:lnTo>
                  <a:lnTo>
                    <a:pt x="222" y="3"/>
                  </a:lnTo>
                  <a:lnTo>
                    <a:pt x="225" y="3"/>
                  </a:lnTo>
                  <a:lnTo>
                    <a:pt x="229" y="3"/>
                  </a:lnTo>
                  <a:lnTo>
                    <a:pt x="232" y="3"/>
                  </a:lnTo>
                  <a:lnTo>
                    <a:pt x="235" y="3"/>
                  </a:lnTo>
                  <a:lnTo>
                    <a:pt x="239" y="3"/>
                  </a:lnTo>
                  <a:lnTo>
                    <a:pt x="242" y="3"/>
                  </a:lnTo>
                  <a:lnTo>
                    <a:pt x="245" y="3"/>
                  </a:lnTo>
                  <a:lnTo>
                    <a:pt x="249" y="3"/>
                  </a:lnTo>
                  <a:lnTo>
                    <a:pt x="252" y="3"/>
                  </a:lnTo>
                  <a:lnTo>
                    <a:pt x="255" y="3"/>
                  </a:lnTo>
                  <a:lnTo>
                    <a:pt x="259" y="3"/>
                  </a:lnTo>
                  <a:lnTo>
                    <a:pt x="262" y="3"/>
                  </a:lnTo>
                  <a:lnTo>
                    <a:pt x="265" y="3"/>
                  </a:lnTo>
                  <a:lnTo>
                    <a:pt x="268" y="3"/>
                  </a:lnTo>
                  <a:lnTo>
                    <a:pt x="272" y="3"/>
                  </a:lnTo>
                  <a:lnTo>
                    <a:pt x="275" y="3"/>
                  </a:lnTo>
                  <a:lnTo>
                    <a:pt x="278" y="3"/>
                  </a:lnTo>
                  <a:lnTo>
                    <a:pt x="282" y="3"/>
                  </a:lnTo>
                  <a:lnTo>
                    <a:pt x="285" y="3"/>
                  </a:lnTo>
                  <a:lnTo>
                    <a:pt x="288" y="3"/>
                  </a:lnTo>
                  <a:lnTo>
                    <a:pt x="292" y="3"/>
                  </a:lnTo>
                  <a:lnTo>
                    <a:pt x="295" y="3"/>
                  </a:lnTo>
                  <a:lnTo>
                    <a:pt x="298" y="3"/>
                  </a:lnTo>
                  <a:lnTo>
                    <a:pt x="302" y="3"/>
                  </a:lnTo>
                  <a:lnTo>
                    <a:pt x="305" y="3"/>
                  </a:lnTo>
                  <a:lnTo>
                    <a:pt x="308" y="3"/>
                  </a:lnTo>
                  <a:lnTo>
                    <a:pt x="311" y="3"/>
                  </a:lnTo>
                  <a:lnTo>
                    <a:pt x="315" y="3"/>
                  </a:lnTo>
                  <a:lnTo>
                    <a:pt x="318" y="3"/>
                  </a:lnTo>
                  <a:lnTo>
                    <a:pt x="321" y="3"/>
                  </a:lnTo>
                  <a:lnTo>
                    <a:pt x="325" y="3"/>
                  </a:lnTo>
                  <a:lnTo>
                    <a:pt x="328" y="3"/>
                  </a:lnTo>
                  <a:lnTo>
                    <a:pt x="331" y="3"/>
                  </a:lnTo>
                  <a:lnTo>
                    <a:pt x="335" y="3"/>
                  </a:lnTo>
                  <a:lnTo>
                    <a:pt x="338" y="3"/>
                  </a:lnTo>
                  <a:lnTo>
                    <a:pt x="341" y="3"/>
                  </a:lnTo>
                  <a:lnTo>
                    <a:pt x="345" y="3"/>
                  </a:lnTo>
                  <a:lnTo>
                    <a:pt x="348" y="3"/>
                  </a:lnTo>
                  <a:lnTo>
                    <a:pt x="351" y="3"/>
                  </a:lnTo>
                  <a:lnTo>
                    <a:pt x="355" y="3"/>
                  </a:lnTo>
                  <a:lnTo>
                    <a:pt x="358" y="3"/>
                  </a:lnTo>
                  <a:lnTo>
                    <a:pt x="361" y="3"/>
                  </a:lnTo>
                  <a:lnTo>
                    <a:pt x="364" y="3"/>
                  </a:lnTo>
                  <a:lnTo>
                    <a:pt x="368" y="3"/>
                  </a:lnTo>
                  <a:lnTo>
                    <a:pt x="371" y="3"/>
                  </a:lnTo>
                  <a:lnTo>
                    <a:pt x="374" y="3"/>
                  </a:lnTo>
                  <a:lnTo>
                    <a:pt x="378" y="3"/>
                  </a:lnTo>
                  <a:lnTo>
                    <a:pt x="381" y="3"/>
                  </a:lnTo>
                  <a:lnTo>
                    <a:pt x="384" y="3"/>
                  </a:lnTo>
                  <a:lnTo>
                    <a:pt x="388" y="3"/>
                  </a:lnTo>
                  <a:lnTo>
                    <a:pt x="391" y="3"/>
                  </a:lnTo>
                  <a:lnTo>
                    <a:pt x="394" y="3"/>
                  </a:lnTo>
                  <a:lnTo>
                    <a:pt x="398" y="3"/>
                  </a:lnTo>
                  <a:lnTo>
                    <a:pt x="401" y="3"/>
                  </a:lnTo>
                  <a:lnTo>
                    <a:pt x="404" y="3"/>
                  </a:lnTo>
                  <a:lnTo>
                    <a:pt x="407" y="3"/>
                  </a:lnTo>
                  <a:lnTo>
                    <a:pt x="411" y="3"/>
                  </a:lnTo>
                  <a:lnTo>
                    <a:pt x="414" y="3"/>
                  </a:lnTo>
                  <a:lnTo>
                    <a:pt x="417" y="3"/>
                  </a:lnTo>
                  <a:lnTo>
                    <a:pt x="421" y="3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6" name="Freeform 198"/>
            <p:cNvSpPr>
              <a:spLocks/>
            </p:cNvSpPr>
            <p:nvPr/>
          </p:nvSpPr>
          <p:spPr bwMode="auto">
            <a:xfrm>
              <a:off x="4395" y="3919"/>
              <a:ext cx="420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6" y="0"/>
                </a:cxn>
                <a:cxn ang="0">
                  <a:pos x="86" y="0"/>
                </a:cxn>
                <a:cxn ang="0">
                  <a:pos x="96" y="0"/>
                </a:cxn>
                <a:cxn ang="0">
                  <a:pos x="106" y="4"/>
                </a:cxn>
                <a:cxn ang="0">
                  <a:pos x="116" y="4"/>
                </a:cxn>
                <a:cxn ang="0">
                  <a:pos x="125" y="4"/>
                </a:cxn>
                <a:cxn ang="0">
                  <a:pos x="135" y="4"/>
                </a:cxn>
                <a:cxn ang="0">
                  <a:pos x="145" y="4"/>
                </a:cxn>
                <a:cxn ang="0">
                  <a:pos x="155" y="4"/>
                </a:cxn>
                <a:cxn ang="0">
                  <a:pos x="165" y="4"/>
                </a:cxn>
                <a:cxn ang="0">
                  <a:pos x="175" y="4"/>
                </a:cxn>
                <a:cxn ang="0">
                  <a:pos x="185" y="4"/>
                </a:cxn>
                <a:cxn ang="0">
                  <a:pos x="195" y="4"/>
                </a:cxn>
                <a:cxn ang="0">
                  <a:pos x="205" y="4"/>
                </a:cxn>
                <a:cxn ang="0">
                  <a:pos x="215" y="4"/>
                </a:cxn>
                <a:cxn ang="0">
                  <a:pos x="225" y="4"/>
                </a:cxn>
                <a:cxn ang="0">
                  <a:pos x="235" y="4"/>
                </a:cxn>
                <a:cxn ang="0">
                  <a:pos x="245" y="4"/>
                </a:cxn>
                <a:cxn ang="0">
                  <a:pos x="255" y="4"/>
                </a:cxn>
                <a:cxn ang="0">
                  <a:pos x="264" y="4"/>
                </a:cxn>
                <a:cxn ang="0">
                  <a:pos x="274" y="4"/>
                </a:cxn>
                <a:cxn ang="0">
                  <a:pos x="284" y="4"/>
                </a:cxn>
                <a:cxn ang="0">
                  <a:pos x="294" y="4"/>
                </a:cxn>
                <a:cxn ang="0">
                  <a:pos x="304" y="4"/>
                </a:cxn>
                <a:cxn ang="0">
                  <a:pos x="314" y="4"/>
                </a:cxn>
                <a:cxn ang="0">
                  <a:pos x="324" y="4"/>
                </a:cxn>
                <a:cxn ang="0">
                  <a:pos x="334" y="4"/>
                </a:cxn>
                <a:cxn ang="0">
                  <a:pos x="344" y="4"/>
                </a:cxn>
                <a:cxn ang="0">
                  <a:pos x="354" y="4"/>
                </a:cxn>
                <a:cxn ang="0">
                  <a:pos x="364" y="4"/>
                </a:cxn>
                <a:cxn ang="0">
                  <a:pos x="374" y="4"/>
                </a:cxn>
                <a:cxn ang="0">
                  <a:pos x="384" y="4"/>
                </a:cxn>
                <a:cxn ang="0">
                  <a:pos x="394" y="4"/>
                </a:cxn>
                <a:cxn ang="0">
                  <a:pos x="403" y="4"/>
                </a:cxn>
                <a:cxn ang="0">
                  <a:pos x="413" y="4"/>
                </a:cxn>
              </a:cxnLst>
              <a:rect l="0" t="0" r="r" b="b"/>
              <a:pathLst>
                <a:path w="420" h="4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4"/>
                  </a:lnTo>
                  <a:lnTo>
                    <a:pt x="109" y="4"/>
                  </a:lnTo>
                  <a:lnTo>
                    <a:pt x="112" y="4"/>
                  </a:lnTo>
                  <a:lnTo>
                    <a:pt x="116" y="4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5" y="4"/>
                  </a:lnTo>
                  <a:lnTo>
                    <a:pt x="129" y="4"/>
                  </a:lnTo>
                  <a:lnTo>
                    <a:pt x="132" y="4"/>
                  </a:lnTo>
                  <a:lnTo>
                    <a:pt x="135" y="4"/>
                  </a:lnTo>
                  <a:lnTo>
                    <a:pt x="139" y="4"/>
                  </a:lnTo>
                  <a:lnTo>
                    <a:pt x="142" y="4"/>
                  </a:lnTo>
                  <a:lnTo>
                    <a:pt x="145" y="4"/>
                  </a:lnTo>
                  <a:lnTo>
                    <a:pt x="149" y="4"/>
                  </a:lnTo>
                  <a:lnTo>
                    <a:pt x="152" y="4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62" y="4"/>
                  </a:lnTo>
                  <a:lnTo>
                    <a:pt x="165" y="4"/>
                  </a:lnTo>
                  <a:lnTo>
                    <a:pt x="168" y="4"/>
                  </a:lnTo>
                  <a:lnTo>
                    <a:pt x="172" y="4"/>
                  </a:lnTo>
                  <a:lnTo>
                    <a:pt x="175" y="4"/>
                  </a:lnTo>
                  <a:lnTo>
                    <a:pt x="178" y="4"/>
                  </a:lnTo>
                  <a:lnTo>
                    <a:pt x="182" y="4"/>
                  </a:lnTo>
                  <a:lnTo>
                    <a:pt x="185" y="4"/>
                  </a:lnTo>
                  <a:lnTo>
                    <a:pt x="188" y="4"/>
                  </a:lnTo>
                  <a:lnTo>
                    <a:pt x="192" y="4"/>
                  </a:lnTo>
                  <a:lnTo>
                    <a:pt x="195" y="4"/>
                  </a:lnTo>
                  <a:lnTo>
                    <a:pt x="198" y="4"/>
                  </a:lnTo>
                  <a:lnTo>
                    <a:pt x="202" y="4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2" y="4"/>
                  </a:lnTo>
                  <a:lnTo>
                    <a:pt x="215" y="4"/>
                  </a:lnTo>
                  <a:lnTo>
                    <a:pt x="218" y="4"/>
                  </a:lnTo>
                  <a:lnTo>
                    <a:pt x="221" y="4"/>
                  </a:lnTo>
                  <a:lnTo>
                    <a:pt x="225" y="4"/>
                  </a:lnTo>
                  <a:lnTo>
                    <a:pt x="228" y="4"/>
                  </a:lnTo>
                  <a:lnTo>
                    <a:pt x="231" y="4"/>
                  </a:lnTo>
                  <a:lnTo>
                    <a:pt x="235" y="4"/>
                  </a:lnTo>
                  <a:lnTo>
                    <a:pt x="238" y="4"/>
                  </a:lnTo>
                  <a:lnTo>
                    <a:pt x="241" y="4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51" y="4"/>
                  </a:lnTo>
                  <a:lnTo>
                    <a:pt x="255" y="4"/>
                  </a:lnTo>
                  <a:lnTo>
                    <a:pt x="258" y="4"/>
                  </a:lnTo>
                  <a:lnTo>
                    <a:pt x="261" y="4"/>
                  </a:lnTo>
                  <a:lnTo>
                    <a:pt x="264" y="4"/>
                  </a:lnTo>
                  <a:lnTo>
                    <a:pt x="268" y="4"/>
                  </a:lnTo>
                  <a:lnTo>
                    <a:pt x="271" y="4"/>
                  </a:lnTo>
                  <a:lnTo>
                    <a:pt x="274" y="4"/>
                  </a:lnTo>
                  <a:lnTo>
                    <a:pt x="278" y="4"/>
                  </a:lnTo>
                  <a:lnTo>
                    <a:pt x="281" y="4"/>
                  </a:lnTo>
                  <a:lnTo>
                    <a:pt x="284" y="4"/>
                  </a:lnTo>
                  <a:lnTo>
                    <a:pt x="288" y="4"/>
                  </a:lnTo>
                  <a:lnTo>
                    <a:pt x="291" y="4"/>
                  </a:lnTo>
                  <a:lnTo>
                    <a:pt x="294" y="4"/>
                  </a:lnTo>
                  <a:lnTo>
                    <a:pt x="298" y="4"/>
                  </a:lnTo>
                  <a:lnTo>
                    <a:pt x="301" y="4"/>
                  </a:lnTo>
                  <a:lnTo>
                    <a:pt x="304" y="4"/>
                  </a:lnTo>
                  <a:lnTo>
                    <a:pt x="307" y="4"/>
                  </a:lnTo>
                  <a:lnTo>
                    <a:pt x="311" y="4"/>
                  </a:lnTo>
                  <a:lnTo>
                    <a:pt x="314" y="4"/>
                  </a:lnTo>
                  <a:lnTo>
                    <a:pt x="317" y="4"/>
                  </a:lnTo>
                  <a:lnTo>
                    <a:pt x="321" y="4"/>
                  </a:lnTo>
                  <a:lnTo>
                    <a:pt x="324" y="4"/>
                  </a:lnTo>
                  <a:lnTo>
                    <a:pt x="327" y="4"/>
                  </a:lnTo>
                  <a:lnTo>
                    <a:pt x="331" y="4"/>
                  </a:lnTo>
                  <a:lnTo>
                    <a:pt x="334" y="4"/>
                  </a:lnTo>
                  <a:lnTo>
                    <a:pt x="337" y="4"/>
                  </a:lnTo>
                  <a:lnTo>
                    <a:pt x="341" y="4"/>
                  </a:lnTo>
                  <a:lnTo>
                    <a:pt x="344" y="4"/>
                  </a:lnTo>
                  <a:lnTo>
                    <a:pt x="347" y="4"/>
                  </a:lnTo>
                  <a:lnTo>
                    <a:pt x="350" y="4"/>
                  </a:lnTo>
                  <a:lnTo>
                    <a:pt x="354" y="4"/>
                  </a:lnTo>
                  <a:lnTo>
                    <a:pt x="357" y="4"/>
                  </a:lnTo>
                  <a:lnTo>
                    <a:pt x="360" y="4"/>
                  </a:lnTo>
                  <a:lnTo>
                    <a:pt x="364" y="4"/>
                  </a:lnTo>
                  <a:lnTo>
                    <a:pt x="367" y="4"/>
                  </a:lnTo>
                  <a:lnTo>
                    <a:pt x="370" y="4"/>
                  </a:lnTo>
                  <a:lnTo>
                    <a:pt x="374" y="4"/>
                  </a:lnTo>
                  <a:lnTo>
                    <a:pt x="377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7" y="4"/>
                  </a:lnTo>
                  <a:lnTo>
                    <a:pt x="390" y="4"/>
                  </a:lnTo>
                  <a:lnTo>
                    <a:pt x="394" y="4"/>
                  </a:lnTo>
                  <a:lnTo>
                    <a:pt x="397" y="4"/>
                  </a:lnTo>
                  <a:lnTo>
                    <a:pt x="400" y="4"/>
                  </a:lnTo>
                  <a:lnTo>
                    <a:pt x="403" y="4"/>
                  </a:lnTo>
                  <a:lnTo>
                    <a:pt x="407" y="4"/>
                  </a:lnTo>
                  <a:lnTo>
                    <a:pt x="410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20" y="4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7" name="Freeform 199"/>
            <p:cNvSpPr>
              <a:spLocks/>
            </p:cNvSpPr>
            <p:nvPr/>
          </p:nvSpPr>
          <p:spPr bwMode="auto">
            <a:xfrm>
              <a:off x="4815" y="3923"/>
              <a:ext cx="268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0" y="0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50" y="0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83" y="0"/>
                </a:cxn>
                <a:cxn ang="0">
                  <a:pos x="89" y="0"/>
                </a:cxn>
                <a:cxn ang="0">
                  <a:pos x="96" y="0"/>
                </a:cxn>
                <a:cxn ang="0">
                  <a:pos x="103" y="0"/>
                </a:cxn>
                <a:cxn ang="0">
                  <a:pos x="109" y="0"/>
                </a:cxn>
                <a:cxn ang="0">
                  <a:pos x="116" y="0"/>
                </a:cxn>
                <a:cxn ang="0">
                  <a:pos x="122" y="0"/>
                </a:cxn>
                <a:cxn ang="0">
                  <a:pos x="129" y="0"/>
                </a:cxn>
                <a:cxn ang="0">
                  <a:pos x="136" y="0"/>
                </a:cxn>
                <a:cxn ang="0">
                  <a:pos x="142" y="0"/>
                </a:cxn>
                <a:cxn ang="0">
                  <a:pos x="149" y="0"/>
                </a:cxn>
                <a:cxn ang="0">
                  <a:pos x="156" y="0"/>
                </a:cxn>
                <a:cxn ang="0">
                  <a:pos x="162" y="0"/>
                </a:cxn>
                <a:cxn ang="0">
                  <a:pos x="169" y="0"/>
                </a:cxn>
                <a:cxn ang="0">
                  <a:pos x="175" y="0"/>
                </a:cxn>
                <a:cxn ang="0">
                  <a:pos x="182" y="0"/>
                </a:cxn>
                <a:cxn ang="0">
                  <a:pos x="189" y="0"/>
                </a:cxn>
                <a:cxn ang="0">
                  <a:pos x="195" y="0"/>
                </a:cxn>
                <a:cxn ang="0">
                  <a:pos x="202" y="0"/>
                </a:cxn>
                <a:cxn ang="0">
                  <a:pos x="208" y="0"/>
                </a:cxn>
                <a:cxn ang="0">
                  <a:pos x="215" y="0"/>
                </a:cxn>
                <a:cxn ang="0">
                  <a:pos x="222" y="0"/>
                </a:cxn>
                <a:cxn ang="0">
                  <a:pos x="228" y="0"/>
                </a:cxn>
                <a:cxn ang="0">
                  <a:pos x="235" y="0"/>
                </a:cxn>
                <a:cxn ang="0">
                  <a:pos x="242" y="0"/>
                </a:cxn>
                <a:cxn ang="0">
                  <a:pos x="248" y="0"/>
                </a:cxn>
                <a:cxn ang="0">
                  <a:pos x="255" y="0"/>
                </a:cxn>
                <a:cxn ang="0">
                  <a:pos x="261" y="0"/>
                </a:cxn>
                <a:cxn ang="0">
                  <a:pos x="268" y="0"/>
                </a:cxn>
              </a:cxnLst>
              <a:rect l="0" t="0" r="r" b="b"/>
              <a:pathLst>
                <a:path w="268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68" name="Rectangle 200"/>
            <p:cNvSpPr>
              <a:spLocks noChangeArrowheads="1"/>
            </p:cNvSpPr>
            <p:nvPr/>
          </p:nvSpPr>
          <p:spPr bwMode="auto">
            <a:xfrm>
              <a:off x="1175" y="4045"/>
              <a:ext cx="36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0969" name="Rectangle 201"/>
            <p:cNvSpPr>
              <a:spLocks noChangeArrowheads="1"/>
            </p:cNvSpPr>
            <p:nvPr/>
          </p:nvSpPr>
          <p:spPr bwMode="auto">
            <a:xfrm>
              <a:off x="5076" y="2735"/>
              <a:ext cx="36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153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 vehicle design, a data point for verifying the accuracy of the mechanical model of the vehicle is a coast-down test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Set the engine and motors to zero torque and set the vehicle initial speed and put it to coasts down to zero speed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Tests and measures aerodynamic drag and vehicle frictional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153400" cy="49530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Our goal is found the pressure value of the friction clutch to match the measured coast-down time to the simulated coast-down time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Instead of searching for the clutch pressure manually, we will use the </a:t>
            </a:r>
            <a:r>
              <a:rPr lang="en-US" sz="2800" dirty="0" err="1" smtClean="0">
                <a:solidFill>
                  <a:schemeClr val="bg1"/>
                </a:solidFill>
              </a:rPr>
              <a:t>Simulink</a:t>
            </a:r>
            <a:r>
              <a:rPr lang="en-US" sz="2800" dirty="0" smtClean="0">
                <a:solidFill>
                  <a:schemeClr val="bg1"/>
                </a:solidFill>
              </a:rPr>
              <a:t> Response Optimization toolbox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Suppose that we already have a set points from the measured rpm trace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1355" y="3505200"/>
            <a:ext cx="852784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Model-Based-System Design allows us to uses models throughout the entire design process: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</a:rPr>
              <a:t>Simulation using </a:t>
            </a:r>
            <a:r>
              <a:rPr lang="en-US" sz="2700" b="1" dirty="0" err="1" smtClean="0">
                <a:solidFill>
                  <a:schemeClr val="bg1"/>
                </a:solidFill>
              </a:rPr>
              <a:t>Simulink</a:t>
            </a:r>
            <a:r>
              <a:rPr lang="en-US" sz="2700" b="1" dirty="0" smtClean="0">
                <a:solidFill>
                  <a:schemeClr val="bg1"/>
                </a:solidFill>
              </a:rPr>
              <a:t> (SIL)</a:t>
            </a:r>
          </a:p>
          <a:p>
            <a:pPr lvl="2" indent="395288" algn="l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Not real-time</a:t>
            </a:r>
          </a:p>
          <a:p>
            <a:pPr lvl="2" indent="395288" algn="l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Develop detailed plant model</a:t>
            </a:r>
          </a:p>
          <a:p>
            <a:pPr lvl="2" indent="395288" algn="l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Develop </a:t>
            </a:r>
            <a:r>
              <a:rPr lang="en-US" sz="2500" smtClean="0">
                <a:solidFill>
                  <a:schemeClr val="bg1"/>
                </a:solidFill>
              </a:rPr>
              <a:t>a </a:t>
            </a:r>
            <a:r>
              <a:rPr lang="en-US" sz="2500" smtClean="0">
                <a:solidFill>
                  <a:schemeClr val="bg1"/>
                </a:solidFill>
              </a:rPr>
              <a:t>controller</a:t>
            </a:r>
            <a:endParaRPr lang="en-US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-1524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8153400" cy="49530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Motor-Generator </a:t>
            </a:r>
            <a:r>
              <a:rPr lang="en-US" sz="2800" dirty="0" smtClean="0">
                <a:solidFill>
                  <a:schemeClr val="bg1"/>
                </a:solidFill>
              </a:rPr>
              <a:t>Coast Down characteristics</a:t>
            </a:r>
          </a:p>
        </p:txBody>
      </p:sp>
      <p:grpSp>
        <p:nvGrpSpPr>
          <p:cNvPr id="167940" name="Group 4"/>
          <p:cNvGrpSpPr>
            <a:grpSpLocks noChangeAspect="1"/>
          </p:cNvGrpSpPr>
          <p:nvPr/>
        </p:nvGrpSpPr>
        <p:grpSpPr bwMode="auto">
          <a:xfrm>
            <a:off x="830730" y="1541680"/>
            <a:ext cx="6801264" cy="5150472"/>
            <a:chOff x="528" y="978"/>
            <a:chExt cx="4429" cy="3354"/>
          </a:xfrm>
        </p:grpSpPr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1022" y="1048"/>
              <a:ext cx="3795" cy="299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>
              <a:off x="1022" y="1048"/>
              <a:ext cx="37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4" name="Line 8"/>
            <p:cNvSpPr>
              <a:spLocks noChangeShapeType="1"/>
            </p:cNvSpPr>
            <p:nvPr/>
          </p:nvSpPr>
          <p:spPr bwMode="auto">
            <a:xfrm>
              <a:off x="1022" y="4038"/>
              <a:ext cx="37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5" name="Line 9"/>
            <p:cNvSpPr>
              <a:spLocks noChangeShapeType="1"/>
            </p:cNvSpPr>
            <p:nvPr/>
          </p:nvSpPr>
          <p:spPr bwMode="auto">
            <a:xfrm flipV="1">
              <a:off x="4817" y="1048"/>
              <a:ext cx="1" cy="29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6" name="Line 10"/>
            <p:cNvSpPr>
              <a:spLocks noChangeShapeType="1"/>
            </p:cNvSpPr>
            <p:nvPr/>
          </p:nvSpPr>
          <p:spPr bwMode="auto">
            <a:xfrm flipV="1">
              <a:off x="1022" y="1048"/>
              <a:ext cx="1" cy="29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7" name="Line 11"/>
            <p:cNvSpPr>
              <a:spLocks noChangeShapeType="1"/>
            </p:cNvSpPr>
            <p:nvPr/>
          </p:nvSpPr>
          <p:spPr bwMode="auto">
            <a:xfrm>
              <a:off x="1022" y="4038"/>
              <a:ext cx="37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8" name="Line 12"/>
            <p:cNvSpPr>
              <a:spLocks noChangeShapeType="1"/>
            </p:cNvSpPr>
            <p:nvPr/>
          </p:nvSpPr>
          <p:spPr bwMode="auto">
            <a:xfrm flipV="1">
              <a:off x="1022" y="1048"/>
              <a:ext cx="1" cy="29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9" name="Line 13"/>
            <p:cNvSpPr>
              <a:spLocks noChangeShapeType="1"/>
            </p:cNvSpPr>
            <p:nvPr/>
          </p:nvSpPr>
          <p:spPr bwMode="auto">
            <a:xfrm flipV="1">
              <a:off x="1022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0" name="Line 14"/>
            <p:cNvSpPr>
              <a:spLocks noChangeShapeType="1"/>
            </p:cNvSpPr>
            <p:nvPr/>
          </p:nvSpPr>
          <p:spPr bwMode="auto">
            <a:xfrm>
              <a:off x="1022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1" name="Rectangle 15"/>
            <p:cNvSpPr>
              <a:spLocks noChangeArrowheads="1"/>
            </p:cNvSpPr>
            <p:nvPr/>
          </p:nvSpPr>
          <p:spPr bwMode="auto">
            <a:xfrm>
              <a:off x="996" y="4064"/>
              <a:ext cx="12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52" name="Line 16"/>
            <p:cNvSpPr>
              <a:spLocks noChangeShapeType="1"/>
            </p:cNvSpPr>
            <p:nvPr/>
          </p:nvSpPr>
          <p:spPr bwMode="auto">
            <a:xfrm flipV="1">
              <a:off x="1398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3" name="Line 17"/>
            <p:cNvSpPr>
              <a:spLocks noChangeShapeType="1"/>
            </p:cNvSpPr>
            <p:nvPr/>
          </p:nvSpPr>
          <p:spPr bwMode="auto">
            <a:xfrm>
              <a:off x="1398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4" name="Rectangle 18"/>
            <p:cNvSpPr>
              <a:spLocks noChangeArrowheads="1"/>
            </p:cNvSpPr>
            <p:nvPr/>
          </p:nvSpPr>
          <p:spPr bwMode="auto">
            <a:xfrm>
              <a:off x="1293" y="4064"/>
              <a:ext cx="28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0.05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55" name="Line 19"/>
            <p:cNvSpPr>
              <a:spLocks noChangeShapeType="1"/>
            </p:cNvSpPr>
            <p:nvPr/>
          </p:nvSpPr>
          <p:spPr bwMode="auto">
            <a:xfrm flipV="1">
              <a:off x="1774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6" name="Line 20"/>
            <p:cNvSpPr>
              <a:spLocks noChangeShapeType="1"/>
            </p:cNvSpPr>
            <p:nvPr/>
          </p:nvSpPr>
          <p:spPr bwMode="auto">
            <a:xfrm>
              <a:off x="1774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7" name="Rectangle 21"/>
            <p:cNvSpPr>
              <a:spLocks noChangeArrowheads="1"/>
            </p:cNvSpPr>
            <p:nvPr/>
          </p:nvSpPr>
          <p:spPr bwMode="auto">
            <a:xfrm>
              <a:off x="1695" y="4064"/>
              <a:ext cx="21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58" name="Line 22"/>
            <p:cNvSpPr>
              <a:spLocks noChangeShapeType="1"/>
            </p:cNvSpPr>
            <p:nvPr/>
          </p:nvSpPr>
          <p:spPr bwMode="auto">
            <a:xfrm flipV="1">
              <a:off x="2159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59" name="Line 23"/>
            <p:cNvSpPr>
              <a:spLocks noChangeShapeType="1"/>
            </p:cNvSpPr>
            <p:nvPr/>
          </p:nvSpPr>
          <p:spPr bwMode="auto">
            <a:xfrm>
              <a:off x="2159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0" name="Rectangle 24"/>
            <p:cNvSpPr>
              <a:spLocks noChangeArrowheads="1"/>
            </p:cNvSpPr>
            <p:nvPr/>
          </p:nvSpPr>
          <p:spPr bwMode="auto">
            <a:xfrm>
              <a:off x="2054" y="4064"/>
              <a:ext cx="28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61" name="Line 25"/>
            <p:cNvSpPr>
              <a:spLocks noChangeShapeType="1"/>
            </p:cNvSpPr>
            <p:nvPr/>
          </p:nvSpPr>
          <p:spPr bwMode="auto">
            <a:xfrm flipV="1">
              <a:off x="2535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2" name="Line 26"/>
            <p:cNvSpPr>
              <a:spLocks noChangeShapeType="1"/>
            </p:cNvSpPr>
            <p:nvPr/>
          </p:nvSpPr>
          <p:spPr bwMode="auto">
            <a:xfrm>
              <a:off x="2535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3" name="Rectangle 27"/>
            <p:cNvSpPr>
              <a:spLocks noChangeArrowheads="1"/>
            </p:cNvSpPr>
            <p:nvPr/>
          </p:nvSpPr>
          <p:spPr bwMode="auto">
            <a:xfrm>
              <a:off x="2456" y="4064"/>
              <a:ext cx="21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64" name="Line 28"/>
            <p:cNvSpPr>
              <a:spLocks noChangeShapeType="1"/>
            </p:cNvSpPr>
            <p:nvPr/>
          </p:nvSpPr>
          <p:spPr bwMode="auto">
            <a:xfrm flipV="1">
              <a:off x="2919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5" name="Line 29"/>
            <p:cNvSpPr>
              <a:spLocks noChangeShapeType="1"/>
            </p:cNvSpPr>
            <p:nvPr/>
          </p:nvSpPr>
          <p:spPr bwMode="auto">
            <a:xfrm>
              <a:off x="2919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6" name="Rectangle 30"/>
            <p:cNvSpPr>
              <a:spLocks noChangeArrowheads="1"/>
            </p:cNvSpPr>
            <p:nvPr/>
          </p:nvSpPr>
          <p:spPr bwMode="auto">
            <a:xfrm>
              <a:off x="2814" y="4064"/>
              <a:ext cx="28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67" name="Line 31"/>
            <p:cNvSpPr>
              <a:spLocks noChangeShapeType="1"/>
            </p:cNvSpPr>
            <p:nvPr/>
          </p:nvSpPr>
          <p:spPr bwMode="auto">
            <a:xfrm flipV="1">
              <a:off x="3295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8" name="Line 32"/>
            <p:cNvSpPr>
              <a:spLocks noChangeShapeType="1"/>
            </p:cNvSpPr>
            <p:nvPr/>
          </p:nvSpPr>
          <p:spPr bwMode="auto">
            <a:xfrm>
              <a:off x="3295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69" name="Rectangle 33"/>
            <p:cNvSpPr>
              <a:spLocks noChangeArrowheads="1"/>
            </p:cNvSpPr>
            <p:nvPr/>
          </p:nvSpPr>
          <p:spPr bwMode="auto">
            <a:xfrm>
              <a:off x="3217" y="4064"/>
              <a:ext cx="21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70" name="Line 34"/>
            <p:cNvSpPr>
              <a:spLocks noChangeShapeType="1"/>
            </p:cNvSpPr>
            <p:nvPr/>
          </p:nvSpPr>
          <p:spPr bwMode="auto">
            <a:xfrm flipV="1">
              <a:off x="3671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71" name="Line 35"/>
            <p:cNvSpPr>
              <a:spLocks noChangeShapeType="1"/>
            </p:cNvSpPr>
            <p:nvPr/>
          </p:nvSpPr>
          <p:spPr bwMode="auto">
            <a:xfrm>
              <a:off x="3671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72" name="Rectangle 36"/>
            <p:cNvSpPr>
              <a:spLocks noChangeArrowheads="1"/>
            </p:cNvSpPr>
            <p:nvPr/>
          </p:nvSpPr>
          <p:spPr bwMode="auto">
            <a:xfrm>
              <a:off x="3566" y="4064"/>
              <a:ext cx="28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73" name="Line 37"/>
            <p:cNvSpPr>
              <a:spLocks noChangeShapeType="1"/>
            </p:cNvSpPr>
            <p:nvPr/>
          </p:nvSpPr>
          <p:spPr bwMode="auto">
            <a:xfrm flipV="1">
              <a:off x="4056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74" name="Line 38"/>
            <p:cNvSpPr>
              <a:spLocks noChangeShapeType="1"/>
            </p:cNvSpPr>
            <p:nvPr/>
          </p:nvSpPr>
          <p:spPr bwMode="auto">
            <a:xfrm>
              <a:off x="4056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75" name="Rectangle 39"/>
            <p:cNvSpPr>
              <a:spLocks noChangeArrowheads="1"/>
            </p:cNvSpPr>
            <p:nvPr/>
          </p:nvSpPr>
          <p:spPr bwMode="auto">
            <a:xfrm>
              <a:off x="3977" y="4064"/>
              <a:ext cx="21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76" name="Line 40"/>
            <p:cNvSpPr>
              <a:spLocks noChangeShapeType="1"/>
            </p:cNvSpPr>
            <p:nvPr/>
          </p:nvSpPr>
          <p:spPr bwMode="auto">
            <a:xfrm flipV="1">
              <a:off x="4432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77" name="Line 41"/>
            <p:cNvSpPr>
              <a:spLocks noChangeShapeType="1"/>
            </p:cNvSpPr>
            <p:nvPr/>
          </p:nvSpPr>
          <p:spPr bwMode="auto">
            <a:xfrm>
              <a:off x="4432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78" name="Rectangle 42"/>
            <p:cNvSpPr>
              <a:spLocks noChangeArrowheads="1"/>
            </p:cNvSpPr>
            <p:nvPr/>
          </p:nvSpPr>
          <p:spPr bwMode="auto">
            <a:xfrm>
              <a:off x="4327" y="4064"/>
              <a:ext cx="28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0.45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79" name="Line 43"/>
            <p:cNvSpPr>
              <a:spLocks noChangeShapeType="1"/>
            </p:cNvSpPr>
            <p:nvPr/>
          </p:nvSpPr>
          <p:spPr bwMode="auto">
            <a:xfrm flipV="1">
              <a:off x="4817" y="3994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0" name="Line 44"/>
            <p:cNvSpPr>
              <a:spLocks noChangeShapeType="1"/>
            </p:cNvSpPr>
            <p:nvPr/>
          </p:nvSpPr>
          <p:spPr bwMode="auto">
            <a:xfrm>
              <a:off x="4817" y="1048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1" name="Rectangle 45"/>
            <p:cNvSpPr>
              <a:spLocks noChangeArrowheads="1"/>
            </p:cNvSpPr>
            <p:nvPr/>
          </p:nvSpPr>
          <p:spPr bwMode="auto">
            <a:xfrm>
              <a:off x="4738" y="4064"/>
              <a:ext cx="21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82" name="Line 46"/>
            <p:cNvSpPr>
              <a:spLocks noChangeShapeType="1"/>
            </p:cNvSpPr>
            <p:nvPr/>
          </p:nvSpPr>
          <p:spPr bwMode="auto">
            <a:xfrm>
              <a:off x="1022" y="4038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3" name="Line 47"/>
            <p:cNvSpPr>
              <a:spLocks noChangeShapeType="1"/>
            </p:cNvSpPr>
            <p:nvPr/>
          </p:nvSpPr>
          <p:spPr bwMode="auto">
            <a:xfrm flipH="1">
              <a:off x="4773" y="4038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4" name="Rectangle 48"/>
            <p:cNvSpPr>
              <a:spLocks noChangeArrowheads="1"/>
            </p:cNvSpPr>
            <p:nvPr/>
          </p:nvSpPr>
          <p:spPr bwMode="auto">
            <a:xfrm>
              <a:off x="926" y="3968"/>
              <a:ext cx="12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85" name="Line 49"/>
            <p:cNvSpPr>
              <a:spLocks noChangeShapeType="1"/>
            </p:cNvSpPr>
            <p:nvPr/>
          </p:nvSpPr>
          <p:spPr bwMode="auto">
            <a:xfrm>
              <a:off x="1022" y="3539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6" name="Line 50"/>
            <p:cNvSpPr>
              <a:spLocks noChangeShapeType="1"/>
            </p:cNvSpPr>
            <p:nvPr/>
          </p:nvSpPr>
          <p:spPr bwMode="auto">
            <a:xfrm flipH="1">
              <a:off x="4773" y="3539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7" name="Rectangle 51"/>
            <p:cNvSpPr>
              <a:spLocks noChangeArrowheads="1"/>
            </p:cNvSpPr>
            <p:nvPr/>
          </p:nvSpPr>
          <p:spPr bwMode="auto">
            <a:xfrm>
              <a:off x="804" y="3469"/>
              <a:ext cx="254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88" name="Line 52"/>
            <p:cNvSpPr>
              <a:spLocks noChangeShapeType="1"/>
            </p:cNvSpPr>
            <p:nvPr/>
          </p:nvSpPr>
          <p:spPr bwMode="auto">
            <a:xfrm>
              <a:off x="1022" y="3041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89" name="Line 53"/>
            <p:cNvSpPr>
              <a:spLocks noChangeShapeType="1"/>
            </p:cNvSpPr>
            <p:nvPr/>
          </p:nvSpPr>
          <p:spPr bwMode="auto">
            <a:xfrm flipH="1">
              <a:off x="4773" y="3041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0" name="Rectangle 54"/>
            <p:cNvSpPr>
              <a:spLocks noChangeArrowheads="1"/>
            </p:cNvSpPr>
            <p:nvPr/>
          </p:nvSpPr>
          <p:spPr bwMode="auto">
            <a:xfrm>
              <a:off x="742" y="2971"/>
              <a:ext cx="32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91" name="Line 55"/>
            <p:cNvSpPr>
              <a:spLocks noChangeShapeType="1"/>
            </p:cNvSpPr>
            <p:nvPr/>
          </p:nvSpPr>
          <p:spPr bwMode="auto">
            <a:xfrm>
              <a:off x="1022" y="2543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2" name="Line 56"/>
            <p:cNvSpPr>
              <a:spLocks noChangeShapeType="1"/>
            </p:cNvSpPr>
            <p:nvPr/>
          </p:nvSpPr>
          <p:spPr bwMode="auto">
            <a:xfrm flipH="1">
              <a:off x="4773" y="2543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3" name="Rectangle 57"/>
            <p:cNvSpPr>
              <a:spLocks noChangeArrowheads="1"/>
            </p:cNvSpPr>
            <p:nvPr/>
          </p:nvSpPr>
          <p:spPr bwMode="auto">
            <a:xfrm>
              <a:off x="742" y="2473"/>
              <a:ext cx="32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94" name="Line 58"/>
            <p:cNvSpPr>
              <a:spLocks noChangeShapeType="1"/>
            </p:cNvSpPr>
            <p:nvPr/>
          </p:nvSpPr>
          <p:spPr bwMode="auto">
            <a:xfrm>
              <a:off x="1022" y="2044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5" name="Line 59"/>
            <p:cNvSpPr>
              <a:spLocks noChangeShapeType="1"/>
            </p:cNvSpPr>
            <p:nvPr/>
          </p:nvSpPr>
          <p:spPr bwMode="auto">
            <a:xfrm flipH="1">
              <a:off x="4773" y="2044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6" name="Rectangle 60"/>
            <p:cNvSpPr>
              <a:spLocks noChangeArrowheads="1"/>
            </p:cNvSpPr>
            <p:nvPr/>
          </p:nvSpPr>
          <p:spPr bwMode="auto">
            <a:xfrm>
              <a:off x="742" y="1974"/>
              <a:ext cx="32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7997" name="Line 61"/>
            <p:cNvSpPr>
              <a:spLocks noChangeShapeType="1"/>
            </p:cNvSpPr>
            <p:nvPr/>
          </p:nvSpPr>
          <p:spPr bwMode="auto">
            <a:xfrm>
              <a:off x="1022" y="1546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8" name="Line 62"/>
            <p:cNvSpPr>
              <a:spLocks noChangeShapeType="1"/>
            </p:cNvSpPr>
            <p:nvPr/>
          </p:nvSpPr>
          <p:spPr bwMode="auto">
            <a:xfrm flipH="1">
              <a:off x="4773" y="1546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99" name="Rectangle 63"/>
            <p:cNvSpPr>
              <a:spLocks noChangeArrowheads="1"/>
            </p:cNvSpPr>
            <p:nvPr/>
          </p:nvSpPr>
          <p:spPr bwMode="auto">
            <a:xfrm>
              <a:off x="742" y="1476"/>
              <a:ext cx="32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8000" name="Line 64"/>
            <p:cNvSpPr>
              <a:spLocks noChangeShapeType="1"/>
            </p:cNvSpPr>
            <p:nvPr/>
          </p:nvSpPr>
          <p:spPr bwMode="auto">
            <a:xfrm>
              <a:off x="1022" y="1048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01" name="Line 65"/>
            <p:cNvSpPr>
              <a:spLocks noChangeShapeType="1"/>
            </p:cNvSpPr>
            <p:nvPr/>
          </p:nvSpPr>
          <p:spPr bwMode="auto">
            <a:xfrm flipH="1">
              <a:off x="4773" y="1048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02" name="Rectangle 66"/>
            <p:cNvSpPr>
              <a:spLocks noChangeArrowheads="1"/>
            </p:cNvSpPr>
            <p:nvPr/>
          </p:nvSpPr>
          <p:spPr bwMode="auto">
            <a:xfrm>
              <a:off x="742" y="978"/>
              <a:ext cx="32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8003" name="Line 67"/>
            <p:cNvSpPr>
              <a:spLocks noChangeShapeType="1"/>
            </p:cNvSpPr>
            <p:nvPr/>
          </p:nvSpPr>
          <p:spPr bwMode="auto">
            <a:xfrm>
              <a:off x="1022" y="1048"/>
              <a:ext cx="37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04" name="Line 68"/>
            <p:cNvSpPr>
              <a:spLocks noChangeShapeType="1"/>
            </p:cNvSpPr>
            <p:nvPr/>
          </p:nvSpPr>
          <p:spPr bwMode="auto">
            <a:xfrm>
              <a:off x="1022" y="4038"/>
              <a:ext cx="37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05" name="Line 69"/>
            <p:cNvSpPr>
              <a:spLocks noChangeShapeType="1"/>
            </p:cNvSpPr>
            <p:nvPr/>
          </p:nvSpPr>
          <p:spPr bwMode="auto">
            <a:xfrm flipV="1">
              <a:off x="4817" y="1048"/>
              <a:ext cx="1" cy="29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06" name="Line 70"/>
            <p:cNvSpPr>
              <a:spLocks noChangeShapeType="1"/>
            </p:cNvSpPr>
            <p:nvPr/>
          </p:nvSpPr>
          <p:spPr bwMode="auto">
            <a:xfrm flipV="1">
              <a:off x="1022" y="1048"/>
              <a:ext cx="1" cy="29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07" name="Freeform 71"/>
            <p:cNvSpPr>
              <a:spLocks/>
            </p:cNvSpPr>
            <p:nvPr/>
          </p:nvSpPr>
          <p:spPr bwMode="auto">
            <a:xfrm>
              <a:off x="1022" y="1293"/>
              <a:ext cx="3795" cy="2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2" y="0"/>
                </a:cxn>
                <a:cxn ang="0">
                  <a:pos x="805" y="227"/>
                </a:cxn>
                <a:cxn ang="0">
                  <a:pos x="901" y="524"/>
                </a:cxn>
                <a:cxn ang="0">
                  <a:pos x="979" y="891"/>
                </a:cxn>
                <a:cxn ang="0">
                  <a:pos x="1067" y="1188"/>
                </a:cxn>
                <a:cxn ang="0">
                  <a:pos x="1207" y="1556"/>
                </a:cxn>
                <a:cxn ang="0">
                  <a:pos x="1294" y="1774"/>
                </a:cxn>
                <a:cxn ang="0">
                  <a:pos x="1390" y="2002"/>
                </a:cxn>
                <a:cxn ang="0">
                  <a:pos x="1478" y="2220"/>
                </a:cxn>
                <a:cxn ang="0">
                  <a:pos x="1565" y="2369"/>
                </a:cxn>
                <a:cxn ang="0">
                  <a:pos x="1661" y="2596"/>
                </a:cxn>
                <a:cxn ang="0">
                  <a:pos x="1775" y="2745"/>
                </a:cxn>
                <a:cxn ang="0">
                  <a:pos x="3795" y="2745"/>
                </a:cxn>
              </a:cxnLst>
              <a:rect l="0" t="0" r="r" b="b"/>
              <a:pathLst>
                <a:path w="3795" h="2745">
                  <a:moveTo>
                    <a:pt x="0" y="0"/>
                  </a:moveTo>
                  <a:lnTo>
                    <a:pt x="752" y="0"/>
                  </a:lnTo>
                  <a:lnTo>
                    <a:pt x="805" y="227"/>
                  </a:lnTo>
                  <a:lnTo>
                    <a:pt x="901" y="524"/>
                  </a:lnTo>
                  <a:lnTo>
                    <a:pt x="979" y="891"/>
                  </a:lnTo>
                  <a:lnTo>
                    <a:pt x="1067" y="1188"/>
                  </a:lnTo>
                  <a:lnTo>
                    <a:pt x="1207" y="1556"/>
                  </a:lnTo>
                  <a:lnTo>
                    <a:pt x="1294" y="1774"/>
                  </a:lnTo>
                  <a:lnTo>
                    <a:pt x="1390" y="2002"/>
                  </a:lnTo>
                  <a:lnTo>
                    <a:pt x="1478" y="2220"/>
                  </a:lnTo>
                  <a:lnTo>
                    <a:pt x="1565" y="2369"/>
                  </a:lnTo>
                  <a:lnTo>
                    <a:pt x="1661" y="2596"/>
                  </a:lnTo>
                  <a:lnTo>
                    <a:pt x="1775" y="2745"/>
                  </a:lnTo>
                  <a:lnTo>
                    <a:pt x="3795" y="2745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 rot="16200000">
              <a:off x="470" y="2070"/>
              <a:ext cx="25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RPM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2716" y="4192"/>
              <a:ext cx="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153400" cy="49530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Inside the plant, we need to set the initial condition of speed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add a new torque source that balances the torque due to friction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While the forces are balanced, the motor – generator system will maintain the initial rpm, whatever it is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When we want the system to coast-down we set the added torque source to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grpSp>
        <p:nvGrpSpPr>
          <p:cNvPr id="168964" name="Group 4"/>
          <p:cNvGrpSpPr>
            <a:grpSpLocks noChangeAspect="1"/>
          </p:cNvGrpSpPr>
          <p:nvPr/>
        </p:nvGrpSpPr>
        <p:grpSpPr bwMode="auto">
          <a:xfrm>
            <a:off x="155575" y="1466850"/>
            <a:ext cx="8893175" cy="4705350"/>
            <a:chOff x="98" y="924"/>
            <a:chExt cx="5602" cy="2964"/>
          </a:xfrm>
          <a:solidFill>
            <a:schemeClr val="accent1">
              <a:alpha val="0"/>
            </a:schemeClr>
          </a:solidFill>
        </p:grpSpPr>
        <p:sp>
          <p:nvSpPr>
            <p:cNvPr id="16896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8" y="924"/>
              <a:ext cx="5602" cy="29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165" name="Group 205"/>
            <p:cNvGrpSpPr>
              <a:grpSpLocks/>
            </p:cNvGrpSpPr>
            <p:nvPr/>
          </p:nvGrpSpPr>
          <p:grpSpPr bwMode="auto">
            <a:xfrm>
              <a:off x="138" y="964"/>
              <a:ext cx="5503" cy="2899"/>
              <a:chOff x="138" y="964"/>
              <a:chExt cx="5503" cy="2899"/>
            </a:xfrm>
            <a:grpFill/>
          </p:grpSpPr>
          <p:sp>
            <p:nvSpPr>
              <p:cNvPr id="168968" name="Freeform 8"/>
              <p:cNvSpPr>
                <a:spLocks/>
              </p:cNvSpPr>
              <p:nvPr/>
            </p:nvSpPr>
            <p:spPr bwMode="auto">
              <a:xfrm>
                <a:off x="4987" y="1543"/>
                <a:ext cx="198" cy="94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5" y="4"/>
                  </a:cxn>
                  <a:cxn ang="0">
                    <a:pos x="10" y="14"/>
                  </a:cxn>
                  <a:cxn ang="0">
                    <a:pos x="0" y="29"/>
                  </a:cxn>
                  <a:cxn ang="0">
                    <a:pos x="0" y="44"/>
                  </a:cxn>
                  <a:cxn ang="0">
                    <a:pos x="0" y="49"/>
                  </a:cxn>
                  <a:cxn ang="0">
                    <a:pos x="0" y="64"/>
                  </a:cxn>
                  <a:cxn ang="0">
                    <a:pos x="10" y="79"/>
                  </a:cxn>
                  <a:cxn ang="0">
                    <a:pos x="25" y="89"/>
                  </a:cxn>
                  <a:cxn ang="0">
                    <a:pos x="45" y="94"/>
                  </a:cxn>
                  <a:cxn ang="0">
                    <a:pos x="149" y="94"/>
                  </a:cxn>
                  <a:cxn ang="0">
                    <a:pos x="169" y="89"/>
                  </a:cxn>
                  <a:cxn ang="0">
                    <a:pos x="183" y="79"/>
                  </a:cxn>
                  <a:cxn ang="0">
                    <a:pos x="193" y="64"/>
                  </a:cxn>
                  <a:cxn ang="0">
                    <a:pos x="198" y="49"/>
                  </a:cxn>
                  <a:cxn ang="0">
                    <a:pos x="198" y="44"/>
                  </a:cxn>
                  <a:cxn ang="0">
                    <a:pos x="193" y="29"/>
                  </a:cxn>
                  <a:cxn ang="0">
                    <a:pos x="183" y="14"/>
                  </a:cxn>
                  <a:cxn ang="0">
                    <a:pos x="169" y="4"/>
                  </a:cxn>
                  <a:cxn ang="0">
                    <a:pos x="149" y="0"/>
                  </a:cxn>
                  <a:cxn ang="0">
                    <a:pos x="45" y="0"/>
                  </a:cxn>
                </a:cxnLst>
                <a:rect l="0" t="0" r="r" b="b"/>
                <a:pathLst>
                  <a:path w="198" h="94">
                    <a:moveTo>
                      <a:pt x="45" y="0"/>
                    </a:moveTo>
                    <a:lnTo>
                      <a:pt x="25" y="4"/>
                    </a:lnTo>
                    <a:lnTo>
                      <a:pt x="10" y="14"/>
                    </a:lnTo>
                    <a:lnTo>
                      <a:pt x="0" y="29"/>
                    </a:lnTo>
                    <a:lnTo>
                      <a:pt x="0" y="44"/>
                    </a:lnTo>
                    <a:lnTo>
                      <a:pt x="0" y="49"/>
                    </a:lnTo>
                    <a:lnTo>
                      <a:pt x="0" y="64"/>
                    </a:lnTo>
                    <a:lnTo>
                      <a:pt x="10" y="79"/>
                    </a:lnTo>
                    <a:lnTo>
                      <a:pt x="25" y="89"/>
                    </a:lnTo>
                    <a:lnTo>
                      <a:pt x="45" y="94"/>
                    </a:lnTo>
                    <a:lnTo>
                      <a:pt x="149" y="94"/>
                    </a:lnTo>
                    <a:lnTo>
                      <a:pt x="169" y="89"/>
                    </a:lnTo>
                    <a:lnTo>
                      <a:pt x="183" y="79"/>
                    </a:lnTo>
                    <a:lnTo>
                      <a:pt x="193" y="64"/>
                    </a:lnTo>
                    <a:lnTo>
                      <a:pt x="198" y="49"/>
                    </a:lnTo>
                    <a:lnTo>
                      <a:pt x="198" y="44"/>
                    </a:lnTo>
                    <a:lnTo>
                      <a:pt x="193" y="29"/>
                    </a:lnTo>
                    <a:lnTo>
                      <a:pt x="183" y="14"/>
                    </a:lnTo>
                    <a:lnTo>
                      <a:pt x="169" y="4"/>
                    </a:lnTo>
                    <a:lnTo>
                      <a:pt x="149" y="0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69" name="Freeform 9"/>
              <p:cNvSpPr>
                <a:spLocks/>
              </p:cNvSpPr>
              <p:nvPr/>
            </p:nvSpPr>
            <p:spPr bwMode="auto">
              <a:xfrm>
                <a:off x="4987" y="1543"/>
                <a:ext cx="198" cy="94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5" y="4"/>
                  </a:cxn>
                  <a:cxn ang="0">
                    <a:pos x="10" y="14"/>
                  </a:cxn>
                  <a:cxn ang="0">
                    <a:pos x="0" y="29"/>
                  </a:cxn>
                  <a:cxn ang="0">
                    <a:pos x="0" y="44"/>
                  </a:cxn>
                  <a:cxn ang="0">
                    <a:pos x="0" y="49"/>
                  </a:cxn>
                  <a:cxn ang="0">
                    <a:pos x="0" y="64"/>
                  </a:cxn>
                  <a:cxn ang="0">
                    <a:pos x="10" y="79"/>
                  </a:cxn>
                  <a:cxn ang="0">
                    <a:pos x="25" y="89"/>
                  </a:cxn>
                  <a:cxn ang="0">
                    <a:pos x="45" y="94"/>
                  </a:cxn>
                  <a:cxn ang="0">
                    <a:pos x="149" y="94"/>
                  </a:cxn>
                  <a:cxn ang="0">
                    <a:pos x="169" y="89"/>
                  </a:cxn>
                  <a:cxn ang="0">
                    <a:pos x="183" y="79"/>
                  </a:cxn>
                  <a:cxn ang="0">
                    <a:pos x="193" y="64"/>
                  </a:cxn>
                  <a:cxn ang="0">
                    <a:pos x="198" y="49"/>
                  </a:cxn>
                  <a:cxn ang="0">
                    <a:pos x="198" y="44"/>
                  </a:cxn>
                  <a:cxn ang="0">
                    <a:pos x="193" y="29"/>
                  </a:cxn>
                  <a:cxn ang="0">
                    <a:pos x="183" y="14"/>
                  </a:cxn>
                  <a:cxn ang="0">
                    <a:pos x="169" y="4"/>
                  </a:cxn>
                  <a:cxn ang="0">
                    <a:pos x="149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198" h="94">
                    <a:moveTo>
                      <a:pt x="45" y="0"/>
                    </a:moveTo>
                    <a:lnTo>
                      <a:pt x="25" y="4"/>
                    </a:lnTo>
                    <a:lnTo>
                      <a:pt x="10" y="14"/>
                    </a:lnTo>
                    <a:lnTo>
                      <a:pt x="0" y="29"/>
                    </a:lnTo>
                    <a:lnTo>
                      <a:pt x="0" y="44"/>
                    </a:lnTo>
                    <a:lnTo>
                      <a:pt x="0" y="49"/>
                    </a:lnTo>
                    <a:lnTo>
                      <a:pt x="0" y="64"/>
                    </a:lnTo>
                    <a:lnTo>
                      <a:pt x="10" y="79"/>
                    </a:lnTo>
                    <a:lnTo>
                      <a:pt x="25" y="89"/>
                    </a:lnTo>
                    <a:lnTo>
                      <a:pt x="45" y="94"/>
                    </a:lnTo>
                    <a:lnTo>
                      <a:pt x="149" y="94"/>
                    </a:lnTo>
                    <a:lnTo>
                      <a:pt x="169" y="89"/>
                    </a:lnTo>
                    <a:lnTo>
                      <a:pt x="183" y="79"/>
                    </a:lnTo>
                    <a:lnTo>
                      <a:pt x="193" y="64"/>
                    </a:lnTo>
                    <a:lnTo>
                      <a:pt x="198" y="49"/>
                    </a:lnTo>
                    <a:lnTo>
                      <a:pt x="198" y="44"/>
                    </a:lnTo>
                    <a:lnTo>
                      <a:pt x="193" y="29"/>
                    </a:lnTo>
                    <a:lnTo>
                      <a:pt x="183" y="14"/>
                    </a:lnTo>
                    <a:lnTo>
                      <a:pt x="169" y="4"/>
                    </a:lnTo>
                    <a:lnTo>
                      <a:pt x="149" y="0"/>
                    </a:lnTo>
                    <a:lnTo>
                      <a:pt x="45" y="0"/>
                    </a:lnTo>
                    <a:lnTo>
                      <a:pt x="45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0" name="Rectangle 10"/>
              <p:cNvSpPr>
                <a:spLocks noChangeArrowheads="1"/>
              </p:cNvSpPr>
              <p:nvPr/>
            </p:nvSpPr>
            <p:spPr bwMode="auto">
              <a:xfrm>
                <a:off x="4977" y="1656"/>
                <a:ext cx="257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Actual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71" name="Rectangle 11"/>
              <p:cNvSpPr>
                <a:spLocks noChangeArrowheads="1"/>
              </p:cNvSpPr>
              <p:nvPr/>
            </p:nvSpPr>
            <p:spPr bwMode="auto">
              <a:xfrm>
                <a:off x="4997" y="1755"/>
                <a:ext cx="208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RPM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72" name="Rectangle 12"/>
              <p:cNvSpPr>
                <a:spLocks noChangeArrowheads="1"/>
              </p:cNvSpPr>
              <p:nvPr/>
            </p:nvSpPr>
            <p:spPr bwMode="auto">
              <a:xfrm>
                <a:off x="5062" y="1552"/>
                <a:ext cx="7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73" name="Rectangle 13"/>
              <p:cNvSpPr>
                <a:spLocks noChangeArrowheads="1"/>
              </p:cNvSpPr>
              <p:nvPr/>
            </p:nvSpPr>
            <p:spPr bwMode="auto">
              <a:xfrm>
                <a:off x="2513" y="3403"/>
                <a:ext cx="327" cy="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4" name="Rectangle 14"/>
              <p:cNvSpPr>
                <a:spLocks noChangeArrowheads="1"/>
              </p:cNvSpPr>
              <p:nvPr/>
            </p:nvSpPr>
            <p:spPr bwMode="auto">
              <a:xfrm>
                <a:off x="2379" y="3754"/>
                <a:ext cx="604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Torque Actuator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75" name="Rectangle 15"/>
              <p:cNvSpPr>
                <a:spLocks noChangeArrowheads="1"/>
              </p:cNvSpPr>
              <p:nvPr/>
            </p:nvSpPr>
            <p:spPr bwMode="auto">
              <a:xfrm>
                <a:off x="2929" y="3754"/>
                <a:ext cx="7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168976" name="Picture 1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77" y="3467"/>
                <a:ext cx="213" cy="21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977" name="Rectangle 17"/>
              <p:cNvSpPr>
                <a:spLocks noChangeArrowheads="1"/>
              </p:cNvSpPr>
              <p:nvPr/>
            </p:nvSpPr>
            <p:spPr bwMode="auto">
              <a:xfrm>
                <a:off x="2533" y="3532"/>
                <a:ext cx="84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78" name="Freeform 18"/>
              <p:cNvSpPr>
                <a:spLocks/>
              </p:cNvSpPr>
              <p:nvPr/>
            </p:nvSpPr>
            <p:spPr bwMode="auto">
              <a:xfrm>
                <a:off x="2513" y="3403"/>
                <a:ext cx="327" cy="3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7" y="0"/>
                  </a:cxn>
                  <a:cxn ang="0">
                    <a:pos x="327" y="332"/>
                  </a:cxn>
                  <a:cxn ang="0">
                    <a:pos x="0" y="3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7" h="332">
                    <a:moveTo>
                      <a:pt x="0" y="0"/>
                    </a:moveTo>
                    <a:lnTo>
                      <a:pt x="327" y="0"/>
                    </a:lnTo>
                    <a:lnTo>
                      <a:pt x="327" y="332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9" name="Rectangle 19"/>
              <p:cNvSpPr>
                <a:spLocks noChangeArrowheads="1"/>
              </p:cNvSpPr>
              <p:nvPr/>
            </p:nvSpPr>
            <p:spPr bwMode="auto">
              <a:xfrm>
                <a:off x="994" y="3502"/>
                <a:ext cx="198" cy="1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0" name="Rectangle 20"/>
              <p:cNvSpPr>
                <a:spLocks noChangeArrowheads="1"/>
              </p:cNvSpPr>
              <p:nvPr/>
            </p:nvSpPr>
            <p:spPr bwMode="auto">
              <a:xfrm>
                <a:off x="1018" y="3715"/>
                <a:ext cx="163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Step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81" name="Line 21"/>
              <p:cNvSpPr>
                <a:spLocks noChangeShapeType="1"/>
              </p:cNvSpPr>
              <p:nvPr/>
            </p:nvSpPr>
            <p:spPr bwMode="auto">
              <a:xfrm>
                <a:off x="994" y="3517"/>
                <a:ext cx="9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2" name="Line 22"/>
              <p:cNvSpPr>
                <a:spLocks noChangeShapeType="1"/>
              </p:cNvSpPr>
              <p:nvPr/>
            </p:nvSpPr>
            <p:spPr bwMode="auto">
              <a:xfrm>
                <a:off x="1093" y="3517"/>
                <a:ext cx="1" cy="168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3" name="Line 23"/>
              <p:cNvSpPr>
                <a:spLocks noChangeShapeType="1"/>
              </p:cNvSpPr>
              <p:nvPr/>
            </p:nvSpPr>
            <p:spPr bwMode="auto">
              <a:xfrm>
                <a:off x="1093" y="3685"/>
                <a:ext cx="8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4" name="Freeform 24"/>
              <p:cNvSpPr>
                <a:spLocks/>
              </p:cNvSpPr>
              <p:nvPr/>
            </p:nvSpPr>
            <p:spPr bwMode="auto">
              <a:xfrm>
                <a:off x="994" y="3502"/>
                <a:ext cx="198" cy="1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8" y="0"/>
                  </a:cxn>
                  <a:cxn ang="0">
                    <a:pos x="198" y="198"/>
                  </a:cxn>
                  <a:cxn ang="0">
                    <a:pos x="0" y="19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98" h="198">
                    <a:moveTo>
                      <a:pt x="0" y="0"/>
                    </a:moveTo>
                    <a:lnTo>
                      <a:pt x="198" y="0"/>
                    </a:lnTo>
                    <a:lnTo>
                      <a:pt x="198" y="198"/>
                    </a:lnTo>
                    <a:lnTo>
                      <a:pt x="0" y="19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5" name="Rectangle 25"/>
              <p:cNvSpPr>
                <a:spLocks noChangeArrowheads="1"/>
              </p:cNvSpPr>
              <p:nvPr/>
            </p:nvSpPr>
            <p:spPr bwMode="auto">
              <a:xfrm>
                <a:off x="5047" y="1978"/>
                <a:ext cx="594" cy="4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6" name="Rectangle 26"/>
              <p:cNvSpPr>
                <a:spLocks noChangeArrowheads="1"/>
              </p:cNvSpPr>
              <p:nvPr/>
            </p:nvSpPr>
            <p:spPr bwMode="auto">
              <a:xfrm>
                <a:off x="5017" y="1953"/>
                <a:ext cx="594" cy="46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7" name="Line 27"/>
              <p:cNvSpPr>
                <a:spLocks noChangeShapeType="1"/>
              </p:cNvSpPr>
              <p:nvPr/>
            </p:nvSpPr>
            <p:spPr bwMode="auto">
              <a:xfrm flipV="1">
                <a:off x="5037" y="1973"/>
                <a:ext cx="54" cy="42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88" name="Rectangle 28"/>
              <p:cNvSpPr>
                <a:spLocks noChangeArrowheads="1"/>
              </p:cNvSpPr>
              <p:nvPr/>
            </p:nvSpPr>
            <p:spPr bwMode="auto">
              <a:xfrm>
                <a:off x="5047" y="2453"/>
                <a:ext cx="520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Signal Constraint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8989" name="Line 29"/>
              <p:cNvSpPr>
                <a:spLocks noChangeShapeType="1"/>
              </p:cNvSpPr>
              <p:nvPr/>
            </p:nvSpPr>
            <p:spPr bwMode="auto">
              <a:xfrm>
                <a:off x="5091" y="1973"/>
                <a:ext cx="60" cy="188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0" name="Line 30"/>
              <p:cNvSpPr>
                <a:spLocks noChangeShapeType="1"/>
              </p:cNvSpPr>
              <p:nvPr/>
            </p:nvSpPr>
            <p:spPr bwMode="auto">
              <a:xfrm flipV="1">
                <a:off x="5151" y="2013"/>
                <a:ext cx="54" cy="148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1" name="Line 31"/>
              <p:cNvSpPr>
                <a:spLocks noChangeShapeType="1"/>
              </p:cNvSpPr>
              <p:nvPr/>
            </p:nvSpPr>
            <p:spPr bwMode="auto">
              <a:xfrm>
                <a:off x="5205" y="2013"/>
                <a:ext cx="59" cy="104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2" name="Line 32"/>
              <p:cNvSpPr>
                <a:spLocks noChangeShapeType="1"/>
              </p:cNvSpPr>
              <p:nvPr/>
            </p:nvSpPr>
            <p:spPr bwMode="auto">
              <a:xfrm flipV="1">
                <a:off x="5264" y="2057"/>
                <a:ext cx="55" cy="6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3" name="Line 33"/>
              <p:cNvSpPr>
                <a:spLocks noChangeShapeType="1"/>
              </p:cNvSpPr>
              <p:nvPr/>
            </p:nvSpPr>
            <p:spPr bwMode="auto">
              <a:xfrm>
                <a:off x="5319" y="2057"/>
                <a:ext cx="49" cy="35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4" name="Line 34"/>
              <p:cNvSpPr>
                <a:spLocks noChangeShapeType="1"/>
              </p:cNvSpPr>
              <p:nvPr/>
            </p:nvSpPr>
            <p:spPr bwMode="auto">
              <a:xfrm flipV="1">
                <a:off x="5368" y="2072"/>
                <a:ext cx="60" cy="2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5" name="Line 35"/>
              <p:cNvSpPr>
                <a:spLocks noChangeShapeType="1"/>
              </p:cNvSpPr>
              <p:nvPr/>
            </p:nvSpPr>
            <p:spPr bwMode="auto">
              <a:xfrm>
                <a:off x="5428" y="2072"/>
                <a:ext cx="54" cy="5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6" name="Line 36"/>
              <p:cNvSpPr>
                <a:spLocks noChangeShapeType="1"/>
              </p:cNvSpPr>
              <p:nvPr/>
            </p:nvSpPr>
            <p:spPr bwMode="auto">
              <a:xfrm>
                <a:off x="5482" y="2077"/>
                <a:ext cx="6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7" name="Line 37"/>
              <p:cNvSpPr>
                <a:spLocks noChangeShapeType="1"/>
              </p:cNvSpPr>
              <p:nvPr/>
            </p:nvSpPr>
            <p:spPr bwMode="auto">
              <a:xfrm>
                <a:off x="5542" y="2077"/>
                <a:ext cx="5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8" name="Freeform 38"/>
              <p:cNvSpPr>
                <a:spLocks/>
              </p:cNvSpPr>
              <p:nvPr/>
            </p:nvSpPr>
            <p:spPr bwMode="auto">
              <a:xfrm>
                <a:off x="5017" y="1953"/>
                <a:ext cx="594" cy="4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4" y="0"/>
                  </a:cxn>
                  <a:cxn ang="0">
                    <a:pos x="594" y="460"/>
                  </a:cxn>
                  <a:cxn ang="0">
                    <a:pos x="0" y="46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94" h="460">
                    <a:moveTo>
                      <a:pt x="0" y="0"/>
                    </a:moveTo>
                    <a:lnTo>
                      <a:pt x="594" y="0"/>
                    </a:lnTo>
                    <a:lnTo>
                      <a:pt x="594" y="460"/>
                    </a:lnTo>
                    <a:lnTo>
                      <a:pt x="0" y="46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99" name="Rectangle 39"/>
              <p:cNvSpPr>
                <a:spLocks noChangeArrowheads="1"/>
              </p:cNvSpPr>
              <p:nvPr/>
            </p:nvSpPr>
            <p:spPr bwMode="auto">
              <a:xfrm>
                <a:off x="3532" y="1434"/>
                <a:ext cx="1124" cy="31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0" name="Rectangle 40"/>
              <p:cNvSpPr>
                <a:spLocks noChangeArrowheads="1"/>
              </p:cNvSpPr>
              <p:nvPr/>
            </p:nvSpPr>
            <p:spPr bwMode="auto">
              <a:xfrm>
                <a:off x="3829" y="1770"/>
                <a:ext cx="55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Shaft Encoder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01" name="Rectangle 41"/>
              <p:cNvSpPr>
                <a:spLocks noChangeArrowheads="1"/>
              </p:cNvSpPr>
              <p:nvPr/>
            </p:nvSpPr>
            <p:spPr bwMode="auto">
              <a:xfrm>
                <a:off x="4161" y="1552"/>
                <a:ext cx="470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Encoder output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02" name="Rectangle 42"/>
              <p:cNvSpPr>
                <a:spLocks noChangeArrowheads="1"/>
              </p:cNvSpPr>
              <p:nvPr/>
            </p:nvSpPr>
            <p:spPr bwMode="auto">
              <a:xfrm>
                <a:off x="3552" y="1557"/>
                <a:ext cx="337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Shaft input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03" name="Freeform 43"/>
              <p:cNvSpPr>
                <a:spLocks/>
              </p:cNvSpPr>
              <p:nvPr/>
            </p:nvSpPr>
            <p:spPr bwMode="auto">
              <a:xfrm>
                <a:off x="3532" y="1434"/>
                <a:ext cx="1124" cy="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4" y="0"/>
                  </a:cxn>
                  <a:cxn ang="0">
                    <a:pos x="1124" y="316"/>
                  </a:cxn>
                  <a:cxn ang="0">
                    <a:pos x="0" y="3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24" h="316">
                    <a:moveTo>
                      <a:pt x="0" y="0"/>
                    </a:moveTo>
                    <a:lnTo>
                      <a:pt x="1124" y="0"/>
                    </a:lnTo>
                    <a:lnTo>
                      <a:pt x="1124" y="316"/>
                    </a:lnTo>
                    <a:lnTo>
                      <a:pt x="0" y="31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4" name="Rectangle 44"/>
              <p:cNvSpPr>
                <a:spLocks noChangeArrowheads="1"/>
              </p:cNvSpPr>
              <p:nvPr/>
            </p:nvSpPr>
            <p:spPr bwMode="auto">
              <a:xfrm>
                <a:off x="1850" y="3453"/>
                <a:ext cx="198" cy="20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5" name="Rectangle 45"/>
              <p:cNvSpPr>
                <a:spLocks noChangeArrowheads="1"/>
              </p:cNvSpPr>
              <p:nvPr/>
            </p:nvSpPr>
            <p:spPr bwMode="auto">
              <a:xfrm>
                <a:off x="1830" y="3665"/>
                <a:ext cx="252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Product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06" name="Line 46"/>
              <p:cNvSpPr>
                <a:spLocks noChangeShapeType="1"/>
              </p:cNvSpPr>
              <p:nvPr/>
            </p:nvSpPr>
            <p:spPr bwMode="auto">
              <a:xfrm flipH="1" flipV="1">
                <a:off x="1934" y="3527"/>
                <a:ext cx="40" cy="3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7" name="Line 47"/>
              <p:cNvSpPr>
                <a:spLocks noChangeShapeType="1"/>
              </p:cNvSpPr>
              <p:nvPr/>
            </p:nvSpPr>
            <p:spPr bwMode="auto">
              <a:xfrm flipH="1">
                <a:off x="1934" y="3527"/>
                <a:ext cx="40" cy="3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8" name="Freeform 48"/>
              <p:cNvSpPr>
                <a:spLocks/>
              </p:cNvSpPr>
              <p:nvPr/>
            </p:nvSpPr>
            <p:spPr bwMode="auto">
              <a:xfrm>
                <a:off x="1850" y="3453"/>
                <a:ext cx="198" cy="2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8" y="0"/>
                  </a:cxn>
                  <a:cxn ang="0">
                    <a:pos x="198" y="202"/>
                  </a:cxn>
                  <a:cxn ang="0">
                    <a:pos x="0" y="20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98" h="202">
                    <a:moveTo>
                      <a:pt x="0" y="0"/>
                    </a:moveTo>
                    <a:lnTo>
                      <a:pt x="198" y="0"/>
                    </a:lnTo>
                    <a:lnTo>
                      <a:pt x="198" y="202"/>
                    </a:lnTo>
                    <a:lnTo>
                      <a:pt x="0" y="20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09" name="Rectangle 49"/>
              <p:cNvSpPr>
                <a:spLocks noChangeArrowheads="1"/>
              </p:cNvSpPr>
              <p:nvPr/>
            </p:nvSpPr>
            <p:spPr bwMode="auto">
              <a:xfrm>
                <a:off x="2642" y="2151"/>
                <a:ext cx="198" cy="1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10" name="Rectangle 50"/>
              <p:cNvSpPr>
                <a:spLocks noChangeArrowheads="1"/>
              </p:cNvSpPr>
              <p:nvPr/>
            </p:nvSpPr>
            <p:spPr bwMode="auto">
              <a:xfrm>
                <a:off x="2592" y="2369"/>
                <a:ext cx="317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Number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1" name="Rectangle 51"/>
              <p:cNvSpPr>
                <a:spLocks noChangeArrowheads="1"/>
              </p:cNvSpPr>
              <p:nvPr/>
            </p:nvSpPr>
            <p:spPr bwMode="auto">
              <a:xfrm>
                <a:off x="2587" y="2468"/>
                <a:ext cx="337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 of bulbs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2" name="Rectangle 52"/>
              <p:cNvSpPr>
                <a:spLocks noChangeArrowheads="1"/>
              </p:cNvSpPr>
              <p:nvPr/>
            </p:nvSpPr>
            <p:spPr bwMode="auto">
              <a:xfrm>
                <a:off x="2721" y="2215"/>
                <a:ext cx="7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3" name="Freeform 53"/>
              <p:cNvSpPr>
                <a:spLocks/>
              </p:cNvSpPr>
              <p:nvPr/>
            </p:nvSpPr>
            <p:spPr bwMode="auto">
              <a:xfrm>
                <a:off x="2642" y="2151"/>
                <a:ext cx="198" cy="1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8" y="0"/>
                  </a:cxn>
                  <a:cxn ang="0">
                    <a:pos x="198" y="198"/>
                  </a:cxn>
                  <a:cxn ang="0">
                    <a:pos x="0" y="19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98" h="198">
                    <a:moveTo>
                      <a:pt x="0" y="0"/>
                    </a:moveTo>
                    <a:lnTo>
                      <a:pt x="198" y="0"/>
                    </a:lnTo>
                    <a:lnTo>
                      <a:pt x="198" y="198"/>
                    </a:lnTo>
                    <a:lnTo>
                      <a:pt x="0" y="19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14" name="Rectangle 54"/>
              <p:cNvSpPr>
                <a:spLocks noChangeArrowheads="1"/>
              </p:cNvSpPr>
              <p:nvPr/>
            </p:nvSpPr>
            <p:spPr bwMode="auto">
              <a:xfrm>
                <a:off x="1325" y="1364"/>
                <a:ext cx="1119" cy="31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15" name="Rectangle 55"/>
              <p:cNvSpPr>
                <a:spLocks noChangeArrowheads="1"/>
              </p:cNvSpPr>
              <p:nvPr/>
            </p:nvSpPr>
            <p:spPr bwMode="auto">
              <a:xfrm>
                <a:off x="1785" y="1706"/>
                <a:ext cx="238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Motor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6" name="Rectangle 56"/>
              <p:cNvSpPr>
                <a:spLocks noChangeArrowheads="1"/>
              </p:cNvSpPr>
              <p:nvPr/>
            </p:nvSpPr>
            <p:spPr bwMode="auto">
              <a:xfrm>
                <a:off x="1345" y="1493"/>
                <a:ext cx="470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Torque request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7" name="Rectangle 57"/>
              <p:cNvSpPr>
                <a:spLocks noChangeArrowheads="1"/>
              </p:cNvSpPr>
              <p:nvPr/>
            </p:nvSpPr>
            <p:spPr bwMode="auto">
              <a:xfrm>
                <a:off x="1988" y="1488"/>
                <a:ext cx="391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Motor output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8" name="Rectangle 58"/>
              <p:cNvSpPr>
                <a:spLocks noChangeArrowheads="1"/>
              </p:cNvSpPr>
              <p:nvPr/>
            </p:nvSpPr>
            <p:spPr bwMode="auto">
              <a:xfrm>
                <a:off x="2384" y="1488"/>
                <a:ext cx="64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19" name="Freeform 59"/>
              <p:cNvSpPr>
                <a:spLocks/>
              </p:cNvSpPr>
              <p:nvPr/>
            </p:nvSpPr>
            <p:spPr bwMode="auto">
              <a:xfrm>
                <a:off x="1325" y="1364"/>
                <a:ext cx="1119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19" y="0"/>
                  </a:cxn>
                  <a:cxn ang="0">
                    <a:pos x="1119" y="317"/>
                  </a:cxn>
                  <a:cxn ang="0">
                    <a:pos x="0" y="31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19" h="317">
                    <a:moveTo>
                      <a:pt x="0" y="0"/>
                    </a:moveTo>
                    <a:lnTo>
                      <a:pt x="1119" y="0"/>
                    </a:lnTo>
                    <a:lnTo>
                      <a:pt x="1119" y="317"/>
                    </a:lnTo>
                    <a:lnTo>
                      <a:pt x="0" y="317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20" name="Rectangle 60"/>
              <p:cNvSpPr>
                <a:spLocks noChangeArrowheads="1"/>
              </p:cNvSpPr>
              <p:nvPr/>
            </p:nvSpPr>
            <p:spPr bwMode="auto">
              <a:xfrm>
                <a:off x="994" y="2349"/>
                <a:ext cx="361" cy="1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21" name="Rectangle 61"/>
              <p:cNvSpPr>
                <a:spLocks noChangeArrowheads="1"/>
              </p:cNvSpPr>
              <p:nvPr/>
            </p:nvSpPr>
            <p:spPr bwMode="auto">
              <a:xfrm>
                <a:off x="984" y="2567"/>
                <a:ext cx="381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Max RPM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22" name="Rectangle 62"/>
              <p:cNvSpPr>
                <a:spLocks noChangeArrowheads="1"/>
              </p:cNvSpPr>
              <p:nvPr/>
            </p:nvSpPr>
            <p:spPr bwMode="auto">
              <a:xfrm>
                <a:off x="1315" y="2567"/>
                <a:ext cx="7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23" name="Rectangle 63"/>
              <p:cNvSpPr>
                <a:spLocks noChangeArrowheads="1"/>
              </p:cNvSpPr>
              <p:nvPr/>
            </p:nvSpPr>
            <p:spPr bwMode="auto">
              <a:xfrm>
                <a:off x="1004" y="2413"/>
                <a:ext cx="341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</a:rPr>
                  <a:t>pressure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24" name="Freeform 64"/>
              <p:cNvSpPr>
                <a:spLocks/>
              </p:cNvSpPr>
              <p:nvPr/>
            </p:nvSpPr>
            <p:spPr bwMode="auto">
              <a:xfrm>
                <a:off x="994" y="2349"/>
                <a:ext cx="361" cy="1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1" y="0"/>
                  </a:cxn>
                  <a:cxn ang="0">
                    <a:pos x="361" y="198"/>
                  </a:cxn>
                  <a:cxn ang="0">
                    <a:pos x="0" y="19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1" h="198">
                    <a:moveTo>
                      <a:pt x="0" y="0"/>
                    </a:moveTo>
                    <a:lnTo>
                      <a:pt x="361" y="0"/>
                    </a:lnTo>
                    <a:lnTo>
                      <a:pt x="361" y="198"/>
                    </a:lnTo>
                    <a:lnTo>
                      <a:pt x="0" y="19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25" name="Rectangle 65"/>
              <p:cNvSpPr>
                <a:spLocks noChangeArrowheads="1"/>
              </p:cNvSpPr>
              <p:nvPr/>
            </p:nvSpPr>
            <p:spPr bwMode="auto">
              <a:xfrm>
                <a:off x="3602" y="2908"/>
                <a:ext cx="326" cy="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26" name="Rectangle 66"/>
              <p:cNvSpPr>
                <a:spLocks noChangeArrowheads="1"/>
              </p:cNvSpPr>
              <p:nvPr/>
            </p:nvSpPr>
            <p:spPr bwMode="auto">
              <a:xfrm>
                <a:off x="3443" y="3245"/>
                <a:ext cx="792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Initial Condition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27" name="Rectangle 67"/>
              <p:cNvSpPr>
                <a:spLocks noChangeArrowheads="1"/>
              </p:cNvSpPr>
              <p:nvPr/>
            </p:nvSpPr>
            <p:spPr bwMode="auto">
              <a:xfrm>
                <a:off x="4037" y="3245"/>
                <a:ext cx="109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169028" name="Picture 6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636" y="2948"/>
                <a:ext cx="268" cy="26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029" name="Freeform 69"/>
              <p:cNvSpPr>
                <a:spLocks/>
              </p:cNvSpPr>
              <p:nvPr/>
            </p:nvSpPr>
            <p:spPr bwMode="auto">
              <a:xfrm>
                <a:off x="3602" y="2908"/>
                <a:ext cx="326" cy="3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6" y="0"/>
                  </a:cxn>
                  <a:cxn ang="0">
                    <a:pos x="326" y="332"/>
                  </a:cxn>
                  <a:cxn ang="0">
                    <a:pos x="0" y="3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6" h="332">
                    <a:moveTo>
                      <a:pt x="0" y="0"/>
                    </a:moveTo>
                    <a:lnTo>
                      <a:pt x="326" y="0"/>
                    </a:lnTo>
                    <a:lnTo>
                      <a:pt x="326" y="332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0" name="Rectangle 70"/>
              <p:cNvSpPr>
                <a:spLocks noChangeArrowheads="1"/>
              </p:cNvSpPr>
              <p:nvPr/>
            </p:nvSpPr>
            <p:spPr bwMode="auto">
              <a:xfrm>
                <a:off x="1850" y="2745"/>
                <a:ext cx="331" cy="3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1" name="Rectangle 71"/>
              <p:cNvSpPr>
                <a:spLocks noChangeArrowheads="1"/>
              </p:cNvSpPr>
              <p:nvPr/>
            </p:nvSpPr>
            <p:spPr bwMode="auto">
              <a:xfrm>
                <a:off x="1870" y="3081"/>
                <a:ext cx="431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Housing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32" name="Line 72"/>
              <p:cNvSpPr>
                <a:spLocks noChangeShapeType="1"/>
              </p:cNvSpPr>
              <p:nvPr/>
            </p:nvSpPr>
            <p:spPr bwMode="auto">
              <a:xfrm>
                <a:off x="1939" y="2968"/>
                <a:ext cx="12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3" name="Line 73"/>
              <p:cNvSpPr>
                <a:spLocks noChangeShapeType="1"/>
              </p:cNvSpPr>
              <p:nvPr/>
            </p:nvSpPr>
            <p:spPr bwMode="auto">
              <a:xfrm>
                <a:off x="1949" y="2982"/>
                <a:ext cx="10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4" name="Line 74"/>
              <p:cNvSpPr>
                <a:spLocks noChangeShapeType="1"/>
              </p:cNvSpPr>
              <p:nvPr/>
            </p:nvSpPr>
            <p:spPr bwMode="auto">
              <a:xfrm>
                <a:off x="1964" y="2992"/>
                <a:ext cx="7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5" name="Line 75"/>
              <p:cNvSpPr>
                <a:spLocks noChangeShapeType="1"/>
              </p:cNvSpPr>
              <p:nvPr/>
            </p:nvSpPr>
            <p:spPr bwMode="auto">
              <a:xfrm flipV="1">
                <a:off x="2003" y="2908"/>
                <a:ext cx="1" cy="6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6" name="Line 76"/>
              <p:cNvSpPr>
                <a:spLocks noChangeShapeType="1"/>
              </p:cNvSpPr>
              <p:nvPr/>
            </p:nvSpPr>
            <p:spPr bwMode="auto">
              <a:xfrm>
                <a:off x="2003" y="2908"/>
                <a:ext cx="15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7" name="Freeform 77"/>
              <p:cNvSpPr>
                <a:spLocks/>
              </p:cNvSpPr>
              <p:nvPr/>
            </p:nvSpPr>
            <p:spPr bwMode="auto">
              <a:xfrm>
                <a:off x="1850" y="2745"/>
                <a:ext cx="331" cy="3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1" y="0"/>
                  </a:cxn>
                  <a:cxn ang="0">
                    <a:pos x="331" y="331"/>
                  </a:cxn>
                  <a:cxn ang="0">
                    <a:pos x="0" y="33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1" h="331">
                    <a:moveTo>
                      <a:pt x="0" y="0"/>
                    </a:moveTo>
                    <a:lnTo>
                      <a:pt x="331" y="0"/>
                    </a:lnTo>
                    <a:lnTo>
                      <a:pt x="331" y="331"/>
                    </a:lnTo>
                    <a:lnTo>
                      <a:pt x="0" y="331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8" name="Rectangle 78"/>
              <p:cNvSpPr>
                <a:spLocks noChangeArrowheads="1"/>
              </p:cNvSpPr>
              <p:nvPr/>
            </p:nvSpPr>
            <p:spPr bwMode="auto">
              <a:xfrm>
                <a:off x="3567" y="2344"/>
                <a:ext cx="1024" cy="40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9" name="Rectangle 79"/>
              <p:cNvSpPr>
                <a:spLocks noChangeArrowheads="1"/>
              </p:cNvSpPr>
              <p:nvPr/>
            </p:nvSpPr>
            <p:spPr bwMode="auto">
              <a:xfrm>
                <a:off x="3869" y="2775"/>
                <a:ext cx="391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Generator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0" name="Rectangle 80"/>
              <p:cNvSpPr>
                <a:spLocks noChangeArrowheads="1"/>
              </p:cNvSpPr>
              <p:nvPr/>
            </p:nvSpPr>
            <p:spPr bwMode="auto">
              <a:xfrm>
                <a:off x="4235" y="2775"/>
                <a:ext cx="7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1" name="Rectangle 81"/>
              <p:cNvSpPr>
                <a:spLocks noChangeArrowheads="1"/>
              </p:cNvSpPr>
              <p:nvPr/>
            </p:nvSpPr>
            <p:spPr bwMode="auto">
              <a:xfrm>
                <a:off x="3587" y="2413"/>
                <a:ext cx="505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Number of bulbs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2" name="Rectangle 82"/>
              <p:cNvSpPr>
                <a:spLocks noChangeArrowheads="1"/>
              </p:cNvSpPr>
              <p:nvPr/>
            </p:nvSpPr>
            <p:spPr bwMode="auto">
              <a:xfrm>
                <a:off x="3587" y="2611"/>
                <a:ext cx="391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Motor output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3" name="Rectangle 83"/>
              <p:cNvSpPr>
                <a:spLocks noChangeArrowheads="1"/>
              </p:cNvSpPr>
              <p:nvPr/>
            </p:nvSpPr>
            <p:spPr bwMode="auto">
              <a:xfrm>
                <a:off x="3983" y="2611"/>
                <a:ext cx="64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4" name="Freeform 84"/>
              <p:cNvSpPr>
                <a:spLocks/>
              </p:cNvSpPr>
              <p:nvPr/>
            </p:nvSpPr>
            <p:spPr bwMode="auto">
              <a:xfrm>
                <a:off x="3567" y="2344"/>
                <a:ext cx="1024" cy="4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4" y="0"/>
                  </a:cxn>
                  <a:cxn ang="0">
                    <a:pos x="1024" y="406"/>
                  </a:cxn>
                  <a:cxn ang="0">
                    <a:pos x="0" y="40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24" h="406">
                    <a:moveTo>
                      <a:pt x="0" y="0"/>
                    </a:moveTo>
                    <a:lnTo>
                      <a:pt x="1024" y="0"/>
                    </a:lnTo>
                    <a:lnTo>
                      <a:pt x="1024" y="406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45" name="Rectangle 85"/>
              <p:cNvSpPr>
                <a:spLocks noChangeArrowheads="1"/>
              </p:cNvSpPr>
              <p:nvPr/>
            </p:nvSpPr>
            <p:spPr bwMode="auto">
              <a:xfrm>
                <a:off x="1850" y="964"/>
                <a:ext cx="267" cy="1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46" name="Rectangle 86"/>
              <p:cNvSpPr>
                <a:spLocks noChangeArrowheads="1"/>
              </p:cNvSpPr>
              <p:nvPr/>
            </p:nvSpPr>
            <p:spPr bwMode="auto">
              <a:xfrm>
                <a:off x="1815" y="1102"/>
                <a:ext cx="465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Driveline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7" name="Rectangle 87"/>
              <p:cNvSpPr>
                <a:spLocks noChangeArrowheads="1"/>
              </p:cNvSpPr>
              <p:nvPr/>
            </p:nvSpPr>
            <p:spPr bwMode="auto">
              <a:xfrm>
                <a:off x="1746" y="1186"/>
                <a:ext cx="648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Environment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8" name="Rectangle 88"/>
              <p:cNvSpPr>
                <a:spLocks noChangeArrowheads="1"/>
              </p:cNvSpPr>
              <p:nvPr/>
            </p:nvSpPr>
            <p:spPr bwMode="auto">
              <a:xfrm>
                <a:off x="1914" y="983"/>
                <a:ext cx="223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Env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49" name="Freeform 89"/>
              <p:cNvSpPr>
                <a:spLocks/>
              </p:cNvSpPr>
              <p:nvPr/>
            </p:nvSpPr>
            <p:spPr bwMode="auto">
              <a:xfrm>
                <a:off x="1850" y="964"/>
                <a:ext cx="267" cy="1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7" y="0"/>
                  </a:cxn>
                  <a:cxn ang="0">
                    <a:pos x="267" y="133"/>
                  </a:cxn>
                  <a:cxn ang="0">
                    <a:pos x="0" y="13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67" h="133">
                    <a:moveTo>
                      <a:pt x="0" y="0"/>
                    </a:moveTo>
                    <a:lnTo>
                      <a:pt x="267" y="0"/>
                    </a:lnTo>
                    <a:lnTo>
                      <a:pt x="267" y="133"/>
                    </a:lnTo>
                    <a:lnTo>
                      <a:pt x="0" y="13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50" name="Rectangle 90"/>
              <p:cNvSpPr>
                <a:spLocks noChangeArrowheads="1"/>
              </p:cNvSpPr>
              <p:nvPr/>
            </p:nvSpPr>
            <p:spPr bwMode="auto">
              <a:xfrm>
                <a:off x="237" y="1335"/>
                <a:ext cx="890" cy="38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51" name="Freeform 91"/>
              <p:cNvSpPr>
                <a:spLocks/>
              </p:cNvSpPr>
              <p:nvPr/>
            </p:nvSpPr>
            <p:spPr bwMode="auto">
              <a:xfrm>
                <a:off x="207" y="1404"/>
                <a:ext cx="20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20"/>
                  </a:cxn>
                  <a:cxn ang="0">
                    <a:pos x="0" y="40"/>
                  </a:cxn>
                </a:cxnLst>
                <a:rect l="0" t="0" r="r" b="b"/>
                <a:pathLst>
                  <a:path w="20" h="40">
                    <a:moveTo>
                      <a:pt x="0" y="0"/>
                    </a:moveTo>
                    <a:lnTo>
                      <a:pt x="20" y="20"/>
                    </a:lnTo>
                    <a:lnTo>
                      <a:pt x="0" y="4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52" name="Rectangle 92"/>
              <p:cNvSpPr>
                <a:spLocks noChangeArrowheads="1"/>
              </p:cNvSpPr>
              <p:nvPr/>
            </p:nvSpPr>
            <p:spPr bwMode="auto">
              <a:xfrm>
                <a:off x="499" y="1736"/>
                <a:ext cx="376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Controller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53" name="Rectangle 93"/>
              <p:cNvSpPr>
                <a:spLocks noChangeArrowheads="1"/>
              </p:cNvSpPr>
              <p:nvPr/>
            </p:nvSpPr>
            <p:spPr bwMode="auto">
              <a:xfrm>
                <a:off x="256" y="1389"/>
                <a:ext cx="411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Desired RPM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54" name="Rectangle 94"/>
              <p:cNvSpPr>
                <a:spLocks noChangeArrowheads="1"/>
              </p:cNvSpPr>
              <p:nvPr/>
            </p:nvSpPr>
            <p:spPr bwMode="auto">
              <a:xfrm>
                <a:off x="256" y="1587"/>
                <a:ext cx="371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Actual RPM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55" name="Rectangle 95"/>
              <p:cNvSpPr>
                <a:spLocks noChangeArrowheads="1"/>
              </p:cNvSpPr>
              <p:nvPr/>
            </p:nvSpPr>
            <p:spPr bwMode="auto">
              <a:xfrm>
                <a:off x="954" y="1483"/>
                <a:ext cx="134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Out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56" name="Rectangle 96"/>
              <p:cNvSpPr>
                <a:spLocks noChangeArrowheads="1"/>
              </p:cNvSpPr>
              <p:nvPr/>
            </p:nvSpPr>
            <p:spPr bwMode="auto">
              <a:xfrm>
                <a:off x="1068" y="1483"/>
                <a:ext cx="64" cy="8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57" name="Freeform 97"/>
              <p:cNvSpPr>
                <a:spLocks/>
              </p:cNvSpPr>
              <p:nvPr/>
            </p:nvSpPr>
            <p:spPr bwMode="auto">
              <a:xfrm>
                <a:off x="237" y="1335"/>
                <a:ext cx="890" cy="3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90" y="0"/>
                  </a:cxn>
                  <a:cxn ang="0">
                    <a:pos x="890" y="381"/>
                  </a:cxn>
                  <a:cxn ang="0">
                    <a:pos x="0" y="38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90" h="381">
                    <a:moveTo>
                      <a:pt x="0" y="0"/>
                    </a:moveTo>
                    <a:lnTo>
                      <a:pt x="890" y="0"/>
                    </a:lnTo>
                    <a:lnTo>
                      <a:pt x="890" y="381"/>
                    </a:lnTo>
                    <a:lnTo>
                      <a:pt x="0" y="381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58" name="Rectangle 98"/>
              <p:cNvSpPr>
                <a:spLocks noChangeArrowheads="1"/>
              </p:cNvSpPr>
              <p:nvPr/>
            </p:nvSpPr>
            <p:spPr bwMode="auto">
              <a:xfrm>
                <a:off x="2577" y="2651"/>
                <a:ext cx="332" cy="35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59" name="Rectangle 99"/>
              <p:cNvSpPr>
                <a:spLocks noChangeArrowheads="1"/>
              </p:cNvSpPr>
              <p:nvPr/>
            </p:nvSpPr>
            <p:spPr bwMode="auto">
              <a:xfrm>
                <a:off x="2513" y="3007"/>
                <a:ext cx="614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Controllable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60" name="Rectangle 100"/>
              <p:cNvSpPr>
                <a:spLocks noChangeArrowheads="1"/>
              </p:cNvSpPr>
              <p:nvPr/>
            </p:nvSpPr>
            <p:spPr bwMode="auto">
              <a:xfrm>
                <a:off x="2473" y="3096"/>
                <a:ext cx="723" cy="13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Friction Clutch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61" name="Rectangle 101"/>
              <p:cNvSpPr>
                <a:spLocks noChangeArrowheads="1"/>
              </p:cNvSpPr>
              <p:nvPr/>
            </p:nvSpPr>
            <p:spPr bwMode="auto">
              <a:xfrm>
                <a:off x="2597" y="2700"/>
                <a:ext cx="89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62" name="Rectangle 102"/>
              <p:cNvSpPr>
                <a:spLocks noChangeArrowheads="1"/>
              </p:cNvSpPr>
              <p:nvPr/>
            </p:nvSpPr>
            <p:spPr bwMode="auto">
              <a:xfrm>
                <a:off x="2597" y="2864"/>
                <a:ext cx="94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FF42D1"/>
                    </a:solidFill>
                    <a:effectLst/>
                    <a:latin typeface="Verdana" pitchFamily="34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63" name="Rectangle 103"/>
              <p:cNvSpPr>
                <a:spLocks noChangeArrowheads="1"/>
              </p:cNvSpPr>
              <p:nvPr/>
            </p:nvSpPr>
            <p:spPr bwMode="auto">
              <a:xfrm>
                <a:off x="2845" y="2804"/>
                <a:ext cx="84" cy="10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FF42D1"/>
                    </a:solidFill>
                    <a:effectLst/>
                    <a:latin typeface="Verdana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9064" name="Line 104"/>
              <p:cNvSpPr>
                <a:spLocks noChangeShapeType="1"/>
              </p:cNvSpPr>
              <p:nvPr/>
            </p:nvSpPr>
            <p:spPr bwMode="auto">
              <a:xfrm>
                <a:off x="2666" y="2829"/>
                <a:ext cx="3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5" name="Line 105"/>
              <p:cNvSpPr>
                <a:spLocks noChangeShapeType="1"/>
              </p:cNvSpPr>
              <p:nvPr/>
            </p:nvSpPr>
            <p:spPr bwMode="auto">
              <a:xfrm flipV="1">
                <a:off x="2696" y="2750"/>
                <a:ext cx="1" cy="7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6" name="Line 106"/>
              <p:cNvSpPr>
                <a:spLocks noChangeShapeType="1"/>
              </p:cNvSpPr>
              <p:nvPr/>
            </p:nvSpPr>
            <p:spPr bwMode="auto">
              <a:xfrm>
                <a:off x="2696" y="2750"/>
                <a:ext cx="6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7" name="Line 107"/>
              <p:cNvSpPr>
                <a:spLocks noChangeShapeType="1"/>
              </p:cNvSpPr>
              <p:nvPr/>
            </p:nvSpPr>
            <p:spPr bwMode="auto">
              <a:xfrm flipH="1">
                <a:off x="2696" y="2750"/>
                <a:ext cx="6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" name="Line 108"/>
              <p:cNvSpPr>
                <a:spLocks noChangeShapeType="1"/>
              </p:cNvSpPr>
              <p:nvPr/>
            </p:nvSpPr>
            <p:spPr bwMode="auto">
              <a:xfrm>
                <a:off x="2696" y="2750"/>
                <a:ext cx="1" cy="153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9" name="Line 109"/>
              <p:cNvSpPr>
                <a:spLocks noChangeShapeType="1"/>
              </p:cNvSpPr>
              <p:nvPr/>
            </p:nvSpPr>
            <p:spPr bwMode="auto">
              <a:xfrm>
                <a:off x="2696" y="2903"/>
                <a:ext cx="6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0" name="Line 110"/>
              <p:cNvSpPr>
                <a:spLocks noChangeShapeType="1"/>
              </p:cNvSpPr>
              <p:nvPr/>
            </p:nvSpPr>
            <p:spPr bwMode="auto">
              <a:xfrm flipV="1">
                <a:off x="2716" y="2750"/>
                <a:ext cx="1" cy="4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1" name="Line 111"/>
              <p:cNvSpPr>
                <a:spLocks noChangeShapeType="1"/>
              </p:cNvSpPr>
              <p:nvPr/>
            </p:nvSpPr>
            <p:spPr bwMode="auto">
              <a:xfrm>
                <a:off x="2716" y="2854"/>
                <a:ext cx="1" cy="4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2" name="Line 112"/>
              <p:cNvSpPr>
                <a:spLocks noChangeShapeType="1"/>
              </p:cNvSpPr>
              <p:nvPr/>
            </p:nvSpPr>
            <p:spPr bwMode="auto">
              <a:xfrm flipV="1">
                <a:off x="2741" y="2750"/>
                <a:ext cx="1" cy="4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3" name="Line 113"/>
              <p:cNvSpPr>
                <a:spLocks noChangeShapeType="1"/>
              </p:cNvSpPr>
              <p:nvPr/>
            </p:nvSpPr>
            <p:spPr bwMode="auto">
              <a:xfrm>
                <a:off x="2741" y="2854"/>
                <a:ext cx="1" cy="4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4" name="Line 114"/>
              <p:cNvSpPr>
                <a:spLocks noChangeShapeType="1"/>
              </p:cNvSpPr>
              <p:nvPr/>
            </p:nvSpPr>
            <p:spPr bwMode="auto">
              <a:xfrm flipV="1">
                <a:off x="2765" y="2750"/>
                <a:ext cx="1" cy="4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5" name="Line 115"/>
              <p:cNvSpPr>
                <a:spLocks noChangeShapeType="1"/>
              </p:cNvSpPr>
              <p:nvPr/>
            </p:nvSpPr>
            <p:spPr bwMode="auto">
              <a:xfrm>
                <a:off x="2765" y="2854"/>
                <a:ext cx="1" cy="4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6" name="Line 116"/>
              <p:cNvSpPr>
                <a:spLocks noChangeShapeType="1"/>
              </p:cNvSpPr>
              <p:nvPr/>
            </p:nvSpPr>
            <p:spPr bwMode="auto">
              <a:xfrm>
                <a:off x="2726" y="2765"/>
                <a:ext cx="1" cy="123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7" name="Line 117"/>
              <p:cNvSpPr>
                <a:spLocks noChangeShapeType="1"/>
              </p:cNvSpPr>
              <p:nvPr/>
            </p:nvSpPr>
            <p:spPr bwMode="auto">
              <a:xfrm flipV="1">
                <a:off x="2726" y="2829"/>
                <a:ext cx="1" cy="5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8" name="Line 118"/>
              <p:cNvSpPr>
                <a:spLocks noChangeShapeType="1"/>
              </p:cNvSpPr>
              <p:nvPr/>
            </p:nvSpPr>
            <p:spPr bwMode="auto">
              <a:xfrm>
                <a:off x="2726" y="2829"/>
                <a:ext cx="2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79" name="Line 119"/>
              <p:cNvSpPr>
                <a:spLocks noChangeShapeType="1"/>
              </p:cNvSpPr>
              <p:nvPr/>
            </p:nvSpPr>
            <p:spPr bwMode="auto">
              <a:xfrm flipV="1">
                <a:off x="2755" y="2765"/>
                <a:ext cx="1" cy="64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0" name="Line 120"/>
              <p:cNvSpPr>
                <a:spLocks noChangeShapeType="1"/>
              </p:cNvSpPr>
              <p:nvPr/>
            </p:nvSpPr>
            <p:spPr bwMode="auto">
              <a:xfrm>
                <a:off x="2755" y="2765"/>
                <a:ext cx="1" cy="123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1" name="Line 121"/>
              <p:cNvSpPr>
                <a:spLocks noChangeShapeType="1"/>
              </p:cNvSpPr>
              <p:nvPr/>
            </p:nvSpPr>
            <p:spPr bwMode="auto">
              <a:xfrm flipV="1">
                <a:off x="2755" y="2829"/>
                <a:ext cx="1" cy="59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2" name="Line 122"/>
              <p:cNvSpPr>
                <a:spLocks noChangeShapeType="1"/>
              </p:cNvSpPr>
              <p:nvPr/>
            </p:nvSpPr>
            <p:spPr bwMode="auto">
              <a:xfrm>
                <a:off x="2755" y="2829"/>
                <a:ext cx="4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3" name="Line 123"/>
              <p:cNvSpPr>
                <a:spLocks noChangeShapeType="1"/>
              </p:cNvSpPr>
              <p:nvPr/>
            </p:nvSpPr>
            <p:spPr bwMode="auto">
              <a:xfrm>
                <a:off x="2835" y="2829"/>
                <a:ext cx="1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4" name="Line 124"/>
              <p:cNvSpPr>
                <a:spLocks noChangeShapeType="1"/>
              </p:cNvSpPr>
              <p:nvPr/>
            </p:nvSpPr>
            <p:spPr bwMode="auto">
              <a:xfrm>
                <a:off x="2607" y="2829"/>
                <a:ext cx="1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5" name="Line 125"/>
              <p:cNvSpPr>
                <a:spLocks noChangeShapeType="1"/>
              </p:cNvSpPr>
              <p:nvPr/>
            </p:nvSpPr>
            <p:spPr bwMode="auto">
              <a:xfrm flipV="1">
                <a:off x="2622" y="2804"/>
                <a:ext cx="1" cy="5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6" name="Line 126"/>
              <p:cNvSpPr>
                <a:spLocks noChangeShapeType="1"/>
              </p:cNvSpPr>
              <p:nvPr/>
            </p:nvSpPr>
            <p:spPr bwMode="auto">
              <a:xfrm>
                <a:off x="2622" y="2804"/>
                <a:ext cx="4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7" name="Line 127"/>
              <p:cNvSpPr>
                <a:spLocks noChangeShapeType="1"/>
              </p:cNvSpPr>
              <p:nvPr/>
            </p:nvSpPr>
            <p:spPr bwMode="auto">
              <a:xfrm>
                <a:off x="2666" y="2804"/>
                <a:ext cx="1" cy="5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8" name="Line 128"/>
              <p:cNvSpPr>
                <a:spLocks noChangeShapeType="1"/>
              </p:cNvSpPr>
              <p:nvPr/>
            </p:nvSpPr>
            <p:spPr bwMode="auto">
              <a:xfrm>
                <a:off x="2666" y="2854"/>
                <a:ext cx="2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89" name="Line 129"/>
              <p:cNvSpPr>
                <a:spLocks noChangeShapeType="1"/>
              </p:cNvSpPr>
              <p:nvPr/>
            </p:nvSpPr>
            <p:spPr bwMode="auto">
              <a:xfrm flipH="1">
                <a:off x="2602" y="2854"/>
                <a:ext cx="8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0" name="Line 130"/>
              <p:cNvSpPr>
                <a:spLocks noChangeShapeType="1"/>
              </p:cNvSpPr>
              <p:nvPr/>
            </p:nvSpPr>
            <p:spPr bwMode="auto">
              <a:xfrm>
                <a:off x="2617" y="2869"/>
                <a:ext cx="5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1" name="Line 131"/>
              <p:cNvSpPr>
                <a:spLocks noChangeShapeType="1"/>
              </p:cNvSpPr>
              <p:nvPr/>
            </p:nvSpPr>
            <p:spPr bwMode="auto">
              <a:xfrm>
                <a:off x="2637" y="2874"/>
                <a:ext cx="2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2" name="Line 132"/>
              <p:cNvSpPr>
                <a:spLocks noChangeShapeType="1"/>
              </p:cNvSpPr>
              <p:nvPr/>
            </p:nvSpPr>
            <p:spPr bwMode="auto">
              <a:xfrm flipV="1">
                <a:off x="2795" y="2804"/>
                <a:ext cx="1" cy="5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3" name="Line 133"/>
              <p:cNvSpPr>
                <a:spLocks noChangeShapeType="1"/>
              </p:cNvSpPr>
              <p:nvPr/>
            </p:nvSpPr>
            <p:spPr bwMode="auto">
              <a:xfrm>
                <a:off x="2795" y="2804"/>
                <a:ext cx="4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4" name="Line 134"/>
              <p:cNvSpPr>
                <a:spLocks noChangeShapeType="1"/>
              </p:cNvSpPr>
              <p:nvPr/>
            </p:nvSpPr>
            <p:spPr bwMode="auto">
              <a:xfrm>
                <a:off x="2835" y="2804"/>
                <a:ext cx="1" cy="5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5" name="Line 135"/>
              <p:cNvSpPr>
                <a:spLocks noChangeShapeType="1"/>
              </p:cNvSpPr>
              <p:nvPr/>
            </p:nvSpPr>
            <p:spPr bwMode="auto">
              <a:xfrm>
                <a:off x="2835" y="2854"/>
                <a:ext cx="2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6" name="Line 136"/>
              <p:cNvSpPr>
                <a:spLocks noChangeShapeType="1"/>
              </p:cNvSpPr>
              <p:nvPr/>
            </p:nvSpPr>
            <p:spPr bwMode="auto">
              <a:xfrm flipH="1">
                <a:off x="2765" y="2854"/>
                <a:ext cx="9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7" name="Line 137"/>
              <p:cNvSpPr>
                <a:spLocks noChangeShapeType="1"/>
              </p:cNvSpPr>
              <p:nvPr/>
            </p:nvSpPr>
            <p:spPr bwMode="auto">
              <a:xfrm>
                <a:off x="2785" y="2869"/>
                <a:ext cx="5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8" name="Line 138"/>
              <p:cNvSpPr>
                <a:spLocks noChangeShapeType="1"/>
              </p:cNvSpPr>
              <p:nvPr/>
            </p:nvSpPr>
            <p:spPr bwMode="auto">
              <a:xfrm>
                <a:off x="2800" y="2874"/>
                <a:ext cx="2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99" name="Freeform 139"/>
              <p:cNvSpPr>
                <a:spLocks/>
              </p:cNvSpPr>
              <p:nvPr/>
            </p:nvSpPr>
            <p:spPr bwMode="auto">
              <a:xfrm>
                <a:off x="2577" y="2651"/>
                <a:ext cx="332" cy="3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2" y="0"/>
                  </a:cxn>
                  <a:cxn ang="0">
                    <a:pos x="332" y="351"/>
                  </a:cxn>
                  <a:cxn ang="0">
                    <a:pos x="0" y="35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2" h="351">
                    <a:moveTo>
                      <a:pt x="0" y="0"/>
                    </a:moveTo>
                    <a:lnTo>
                      <a:pt x="332" y="0"/>
                    </a:lnTo>
                    <a:lnTo>
                      <a:pt x="332" y="351"/>
                    </a:lnTo>
                    <a:lnTo>
                      <a:pt x="0" y="351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0" name="Line 140"/>
              <p:cNvSpPr>
                <a:spLocks noChangeShapeType="1"/>
              </p:cNvSpPr>
              <p:nvPr/>
            </p:nvSpPr>
            <p:spPr bwMode="auto">
              <a:xfrm flipH="1">
                <a:off x="4918" y="2186"/>
                <a:ext cx="6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1" name="Freeform 141"/>
              <p:cNvSpPr>
                <a:spLocks/>
              </p:cNvSpPr>
              <p:nvPr/>
            </p:nvSpPr>
            <p:spPr bwMode="auto">
              <a:xfrm>
                <a:off x="4953" y="2151"/>
                <a:ext cx="64" cy="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4"/>
                  </a:cxn>
                  <a:cxn ang="0">
                    <a:pos x="64" y="35"/>
                  </a:cxn>
                  <a:cxn ang="0">
                    <a:pos x="0" y="0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0" y="64"/>
                    </a:lnTo>
                    <a:lnTo>
                      <a:pt x="64" y="3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2" name="Freeform 142"/>
              <p:cNvSpPr>
                <a:spLocks/>
              </p:cNvSpPr>
              <p:nvPr/>
            </p:nvSpPr>
            <p:spPr bwMode="auto">
              <a:xfrm>
                <a:off x="4819" y="1592"/>
                <a:ext cx="114" cy="5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94"/>
                  </a:cxn>
                  <a:cxn ang="0">
                    <a:pos x="99" y="594"/>
                  </a:cxn>
                  <a:cxn ang="0">
                    <a:pos x="114" y="594"/>
                  </a:cxn>
                </a:cxnLst>
                <a:rect l="0" t="0" r="r" b="b"/>
                <a:pathLst>
                  <a:path w="114" h="594">
                    <a:moveTo>
                      <a:pt x="0" y="0"/>
                    </a:moveTo>
                    <a:lnTo>
                      <a:pt x="0" y="594"/>
                    </a:lnTo>
                    <a:lnTo>
                      <a:pt x="99" y="594"/>
                    </a:lnTo>
                    <a:lnTo>
                      <a:pt x="114" y="594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3" name="Line 143"/>
              <p:cNvSpPr>
                <a:spLocks noChangeShapeType="1"/>
              </p:cNvSpPr>
              <p:nvPr/>
            </p:nvSpPr>
            <p:spPr bwMode="auto">
              <a:xfrm flipH="1">
                <a:off x="138" y="1622"/>
                <a:ext cx="6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4" name="Freeform 144"/>
              <p:cNvSpPr>
                <a:spLocks/>
              </p:cNvSpPr>
              <p:nvPr/>
            </p:nvSpPr>
            <p:spPr bwMode="auto">
              <a:xfrm>
                <a:off x="167" y="1592"/>
                <a:ext cx="70" cy="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4"/>
                  </a:cxn>
                  <a:cxn ang="0">
                    <a:pos x="70" y="30"/>
                  </a:cxn>
                  <a:cxn ang="0">
                    <a:pos x="0" y="0"/>
                  </a:cxn>
                </a:cxnLst>
                <a:rect l="0" t="0" r="r" b="b"/>
                <a:pathLst>
                  <a:path w="70" h="64">
                    <a:moveTo>
                      <a:pt x="0" y="0"/>
                    </a:moveTo>
                    <a:lnTo>
                      <a:pt x="0" y="64"/>
                    </a:lnTo>
                    <a:lnTo>
                      <a:pt x="70" y="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5" name="Freeform 145"/>
              <p:cNvSpPr>
                <a:spLocks/>
              </p:cNvSpPr>
              <p:nvPr/>
            </p:nvSpPr>
            <p:spPr bwMode="auto">
              <a:xfrm>
                <a:off x="138" y="1592"/>
                <a:ext cx="4681" cy="396"/>
              </a:xfrm>
              <a:custGeom>
                <a:avLst/>
                <a:gdLst/>
                <a:ahLst/>
                <a:cxnLst>
                  <a:cxn ang="0">
                    <a:pos x="4681" y="0"/>
                  </a:cxn>
                  <a:cxn ang="0">
                    <a:pos x="4681" y="396"/>
                  </a:cxn>
                  <a:cxn ang="0">
                    <a:pos x="0" y="396"/>
                  </a:cxn>
                  <a:cxn ang="0">
                    <a:pos x="0" y="30"/>
                  </a:cxn>
                  <a:cxn ang="0">
                    <a:pos x="9" y="30"/>
                  </a:cxn>
                </a:cxnLst>
                <a:rect l="0" t="0" r="r" b="b"/>
                <a:pathLst>
                  <a:path w="4681" h="396">
                    <a:moveTo>
                      <a:pt x="4681" y="0"/>
                    </a:moveTo>
                    <a:lnTo>
                      <a:pt x="4681" y="396"/>
                    </a:lnTo>
                    <a:lnTo>
                      <a:pt x="0" y="396"/>
                    </a:lnTo>
                    <a:lnTo>
                      <a:pt x="0" y="30"/>
                    </a:lnTo>
                    <a:lnTo>
                      <a:pt x="9" y="3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6" name="Line 146"/>
              <p:cNvSpPr>
                <a:spLocks noChangeShapeType="1"/>
              </p:cNvSpPr>
              <p:nvPr/>
            </p:nvSpPr>
            <p:spPr bwMode="auto">
              <a:xfrm flipH="1">
                <a:off x="4888" y="1592"/>
                <a:ext cx="6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7" name="Freeform 147"/>
              <p:cNvSpPr>
                <a:spLocks/>
              </p:cNvSpPr>
              <p:nvPr/>
            </p:nvSpPr>
            <p:spPr bwMode="auto">
              <a:xfrm>
                <a:off x="4918" y="1557"/>
                <a:ext cx="69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5"/>
                  </a:cxn>
                  <a:cxn ang="0">
                    <a:pos x="69" y="35"/>
                  </a:cxn>
                  <a:cxn ang="0">
                    <a:pos x="0" y="0"/>
                  </a:cxn>
                </a:cxnLst>
                <a:rect l="0" t="0" r="r" b="b"/>
                <a:pathLst>
                  <a:path w="69" h="65">
                    <a:moveTo>
                      <a:pt x="0" y="0"/>
                    </a:moveTo>
                    <a:lnTo>
                      <a:pt x="0" y="65"/>
                    </a:lnTo>
                    <a:lnTo>
                      <a:pt x="69" y="3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8" name="Freeform 148"/>
              <p:cNvSpPr>
                <a:spLocks/>
              </p:cNvSpPr>
              <p:nvPr/>
            </p:nvSpPr>
            <p:spPr bwMode="auto">
              <a:xfrm>
                <a:off x="4819" y="1592"/>
                <a:ext cx="7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0"/>
                  </a:cxn>
                  <a:cxn ang="0">
                    <a:pos x="79" y="0"/>
                  </a:cxn>
                </a:cxnLst>
                <a:rect l="0" t="0" r="r" b="b"/>
                <a:pathLst>
                  <a:path w="79">
                    <a:moveTo>
                      <a:pt x="0" y="0"/>
                    </a:moveTo>
                    <a:lnTo>
                      <a:pt x="69" y="0"/>
                    </a:lnTo>
                    <a:lnTo>
                      <a:pt x="79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09" name="Line 149"/>
              <p:cNvSpPr>
                <a:spLocks noChangeShapeType="1"/>
              </p:cNvSpPr>
              <p:nvPr/>
            </p:nvSpPr>
            <p:spPr bwMode="auto">
              <a:xfrm>
                <a:off x="4656" y="1592"/>
                <a:ext cx="34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0" name="Freeform 150"/>
              <p:cNvSpPr>
                <a:spLocks/>
              </p:cNvSpPr>
              <p:nvPr/>
            </p:nvSpPr>
            <p:spPr bwMode="auto">
              <a:xfrm>
                <a:off x="4695" y="1543"/>
                <a:ext cx="25" cy="29"/>
              </a:xfrm>
              <a:custGeom>
                <a:avLst/>
                <a:gdLst/>
                <a:ahLst/>
                <a:cxnLst>
                  <a:cxn ang="0">
                    <a:pos x="25" y="14"/>
                  </a:cxn>
                  <a:cxn ang="0">
                    <a:pos x="20" y="24"/>
                  </a:cxn>
                  <a:cxn ang="0">
                    <a:pos x="15" y="29"/>
                  </a:cxn>
                  <a:cxn ang="0">
                    <a:pos x="5" y="24"/>
                  </a:cxn>
                  <a:cxn ang="0">
                    <a:pos x="0" y="14"/>
                  </a:cxn>
                  <a:cxn ang="0">
                    <a:pos x="5" y="4"/>
                  </a:cxn>
                  <a:cxn ang="0">
                    <a:pos x="15" y="0"/>
                  </a:cxn>
                  <a:cxn ang="0">
                    <a:pos x="20" y="4"/>
                  </a:cxn>
                  <a:cxn ang="0">
                    <a:pos x="25" y="14"/>
                  </a:cxn>
                  <a:cxn ang="0">
                    <a:pos x="25" y="14"/>
                  </a:cxn>
                </a:cxnLst>
                <a:rect l="0" t="0" r="r" b="b"/>
                <a:pathLst>
                  <a:path w="25" h="29">
                    <a:moveTo>
                      <a:pt x="25" y="14"/>
                    </a:moveTo>
                    <a:lnTo>
                      <a:pt x="20" y="24"/>
                    </a:lnTo>
                    <a:lnTo>
                      <a:pt x="15" y="29"/>
                    </a:lnTo>
                    <a:lnTo>
                      <a:pt x="5" y="24"/>
                    </a:lnTo>
                    <a:lnTo>
                      <a:pt x="0" y="14"/>
                    </a:lnTo>
                    <a:lnTo>
                      <a:pt x="5" y="4"/>
                    </a:lnTo>
                    <a:lnTo>
                      <a:pt x="15" y="0"/>
                    </a:lnTo>
                    <a:lnTo>
                      <a:pt x="20" y="4"/>
                    </a:lnTo>
                    <a:lnTo>
                      <a:pt x="25" y="14"/>
                    </a:lnTo>
                    <a:lnTo>
                      <a:pt x="25" y="14"/>
                    </a:lnTo>
                  </a:path>
                </a:pathLst>
              </a:custGeom>
              <a:grpFill/>
              <a:ln w="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1" name="Freeform 151"/>
              <p:cNvSpPr>
                <a:spLocks/>
              </p:cNvSpPr>
              <p:nvPr/>
            </p:nvSpPr>
            <p:spPr bwMode="auto">
              <a:xfrm>
                <a:off x="4730" y="1543"/>
                <a:ext cx="25" cy="29"/>
              </a:xfrm>
              <a:custGeom>
                <a:avLst/>
                <a:gdLst/>
                <a:ahLst/>
                <a:cxnLst>
                  <a:cxn ang="0">
                    <a:pos x="25" y="14"/>
                  </a:cxn>
                  <a:cxn ang="0">
                    <a:pos x="20" y="24"/>
                  </a:cxn>
                  <a:cxn ang="0">
                    <a:pos x="10" y="29"/>
                  </a:cxn>
                  <a:cxn ang="0">
                    <a:pos x="0" y="24"/>
                  </a:cxn>
                  <a:cxn ang="0">
                    <a:pos x="0" y="14"/>
                  </a:cxn>
                  <a:cxn ang="0">
                    <a:pos x="0" y="4"/>
                  </a:cxn>
                  <a:cxn ang="0">
                    <a:pos x="10" y="0"/>
                  </a:cxn>
                  <a:cxn ang="0">
                    <a:pos x="20" y="4"/>
                  </a:cxn>
                  <a:cxn ang="0">
                    <a:pos x="25" y="14"/>
                  </a:cxn>
                  <a:cxn ang="0">
                    <a:pos x="25" y="14"/>
                  </a:cxn>
                </a:cxnLst>
                <a:rect l="0" t="0" r="r" b="b"/>
                <a:pathLst>
                  <a:path w="25" h="29">
                    <a:moveTo>
                      <a:pt x="25" y="14"/>
                    </a:moveTo>
                    <a:lnTo>
                      <a:pt x="20" y="24"/>
                    </a:lnTo>
                    <a:lnTo>
                      <a:pt x="10" y="29"/>
                    </a:lnTo>
                    <a:lnTo>
                      <a:pt x="0" y="24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20" y="4"/>
                    </a:lnTo>
                    <a:lnTo>
                      <a:pt x="25" y="14"/>
                    </a:lnTo>
                    <a:lnTo>
                      <a:pt x="25" y="14"/>
                    </a:lnTo>
                  </a:path>
                </a:pathLst>
              </a:custGeom>
              <a:grpFill/>
              <a:ln w="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2" name="Line 152"/>
              <p:cNvSpPr>
                <a:spLocks noChangeShapeType="1"/>
              </p:cNvSpPr>
              <p:nvPr/>
            </p:nvSpPr>
            <p:spPr bwMode="auto">
              <a:xfrm>
                <a:off x="4720" y="1552"/>
                <a:ext cx="10" cy="1"/>
              </a:xfrm>
              <a:prstGeom prst="line">
                <a:avLst/>
              </a:prstGeom>
              <a:grpFill/>
              <a:ln w="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3" name="Line 153"/>
              <p:cNvSpPr>
                <a:spLocks noChangeShapeType="1"/>
              </p:cNvSpPr>
              <p:nvPr/>
            </p:nvSpPr>
            <p:spPr bwMode="auto">
              <a:xfrm flipV="1">
                <a:off x="4695" y="1533"/>
                <a:ext cx="25" cy="24"/>
              </a:xfrm>
              <a:prstGeom prst="line">
                <a:avLst/>
              </a:prstGeom>
              <a:grpFill/>
              <a:ln w="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4" name="Line 154"/>
              <p:cNvSpPr>
                <a:spLocks noChangeShapeType="1"/>
              </p:cNvSpPr>
              <p:nvPr/>
            </p:nvSpPr>
            <p:spPr bwMode="auto">
              <a:xfrm flipV="1">
                <a:off x="4755" y="1533"/>
                <a:ext cx="24" cy="24"/>
              </a:xfrm>
              <a:prstGeom prst="line">
                <a:avLst/>
              </a:prstGeom>
              <a:grpFill/>
              <a:ln w="0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5" name="Freeform 155"/>
              <p:cNvSpPr>
                <a:spLocks/>
              </p:cNvSpPr>
              <p:nvPr/>
            </p:nvSpPr>
            <p:spPr bwMode="auto">
              <a:xfrm>
                <a:off x="4676" y="1592"/>
                <a:ext cx="14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3" y="0"/>
                  </a:cxn>
                </a:cxnLst>
                <a:rect l="0" t="0" r="r" b="b"/>
                <a:pathLst>
                  <a:path w="143">
                    <a:moveTo>
                      <a:pt x="0" y="0"/>
                    </a:moveTo>
                    <a:lnTo>
                      <a:pt x="14" y="0"/>
                    </a:lnTo>
                    <a:lnTo>
                      <a:pt x="143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6" name="Rectangle 156"/>
              <p:cNvSpPr>
                <a:spLocks noChangeArrowheads="1"/>
              </p:cNvSpPr>
              <p:nvPr/>
            </p:nvSpPr>
            <p:spPr bwMode="auto">
              <a:xfrm>
                <a:off x="4814" y="1582"/>
                <a:ext cx="15" cy="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7" name="Freeform 157"/>
              <p:cNvSpPr>
                <a:spLocks/>
              </p:cNvSpPr>
              <p:nvPr/>
            </p:nvSpPr>
            <p:spPr bwMode="auto">
              <a:xfrm>
                <a:off x="4814" y="1582"/>
                <a:ext cx="15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15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5">
                    <a:moveTo>
                      <a:pt x="0" y="0"/>
                    </a:moveTo>
                    <a:lnTo>
                      <a:pt x="15" y="0"/>
                    </a:lnTo>
                    <a:lnTo>
                      <a:pt x="15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18" name="Line 158"/>
              <p:cNvSpPr>
                <a:spLocks noChangeShapeType="1"/>
              </p:cNvSpPr>
              <p:nvPr/>
            </p:nvSpPr>
            <p:spPr bwMode="auto">
              <a:xfrm flipH="1">
                <a:off x="2280" y="2908"/>
                <a:ext cx="198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69119" name="Picture 159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518" y="2883"/>
                <a:ext cx="64" cy="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120" name="Line 160"/>
              <p:cNvSpPr>
                <a:spLocks noChangeShapeType="1"/>
              </p:cNvSpPr>
              <p:nvPr/>
            </p:nvSpPr>
            <p:spPr bwMode="auto">
              <a:xfrm flipH="1">
                <a:off x="2478" y="2908"/>
                <a:ext cx="7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69121" name="Picture 16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186" y="2883"/>
                <a:ext cx="70" cy="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122" name="Line 162"/>
              <p:cNvSpPr>
                <a:spLocks noChangeShapeType="1"/>
              </p:cNvSpPr>
              <p:nvPr/>
            </p:nvSpPr>
            <p:spPr bwMode="auto">
              <a:xfrm>
                <a:off x="2201" y="2908"/>
                <a:ext cx="7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3" name="Line 163"/>
              <p:cNvSpPr>
                <a:spLocks noChangeShapeType="1"/>
              </p:cNvSpPr>
              <p:nvPr/>
            </p:nvSpPr>
            <p:spPr bwMode="auto">
              <a:xfrm flipH="1">
                <a:off x="1751" y="3502"/>
                <a:ext cx="6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4" name="Freeform 164"/>
              <p:cNvSpPr>
                <a:spLocks/>
              </p:cNvSpPr>
              <p:nvPr/>
            </p:nvSpPr>
            <p:spPr bwMode="auto">
              <a:xfrm>
                <a:off x="1785" y="3472"/>
                <a:ext cx="65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5"/>
                  </a:cxn>
                  <a:cxn ang="0">
                    <a:pos x="65" y="30"/>
                  </a:cxn>
                  <a:cxn ang="0">
                    <a:pos x="0" y="0"/>
                  </a:cxn>
                </a:cxnLst>
                <a:rect l="0" t="0" r="r" b="b"/>
                <a:pathLst>
                  <a:path w="65" h="65">
                    <a:moveTo>
                      <a:pt x="0" y="0"/>
                    </a:moveTo>
                    <a:lnTo>
                      <a:pt x="0" y="65"/>
                    </a:lnTo>
                    <a:lnTo>
                      <a:pt x="65" y="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5" name="Freeform 165"/>
              <p:cNvSpPr>
                <a:spLocks/>
              </p:cNvSpPr>
              <p:nvPr/>
            </p:nvSpPr>
            <p:spPr bwMode="auto">
              <a:xfrm>
                <a:off x="1523" y="2448"/>
                <a:ext cx="243" cy="10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54"/>
                  </a:cxn>
                  <a:cxn ang="0">
                    <a:pos x="228" y="1054"/>
                  </a:cxn>
                  <a:cxn ang="0">
                    <a:pos x="243" y="1054"/>
                  </a:cxn>
                </a:cxnLst>
                <a:rect l="0" t="0" r="r" b="b"/>
                <a:pathLst>
                  <a:path w="243" h="1054">
                    <a:moveTo>
                      <a:pt x="0" y="0"/>
                    </a:moveTo>
                    <a:lnTo>
                      <a:pt x="0" y="1054"/>
                    </a:lnTo>
                    <a:lnTo>
                      <a:pt x="228" y="1054"/>
                    </a:lnTo>
                    <a:lnTo>
                      <a:pt x="243" y="1054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6" name="Line 166"/>
              <p:cNvSpPr>
                <a:spLocks noChangeShapeType="1"/>
              </p:cNvSpPr>
              <p:nvPr/>
            </p:nvSpPr>
            <p:spPr bwMode="auto">
              <a:xfrm flipH="1">
                <a:off x="2478" y="2745"/>
                <a:ext cx="6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7" name="Freeform 167"/>
              <p:cNvSpPr>
                <a:spLocks/>
              </p:cNvSpPr>
              <p:nvPr/>
            </p:nvSpPr>
            <p:spPr bwMode="auto">
              <a:xfrm>
                <a:off x="2513" y="2710"/>
                <a:ext cx="64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0"/>
                  </a:cxn>
                  <a:cxn ang="0">
                    <a:pos x="64" y="35"/>
                  </a:cxn>
                  <a:cxn ang="0">
                    <a:pos x="0" y="0"/>
                  </a:cxn>
                </a:cxnLst>
                <a:rect l="0" t="0" r="r" b="b"/>
                <a:pathLst>
                  <a:path w="64" h="70">
                    <a:moveTo>
                      <a:pt x="0" y="0"/>
                    </a:moveTo>
                    <a:lnTo>
                      <a:pt x="0" y="70"/>
                    </a:lnTo>
                    <a:lnTo>
                      <a:pt x="64" y="3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8" name="Freeform 168"/>
              <p:cNvSpPr>
                <a:spLocks/>
              </p:cNvSpPr>
              <p:nvPr/>
            </p:nvSpPr>
            <p:spPr bwMode="auto">
              <a:xfrm>
                <a:off x="1523" y="2448"/>
                <a:ext cx="970" cy="2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55" y="0"/>
                  </a:cxn>
                  <a:cxn ang="0">
                    <a:pos x="955" y="297"/>
                  </a:cxn>
                  <a:cxn ang="0">
                    <a:pos x="970" y="297"/>
                  </a:cxn>
                </a:cxnLst>
                <a:rect l="0" t="0" r="r" b="b"/>
                <a:pathLst>
                  <a:path w="970" h="297">
                    <a:moveTo>
                      <a:pt x="0" y="0"/>
                    </a:moveTo>
                    <a:lnTo>
                      <a:pt x="955" y="0"/>
                    </a:lnTo>
                    <a:lnTo>
                      <a:pt x="955" y="297"/>
                    </a:lnTo>
                    <a:lnTo>
                      <a:pt x="970" y="297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29" name="Line 169"/>
              <p:cNvSpPr>
                <a:spLocks noChangeShapeType="1"/>
              </p:cNvSpPr>
              <p:nvPr/>
            </p:nvSpPr>
            <p:spPr bwMode="auto">
              <a:xfrm>
                <a:off x="1355" y="2448"/>
                <a:ext cx="3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0" name="Freeform 170"/>
              <p:cNvSpPr>
                <a:spLocks/>
              </p:cNvSpPr>
              <p:nvPr/>
            </p:nvSpPr>
            <p:spPr bwMode="auto">
              <a:xfrm>
                <a:off x="1375" y="2448"/>
                <a:ext cx="14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48" y="0"/>
                  </a:cxn>
                </a:cxnLst>
                <a:rect l="0" t="0" r="r" b="b"/>
                <a:pathLst>
                  <a:path w="148">
                    <a:moveTo>
                      <a:pt x="0" y="0"/>
                    </a:moveTo>
                    <a:lnTo>
                      <a:pt x="15" y="0"/>
                    </a:lnTo>
                    <a:lnTo>
                      <a:pt x="148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1" name="Rectangle 171"/>
              <p:cNvSpPr>
                <a:spLocks noChangeArrowheads="1"/>
              </p:cNvSpPr>
              <p:nvPr/>
            </p:nvSpPr>
            <p:spPr bwMode="auto">
              <a:xfrm>
                <a:off x="1513" y="2443"/>
                <a:ext cx="15" cy="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2" name="Freeform 172"/>
              <p:cNvSpPr>
                <a:spLocks/>
              </p:cNvSpPr>
              <p:nvPr/>
            </p:nvSpPr>
            <p:spPr bwMode="auto">
              <a:xfrm>
                <a:off x="1513" y="2443"/>
                <a:ext cx="15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10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lnTo>
                      <a:pt x="15" y="0"/>
                    </a:lnTo>
                    <a:lnTo>
                      <a:pt x="15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3" name="Line 173"/>
              <p:cNvSpPr>
                <a:spLocks noChangeShapeType="1"/>
              </p:cNvSpPr>
              <p:nvPr/>
            </p:nvSpPr>
            <p:spPr bwMode="auto">
              <a:xfrm>
                <a:off x="1127" y="1523"/>
                <a:ext cx="3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4" name="Line 174"/>
              <p:cNvSpPr>
                <a:spLocks noChangeShapeType="1"/>
              </p:cNvSpPr>
              <p:nvPr/>
            </p:nvSpPr>
            <p:spPr bwMode="auto">
              <a:xfrm flipH="1">
                <a:off x="1226" y="1523"/>
                <a:ext cx="65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5" name="Freeform 175"/>
              <p:cNvSpPr>
                <a:spLocks/>
              </p:cNvSpPr>
              <p:nvPr/>
            </p:nvSpPr>
            <p:spPr bwMode="auto">
              <a:xfrm>
                <a:off x="1256" y="1493"/>
                <a:ext cx="69" cy="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4"/>
                  </a:cxn>
                  <a:cxn ang="0">
                    <a:pos x="69" y="30"/>
                  </a:cxn>
                  <a:cxn ang="0">
                    <a:pos x="0" y="0"/>
                  </a:cxn>
                </a:cxnLst>
                <a:rect l="0" t="0" r="r" b="b"/>
                <a:pathLst>
                  <a:path w="69" h="64">
                    <a:moveTo>
                      <a:pt x="0" y="0"/>
                    </a:moveTo>
                    <a:lnTo>
                      <a:pt x="0" y="64"/>
                    </a:lnTo>
                    <a:lnTo>
                      <a:pt x="69" y="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6" name="Freeform 176"/>
              <p:cNvSpPr>
                <a:spLocks/>
              </p:cNvSpPr>
              <p:nvPr/>
            </p:nvSpPr>
            <p:spPr bwMode="auto">
              <a:xfrm>
                <a:off x="1147" y="1523"/>
                <a:ext cx="8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79" y="0"/>
                  </a:cxn>
                  <a:cxn ang="0">
                    <a:pos x="89" y="0"/>
                  </a:cxn>
                </a:cxnLst>
                <a:rect l="0" t="0" r="r" b="b"/>
                <a:pathLst>
                  <a:path w="89">
                    <a:moveTo>
                      <a:pt x="0" y="0"/>
                    </a:moveTo>
                    <a:lnTo>
                      <a:pt x="10" y="0"/>
                    </a:lnTo>
                    <a:lnTo>
                      <a:pt x="79" y="0"/>
                    </a:lnTo>
                    <a:lnTo>
                      <a:pt x="89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7" name="Freeform 177"/>
              <p:cNvSpPr>
                <a:spLocks/>
              </p:cNvSpPr>
              <p:nvPr/>
            </p:nvSpPr>
            <p:spPr bwMode="auto">
              <a:xfrm>
                <a:off x="3235" y="2646"/>
                <a:ext cx="233" cy="163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0" y="0"/>
                  </a:cxn>
                  <a:cxn ang="0">
                    <a:pos x="233" y="0"/>
                  </a:cxn>
                </a:cxnLst>
                <a:rect l="0" t="0" r="r" b="b"/>
                <a:pathLst>
                  <a:path w="233" h="163">
                    <a:moveTo>
                      <a:pt x="0" y="163"/>
                    </a:moveTo>
                    <a:lnTo>
                      <a:pt x="0" y="0"/>
                    </a:lnTo>
                    <a:lnTo>
                      <a:pt x="233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8" name="Rectangle 178"/>
              <p:cNvSpPr>
                <a:spLocks noChangeArrowheads="1"/>
              </p:cNvSpPr>
              <p:nvPr/>
            </p:nvSpPr>
            <p:spPr bwMode="auto">
              <a:xfrm>
                <a:off x="3463" y="2641"/>
                <a:ext cx="10" cy="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39" name="Freeform 179"/>
              <p:cNvSpPr>
                <a:spLocks/>
              </p:cNvSpPr>
              <p:nvPr/>
            </p:nvSpPr>
            <p:spPr bwMode="auto">
              <a:xfrm>
                <a:off x="3463" y="2641"/>
                <a:ext cx="10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0" y="10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10" y="0"/>
                    </a:lnTo>
                    <a:lnTo>
                      <a:pt x="10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0" name="Rectangle 180"/>
              <p:cNvSpPr>
                <a:spLocks noChangeArrowheads="1"/>
              </p:cNvSpPr>
              <p:nvPr/>
            </p:nvSpPr>
            <p:spPr bwMode="auto">
              <a:xfrm>
                <a:off x="3231" y="2804"/>
                <a:ext cx="14" cy="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1" name="Freeform 181"/>
              <p:cNvSpPr>
                <a:spLocks/>
              </p:cNvSpPr>
              <p:nvPr/>
            </p:nvSpPr>
            <p:spPr bwMode="auto">
              <a:xfrm>
                <a:off x="3231" y="2804"/>
                <a:ext cx="14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5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15">
                    <a:moveTo>
                      <a:pt x="0" y="0"/>
                    </a:moveTo>
                    <a:lnTo>
                      <a:pt x="14" y="0"/>
                    </a:lnTo>
                    <a:lnTo>
                      <a:pt x="14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2" name="Line 182"/>
              <p:cNvSpPr>
                <a:spLocks noChangeShapeType="1"/>
              </p:cNvSpPr>
              <p:nvPr/>
            </p:nvSpPr>
            <p:spPr bwMode="auto">
              <a:xfrm flipH="1">
                <a:off x="3235" y="3076"/>
                <a:ext cx="268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3" name="Rectangle 183"/>
              <p:cNvSpPr>
                <a:spLocks noChangeArrowheads="1"/>
              </p:cNvSpPr>
              <p:nvPr/>
            </p:nvSpPr>
            <p:spPr bwMode="auto">
              <a:xfrm>
                <a:off x="3231" y="3067"/>
                <a:ext cx="14" cy="1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69144" name="Picture 184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537" y="3047"/>
                <a:ext cx="70" cy="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145" name="Line 185"/>
              <p:cNvSpPr>
                <a:spLocks noChangeShapeType="1"/>
              </p:cNvSpPr>
              <p:nvPr/>
            </p:nvSpPr>
            <p:spPr bwMode="auto">
              <a:xfrm flipH="1">
                <a:off x="3503" y="3076"/>
                <a:ext cx="7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6" name="Freeform 186"/>
              <p:cNvSpPr>
                <a:spLocks/>
              </p:cNvSpPr>
              <p:nvPr/>
            </p:nvSpPr>
            <p:spPr bwMode="auto">
              <a:xfrm>
                <a:off x="2939" y="3076"/>
                <a:ext cx="296" cy="495"/>
              </a:xfrm>
              <a:custGeom>
                <a:avLst/>
                <a:gdLst/>
                <a:ahLst/>
                <a:cxnLst>
                  <a:cxn ang="0">
                    <a:pos x="0" y="495"/>
                  </a:cxn>
                  <a:cxn ang="0">
                    <a:pos x="296" y="495"/>
                  </a:cxn>
                  <a:cxn ang="0">
                    <a:pos x="296" y="0"/>
                  </a:cxn>
                </a:cxnLst>
                <a:rect l="0" t="0" r="r" b="b"/>
                <a:pathLst>
                  <a:path w="296" h="495">
                    <a:moveTo>
                      <a:pt x="0" y="495"/>
                    </a:moveTo>
                    <a:lnTo>
                      <a:pt x="296" y="495"/>
                    </a:lnTo>
                    <a:lnTo>
                      <a:pt x="296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7" name="Rectangle 187"/>
              <p:cNvSpPr>
                <a:spLocks noChangeArrowheads="1"/>
              </p:cNvSpPr>
              <p:nvPr/>
            </p:nvSpPr>
            <p:spPr bwMode="auto">
              <a:xfrm>
                <a:off x="3231" y="3067"/>
                <a:ext cx="14" cy="1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48" name="Freeform 188"/>
              <p:cNvSpPr>
                <a:spLocks/>
              </p:cNvSpPr>
              <p:nvPr/>
            </p:nvSpPr>
            <p:spPr bwMode="auto">
              <a:xfrm>
                <a:off x="3231" y="3067"/>
                <a:ext cx="14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4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14">
                    <a:moveTo>
                      <a:pt x="0" y="0"/>
                    </a:moveTo>
                    <a:lnTo>
                      <a:pt x="14" y="0"/>
                    </a:lnTo>
                    <a:lnTo>
                      <a:pt x="14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69149" name="Picture 189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849" y="3542"/>
                <a:ext cx="65" cy="6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150" name="Line 190"/>
              <p:cNvSpPr>
                <a:spLocks noChangeShapeType="1"/>
              </p:cNvSpPr>
              <p:nvPr/>
            </p:nvSpPr>
            <p:spPr bwMode="auto">
              <a:xfrm>
                <a:off x="2859" y="3571"/>
                <a:ext cx="80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1" name="Line 191"/>
              <p:cNvSpPr>
                <a:spLocks noChangeShapeType="1"/>
              </p:cNvSpPr>
              <p:nvPr/>
            </p:nvSpPr>
            <p:spPr bwMode="auto">
              <a:xfrm flipV="1">
                <a:off x="3235" y="2809"/>
                <a:ext cx="1" cy="267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2" name="Rectangle 192"/>
              <p:cNvSpPr>
                <a:spLocks noChangeArrowheads="1"/>
              </p:cNvSpPr>
              <p:nvPr/>
            </p:nvSpPr>
            <p:spPr bwMode="auto">
              <a:xfrm>
                <a:off x="3231" y="2804"/>
                <a:ext cx="14" cy="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3" name="Freeform 193"/>
              <p:cNvSpPr>
                <a:spLocks/>
              </p:cNvSpPr>
              <p:nvPr/>
            </p:nvSpPr>
            <p:spPr bwMode="auto">
              <a:xfrm>
                <a:off x="3231" y="2804"/>
                <a:ext cx="14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5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15">
                    <a:moveTo>
                      <a:pt x="0" y="0"/>
                    </a:moveTo>
                    <a:lnTo>
                      <a:pt x="14" y="0"/>
                    </a:lnTo>
                    <a:lnTo>
                      <a:pt x="14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4" name="Rectangle 194"/>
              <p:cNvSpPr>
                <a:spLocks noChangeArrowheads="1"/>
              </p:cNvSpPr>
              <p:nvPr/>
            </p:nvSpPr>
            <p:spPr bwMode="auto">
              <a:xfrm>
                <a:off x="3231" y="3067"/>
                <a:ext cx="14" cy="1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5" name="Freeform 195"/>
              <p:cNvSpPr>
                <a:spLocks/>
              </p:cNvSpPr>
              <p:nvPr/>
            </p:nvSpPr>
            <p:spPr bwMode="auto">
              <a:xfrm>
                <a:off x="3231" y="3067"/>
                <a:ext cx="14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4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14">
                    <a:moveTo>
                      <a:pt x="0" y="0"/>
                    </a:moveTo>
                    <a:lnTo>
                      <a:pt x="14" y="0"/>
                    </a:lnTo>
                    <a:lnTo>
                      <a:pt x="14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6" name="Freeform 196"/>
              <p:cNvSpPr>
                <a:spLocks/>
              </p:cNvSpPr>
              <p:nvPr/>
            </p:nvSpPr>
            <p:spPr bwMode="auto">
              <a:xfrm>
                <a:off x="3008" y="2809"/>
                <a:ext cx="227" cy="35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227" y="35"/>
                  </a:cxn>
                  <a:cxn ang="0">
                    <a:pos x="227" y="0"/>
                  </a:cxn>
                </a:cxnLst>
                <a:rect l="0" t="0" r="r" b="b"/>
                <a:pathLst>
                  <a:path w="227" h="35">
                    <a:moveTo>
                      <a:pt x="0" y="35"/>
                    </a:moveTo>
                    <a:lnTo>
                      <a:pt x="227" y="35"/>
                    </a:lnTo>
                    <a:lnTo>
                      <a:pt x="227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7" name="Rectangle 197"/>
              <p:cNvSpPr>
                <a:spLocks noChangeArrowheads="1"/>
              </p:cNvSpPr>
              <p:nvPr/>
            </p:nvSpPr>
            <p:spPr bwMode="auto">
              <a:xfrm>
                <a:off x="3231" y="2804"/>
                <a:ext cx="14" cy="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58" name="Freeform 198"/>
              <p:cNvSpPr>
                <a:spLocks/>
              </p:cNvSpPr>
              <p:nvPr/>
            </p:nvSpPr>
            <p:spPr bwMode="auto">
              <a:xfrm>
                <a:off x="3231" y="2804"/>
                <a:ext cx="14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5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15">
                    <a:moveTo>
                      <a:pt x="0" y="0"/>
                    </a:moveTo>
                    <a:lnTo>
                      <a:pt x="14" y="0"/>
                    </a:lnTo>
                    <a:lnTo>
                      <a:pt x="14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69159" name="Picture 199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914" y="2814"/>
                <a:ext cx="64" cy="6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160" name="Line 200"/>
              <p:cNvSpPr>
                <a:spLocks noChangeShapeType="1"/>
              </p:cNvSpPr>
              <p:nvPr/>
            </p:nvSpPr>
            <p:spPr bwMode="auto">
              <a:xfrm>
                <a:off x="2929" y="2844"/>
                <a:ext cx="79" cy="1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61" name="Freeform 201"/>
              <p:cNvSpPr>
                <a:spLocks/>
              </p:cNvSpPr>
              <p:nvPr/>
            </p:nvSpPr>
            <p:spPr bwMode="auto">
              <a:xfrm>
                <a:off x="2642" y="1523"/>
                <a:ext cx="727" cy="69"/>
              </a:xfrm>
              <a:custGeom>
                <a:avLst/>
                <a:gdLst/>
                <a:ahLst/>
                <a:cxnLst>
                  <a:cxn ang="0">
                    <a:pos x="727" y="69"/>
                  </a:cxn>
                  <a:cxn ang="0">
                    <a:pos x="727" y="0"/>
                  </a:cxn>
                  <a:cxn ang="0">
                    <a:pos x="0" y="0"/>
                  </a:cxn>
                </a:cxnLst>
                <a:rect l="0" t="0" r="r" b="b"/>
                <a:pathLst>
                  <a:path w="727" h="69">
                    <a:moveTo>
                      <a:pt x="727" y="69"/>
                    </a:moveTo>
                    <a:lnTo>
                      <a:pt x="727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62" name="Rectangle 202"/>
              <p:cNvSpPr>
                <a:spLocks noChangeArrowheads="1"/>
              </p:cNvSpPr>
              <p:nvPr/>
            </p:nvSpPr>
            <p:spPr bwMode="auto">
              <a:xfrm>
                <a:off x="2637" y="1518"/>
                <a:ext cx="15" cy="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63" name="Freeform 203"/>
              <p:cNvSpPr>
                <a:spLocks/>
              </p:cNvSpPr>
              <p:nvPr/>
            </p:nvSpPr>
            <p:spPr bwMode="auto">
              <a:xfrm>
                <a:off x="2637" y="1518"/>
                <a:ext cx="15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15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5">
                    <a:moveTo>
                      <a:pt x="0" y="0"/>
                    </a:moveTo>
                    <a:lnTo>
                      <a:pt x="15" y="0"/>
                    </a:lnTo>
                    <a:lnTo>
                      <a:pt x="15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164" name="Rectangle 204"/>
              <p:cNvSpPr>
                <a:spLocks noChangeArrowheads="1"/>
              </p:cNvSpPr>
              <p:nvPr/>
            </p:nvSpPr>
            <p:spPr bwMode="auto">
              <a:xfrm>
                <a:off x="3364" y="1582"/>
                <a:ext cx="10" cy="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166" name="Freeform 206"/>
            <p:cNvSpPr>
              <a:spLocks/>
            </p:cNvSpPr>
            <p:nvPr/>
          </p:nvSpPr>
          <p:spPr bwMode="auto">
            <a:xfrm>
              <a:off x="3364" y="1582"/>
              <a:ext cx="10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lnTo>
                    <a:pt x="10" y="0"/>
                  </a:lnTo>
                  <a:lnTo>
                    <a:pt x="1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67" name="Line 207"/>
            <p:cNvSpPr>
              <a:spLocks noChangeShapeType="1"/>
            </p:cNvSpPr>
            <p:nvPr/>
          </p:nvSpPr>
          <p:spPr bwMode="auto">
            <a:xfrm flipH="1">
              <a:off x="2543" y="1523"/>
              <a:ext cx="9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68" name="Rectangle 208"/>
            <p:cNvSpPr>
              <a:spLocks noChangeArrowheads="1"/>
            </p:cNvSpPr>
            <p:nvPr/>
          </p:nvSpPr>
          <p:spPr bwMode="auto">
            <a:xfrm>
              <a:off x="2637" y="1518"/>
              <a:ext cx="1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9169" name="Picture 20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454" y="1498"/>
              <a:ext cx="64" cy="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69170" name="Line 210"/>
            <p:cNvSpPr>
              <a:spLocks noChangeShapeType="1"/>
            </p:cNvSpPr>
            <p:nvPr/>
          </p:nvSpPr>
          <p:spPr bwMode="auto">
            <a:xfrm>
              <a:off x="2463" y="1523"/>
              <a:ext cx="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1" name="Freeform 211"/>
            <p:cNvSpPr>
              <a:spLocks/>
            </p:cNvSpPr>
            <p:nvPr/>
          </p:nvSpPr>
          <p:spPr bwMode="auto">
            <a:xfrm>
              <a:off x="2216" y="1028"/>
              <a:ext cx="426" cy="495"/>
            </a:xfrm>
            <a:custGeom>
              <a:avLst/>
              <a:gdLst/>
              <a:ahLst/>
              <a:cxnLst>
                <a:cxn ang="0">
                  <a:pos x="426" y="495"/>
                </a:cxn>
                <a:cxn ang="0">
                  <a:pos x="426" y="0"/>
                </a:cxn>
                <a:cxn ang="0">
                  <a:pos x="0" y="0"/>
                </a:cxn>
              </a:cxnLst>
              <a:rect l="0" t="0" r="r" b="b"/>
              <a:pathLst>
                <a:path w="426" h="495">
                  <a:moveTo>
                    <a:pt x="426" y="495"/>
                  </a:moveTo>
                  <a:lnTo>
                    <a:pt x="426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2" name="Rectangle 212"/>
            <p:cNvSpPr>
              <a:spLocks noChangeArrowheads="1"/>
            </p:cNvSpPr>
            <p:nvPr/>
          </p:nvSpPr>
          <p:spPr bwMode="auto">
            <a:xfrm>
              <a:off x="2637" y="1518"/>
              <a:ext cx="1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3" name="Freeform 213"/>
            <p:cNvSpPr>
              <a:spLocks/>
            </p:cNvSpPr>
            <p:nvPr/>
          </p:nvSpPr>
          <p:spPr bwMode="auto">
            <a:xfrm>
              <a:off x="2637" y="1518"/>
              <a:ext cx="15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lnTo>
                    <a:pt x="15" y="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9174" name="Picture 214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122" y="1003"/>
              <a:ext cx="64" cy="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69175" name="Line 215"/>
            <p:cNvSpPr>
              <a:spLocks noChangeShapeType="1"/>
            </p:cNvSpPr>
            <p:nvPr/>
          </p:nvSpPr>
          <p:spPr bwMode="auto">
            <a:xfrm>
              <a:off x="2137" y="1028"/>
              <a:ext cx="7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6" name="Line 216"/>
            <p:cNvSpPr>
              <a:spLocks noChangeShapeType="1"/>
            </p:cNvSpPr>
            <p:nvPr/>
          </p:nvSpPr>
          <p:spPr bwMode="auto">
            <a:xfrm>
              <a:off x="3369" y="1592"/>
              <a:ext cx="6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7" name="Rectangle 217"/>
            <p:cNvSpPr>
              <a:spLocks noChangeArrowheads="1"/>
            </p:cNvSpPr>
            <p:nvPr/>
          </p:nvSpPr>
          <p:spPr bwMode="auto">
            <a:xfrm>
              <a:off x="3364" y="1582"/>
              <a:ext cx="10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8" name="Freeform 218"/>
            <p:cNvSpPr>
              <a:spLocks/>
            </p:cNvSpPr>
            <p:nvPr/>
          </p:nvSpPr>
          <p:spPr bwMode="auto">
            <a:xfrm>
              <a:off x="3364" y="1582"/>
              <a:ext cx="10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lnTo>
                    <a:pt x="10" y="0"/>
                  </a:lnTo>
                  <a:lnTo>
                    <a:pt x="1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9179" name="Picture 219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473" y="1562"/>
              <a:ext cx="64" cy="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69180" name="Line 220"/>
            <p:cNvSpPr>
              <a:spLocks noChangeShapeType="1"/>
            </p:cNvSpPr>
            <p:nvPr/>
          </p:nvSpPr>
          <p:spPr bwMode="auto">
            <a:xfrm flipH="1">
              <a:off x="3433" y="1592"/>
              <a:ext cx="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1" name="Oval 221"/>
            <p:cNvSpPr>
              <a:spLocks noChangeArrowheads="1"/>
            </p:cNvSpPr>
            <p:nvPr/>
          </p:nvSpPr>
          <p:spPr bwMode="auto">
            <a:xfrm>
              <a:off x="3463" y="2641"/>
              <a:ext cx="15" cy="1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2" name="Rectangle 222"/>
            <p:cNvSpPr>
              <a:spLocks noChangeArrowheads="1"/>
            </p:cNvSpPr>
            <p:nvPr/>
          </p:nvSpPr>
          <p:spPr bwMode="auto">
            <a:xfrm>
              <a:off x="3463" y="2641"/>
              <a:ext cx="10" cy="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3" name="Freeform 223"/>
            <p:cNvSpPr>
              <a:spLocks/>
            </p:cNvSpPr>
            <p:nvPr/>
          </p:nvSpPr>
          <p:spPr bwMode="auto">
            <a:xfrm>
              <a:off x="3463" y="2641"/>
              <a:ext cx="10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10" y="0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9184" name="Picture 224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508" y="2616"/>
              <a:ext cx="64" cy="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69185" name="Line 225"/>
            <p:cNvSpPr>
              <a:spLocks noChangeShapeType="1"/>
            </p:cNvSpPr>
            <p:nvPr/>
          </p:nvSpPr>
          <p:spPr bwMode="auto">
            <a:xfrm flipH="1">
              <a:off x="3468" y="2646"/>
              <a:ext cx="7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6" name="Freeform 226"/>
            <p:cNvSpPr>
              <a:spLocks/>
            </p:cNvSpPr>
            <p:nvPr/>
          </p:nvSpPr>
          <p:spPr bwMode="auto">
            <a:xfrm>
              <a:off x="3235" y="1592"/>
              <a:ext cx="233" cy="1054"/>
            </a:xfrm>
            <a:custGeom>
              <a:avLst/>
              <a:gdLst/>
              <a:ahLst/>
              <a:cxnLst>
                <a:cxn ang="0">
                  <a:pos x="233" y="1054"/>
                </a:cxn>
                <a:cxn ang="0">
                  <a:pos x="0" y="1054"/>
                </a:cxn>
                <a:cxn ang="0">
                  <a:pos x="0" y="0"/>
                </a:cxn>
                <a:cxn ang="0">
                  <a:pos x="134" y="0"/>
                </a:cxn>
              </a:cxnLst>
              <a:rect l="0" t="0" r="r" b="b"/>
              <a:pathLst>
                <a:path w="233" h="1054">
                  <a:moveTo>
                    <a:pt x="233" y="1054"/>
                  </a:moveTo>
                  <a:lnTo>
                    <a:pt x="0" y="1054"/>
                  </a:lnTo>
                  <a:lnTo>
                    <a:pt x="0" y="0"/>
                  </a:lnTo>
                  <a:lnTo>
                    <a:pt x="13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7" name="Rectangle 227"/>
            <p:cNvSpPr>
              <a:spLocks noChangeArrowheads="1"/>
            </p:cNvSpPr>
            <p:nvPr/>
          </p:nvSpPr>
          <p:spPr bwMode="auto">
            <a:xfrm>
              <a:off x="3364" y="1582"/>
              <a:ext cx="10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8" name="Freeform 228"/>
            <p:cNvSpPr>
              <a:spLocks/>
            </p:cNvSpPr>
            <p:nvPr/>
          </p:nvSpPr>
          <p:spPr bwMode="auto">
            <a:xfrm>
              <a:off x="3364" y="1582"/>
              <a:ext cx="10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lnTo>
                    <a:pt x="10" y="0"/>
                  </a:lnTo>
                  <a:lnTo>
                    <a:pt x="1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89" name="Rectangle 229"/>
            <p:cNvSpPr>
              <a:spLocks noChangeArrowheads="1"/>
            </p:cNvSpPr>
            <p:nvPr/>
          </p:nvSpPr>
          <p:spPr bwMode="auto">
            <a:xfrm>
              <a:off x="3463" y="2641"/>
              <a:ext cx="10" cy="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0" name="Freeform 230"/>
            <p:cNvSpPr>
              <a:spLocks/>
            </p:cNvSpPr>
            <p:nvPr/>
          </p:nvSpPr>
          <p:spPr bwMode="auto">
            <a:xfrm>
              <a:off x="3463" y="2641"/>
              <a:ext cx="10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10" y="0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1" name="Line 231"/>
            <p:cNvSpPr>
              <a:spLocks noChangeShapeType="1"/>
            </p:cNvSpPr>
            <p:nvPr/>
          </p:nvSpPr>
          <p:spPr bwMode="auto">
            <a:xfrm>
              <a:off x="2840" y="2250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2" name="Line 232"/>
            <p:cNvSpPr>
              <a:spLocks noChangeShapeType="1"/>
            </p:cNvSpPr>
            <p:nvPr/>
          </p:nvSpPr>
          <p:spPr bwMode="auto">
            <a:xfrm flipH="1">
              <a:off x="3468" y="2448"/>
              <a:ext cx="6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3" name="Freeform 233"/>
            <p:cNvSpPr>
              <a:spLocks/>
            </p:cNvSpPr>
            <p:nvPr/>
          </p:nvSpPr>
          <p:spPr bwMode="auto">
            <a:xfrm>
              <a:off x="3503" y="2413"/>
              <a:ext cx="64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0"/>
                </a:cxn>
                <a:cxn ang="0">
                  <a:pos x="64" y="35"/>
                </a:cxn>
                <a:cxn ang="0">
                  <a:pos x="0" y="0"/>
                </a:cxn>
              </a:cxnLst>
              <a:rect l="0" t="0" r="r" b="b"/>
              <a:pathLst>
                <a:path w="64" h="70">
                  <a:moveTo>
                    <a:pt x="0" y="0"/>
                  </a:moveTo>
                  <a:lnTo>
                    <a:pt x="0" y="70"/>
                  </a:lnTo>
                  <a:lnTo>
                    <a:pt x="64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4" name="Freeform 234"/>
            <p:cNvSpPr>
              <a:spLocks/>
            </p:cNvSpPr>
            <p:nvPr/>
          </p:nvSpPr>
          <p:spPr bwMode="auto">
            <a:xfrm>
              <a:off x="2859" y="2250"/>
              <a:ext cx="624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609" y="0"/>
                </a:cxn>
                <a:cxn ang="0">
                  <a:pos x="609" y="198"/>
                </a:cxn>
                <a:cxn ang="0">
                  <a:pos x="624" y="198"/>
                </a:cxn>
              </a:cxnLst>
              <a:rect l="0" t="0" r="r" b="b"/>
              <a:pathLst>
                <a:path w="624" h="198">
                  <a:moveTo>
                    <a:pt x="0" y="0"/>
                  </a:moveTo>
                  <a:lnTo>
                    <a:pt x="15" y="0"/>
                  </a:lnTo>
                  <a:lnTo>
                    <a:pt x="609" y="0"/>
                  </a:lnTo>
                  <a:lnTo>
                    <a:pt x="609" y="198"/>
                  </a:lnTo>
                  <a:lnTo>
                    <a:pt x="624" y="198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5" name="Line 235"/>
            <p:cNvSpPr>
              <a:spLocks noChangeShapeType="1"/>
            </p:cNvSpPr>
            <p:nvPr/>
          </p:nvSpPr>
          <p:spPr bwMode="auto">
            <a:xfrm>
              <a:off x="2048" y="3571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6" name="Line 236"/>
            <p:cNvSpPr>
              <a:spLocks noChangeShapeType="1"/>
            </p:cNvSpPr>
            <p:nvPr/>
          </p:nvSpPr>
          <p:spPr bwMode="auto">
            <a:xfrm flipH="1">
              <a:off x="2414" y="3571"/>
              <a:ext cx="6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7" name="Freeform 237"/>
            <p:cNvSpPr>
              <a:spLocks/>
            </p:cNvSpPr>
            <p:nvPr/>
          </p:nvSpPr>
          <p:spPr bwMode="auto">
            <a:xfrm>
              <a:off x="2444" y="3537"/>
              <a:ext cx="69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4"/>
                </a:cxn>
                <a:cxn ang="0">
                  <a:pos x="69" y="34"/>
                </a:cxn>
                <a:cxn ang="0">
                  <a:pos x="0" y="0"/>
                </a:cxn>
              </a:cxnLst>
              <a:rect l="0" t="0" r="r" b="b"/>
              <a:pathLst>
                <a:path w="69" h="64">
                  <a:moveTo>
                    <a:pt x="0" y="0"/>
                  </a:moveTo>
                  <a:lnTo>
                    <a:pt x="0" y="64"/>
                  </a:lnTo>
                  <a:lnTo>
                    <a:pt x="69" y="3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8" name="Freeform 238"/>
            <p:cNvSpPr>
              <a:spLocks/>
            </p:cNvSpPr>
            <p:nvPr/>
          </p:nvSpPr>
          <p:spPr bwMode="auto">
            <a:xfrm>
              <a:off x="2068" y="3571"/>
              <a:ext cx="3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346" y="0"/>
                </a:cxn>
                <a:cxn ang="0">
                  <a:pos x="356" y="0"/>
                </a:cxn>
              </a:cxnLst>
              <a:rect l="0" t="0" r="r" b="b"/>
              <a:pathLst>
                <a:path w="356">
                  <a:moveTo>
                    <a:pt x="0" y="0"/>
                  </a:moveTo>
                  <a:lnTo>
                    <a:pt x="14" y="0"/>
                  </a:lnTo>
                  <a:lnTo>
                    <a:pt x="346" y="0"/>
                  </a:lnTo>
                  <a:lnTo>
                    <a:pt x="35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99" name="Line 239"/>
            <p:cNvSpPr>
              <a:spLocks noChangeShapeType="1"/>
            </p:cNvSpPr>
            <p:nvPr/>
          </p:nvSpPr>
          <p:spPr bwMode="auto">
            <a:xfrm>
              <a:off x="1192" y="3601"/>
              <a:ext cx="3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00" name="Line 240"/>
            <p:cNvSpPr>
              <a:spLocks noChangeShapeType="1"/>
            </p:cNvSpPr>
            <p:nvPr/>
          </p:nvSpPr>
          <p:spPr bwMode="auto">
            <a:xfrm flipH="1">
              <a:off x="1751" y="3601"/>
              <a:ext cx="6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01" name="Freeform 241"/>
            <p:cNvSpPr>
              <a:spLocks/>
            </p:cNvSpPr>
            <p:nvPr/>
          </p:nvSpPr>
          <p:spPr bwMode="auto">
            <a:xfrm>
              <a:off x="1785" y="3571"/>
              <a:ext cx="6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5"/>
                </a:cxn>
                <a:cxn ang="0">
                  <a:pos x="65" y="30"/>
                </a:cxn>
                <a:cxn ang="0">
                  <a:pos x="0" y="0"/>
                </a:cxn>
              </a:cxnLst>
              <a:rect l="0" t="0" r="r" b="b"/>
              <a:pathLst>
                <a:path w="65" h="65">
                  <a:moveTo>
                    <a:pt x="0" y="0"/>
                  </a:moveTo>
                  <a:lnTo>
                    <a:pt x="0" y="65"/>
                  </a:lnTo>
                  <a:lnTo>
                    <a:pt x="65" y="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02" name="Freeform 242"/>
            <p:cNvSpPr>
              <a:spLocks/>
            </p:cNvSpPr>
            <p:nvPr/>
          </p:nvSpPr>
          <p:spPr bwMode="auto">
            <a:xfrm>
              <a:off x="1211" y="3601"/>
              <a:ext cx="55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540" y="0"/>
                </a:cxn>
                <a:cxn ang="0">
                  <a:pos x="555" y="0"/>
                </a:cxn>
              </a:cxnLst>
              <a:rect l="0" t="0" r="r" b="b"/>
              <a:pathLst>
                <a:path w="555">
                  <a:moveTo>
                    <a:pt x="0" y="0"/>
                  </a:moveTo>
                  <a:lnTo>
                    <a:pt x="15" y="0"/>
                  </a:lnTo>
                  <a:lnTo>
                    <a:pt x="540" y="0"/>
                  </a:lnTo>
                  <a:lnTo>
                    <a:pt x="55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5" name="Rectangular Callout 244"/>
          <p:cNvSpPr/>
          <p:nvPr/>
        </p:nvSpPr>
        <p:spPr>
          <a:xfrm>
            <a:off x="5410200" y="5638800"/>
            <a:ext cx="2667000" cy="990600"/>
          </a:xfrm>
          <a:prstGeom prst="wedgeRectCallout">
            <a:avLst>
              <a:gd name="adj1" fmla="val -62588"/>
              <a:gd name="adj2" fmla="val -47161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Added compensation torque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6" name="Rectangular Callout 245"/>
          <p:cNvSpPr/>
          <p:nvPr/>
        </p:nvSpPr>
        <p:spPr>
          <a:xfrm>
            <a:off x="7315200" y="4495800"/>
            <a:ext cx="1676400" cy="990600"/>
          </a:xfrm>
          <a:prstGeom prst="wedgeRectCallout">
            <a:avLst>
              <a:gd name="adj1" fmla="val 20199"/>
              <a:gd name="adj2" fmla="val -109159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Optimization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toolbox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609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8153400" cy="49530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Simulated Coast Down function for pressure=0.05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69988" name="Group 4"/>
          <p:cNvGrpSpPr>
            <a:grpSpLocks noChangeAspect="1"/>
          </p:cNvGrpSpPr>
          <p:nvPr/>
        </p:nvGrpSpPr>
        <p:grpSpPr bwMode="auto">
          <a:xfrm>
            <a:off x="533400" y="1600200"/>
            <a:ext cx="7759699" cy="5105400"/>
            <a:chOff x="336" y="1008"/>
            <a:chExt cx="4888" cy="3216"/>
          </a:xfrm>
        </p:grpSpPr>
        <p:sp>
          <p:nvSpPr>
            <p:cNvPr id="169990" name="Rectangle 6"/>
            <p:cNvSpPr>
              <a:spLocks noChangeArrowheads="1"/>
            </p:cNvSpPr>
            <p:nvPr/>
          </p:nvSpPr>
          <p:spPr bwMode="auto">
            <a:xfrm>
              <a:off x="648" y="1089"/>
              <a:ext cx="4516" cy="2943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auto">
            <a:xfrm>
              <a:off x="648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auto">
            <a:xfrm>
              <a:off x="1211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3" name="Freeform 9"/>
            <p:cNvSpPr>
              <a:spLocks/>
            </p:cNvSpPr>
            <p:nvPr/>
          </p:nvSpPr>
          <p:spPr bwMode="auto">
            <a:xfrm>
              <a:off x="1774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4" name="Freeform 10"/>
            <p:cNvSpPr>
              <a:spLocks/>
            </p:cNvSpPr>
            <p:nvPr/>
          </p:nvSpPr>
          <p:spPr bwMode="auto">
            <a:xfrm>
              <a:off x="2337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5" name="Freeform 11"/>
            <p:cNvSpPr>
              <a:spLocks/>
            </p:cNvSpPr>
            <p:nvPr/>
          </p:nvSpPr>
          <p:spPr bwMode="auto">
            <a:xfrm>
              <a:off x="2906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6" name="Freeform 12"/>
            <p:cNvSpPr>
              <a:spLocks/>
            </p:cNvSpPr>
            <p:nvPr/>
          </p:nvSpPr>
          <p:spPr bwMode="auto">
            <a:xfrm>
              <a:off x="3469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7" name="Freeform 13"/>
            <p:cNvSpPr>
              <a:spLocks/>
            </p:cNvSpPr>
            <p:nvPr/>
          </p:nvSpPr>
          <p:spPr bwMode="auto">
            <a:xfrm>
              <a:off x="4032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8" name="Freeform 14"/>
            <p:cNvSpPr>
              <a:spLocks/>
            </p:cNvSpPr>
            <p:nvPr/>
          </p:nvSpPr>
          <p:spPr bwMode="auto">
            <a:xfrm>
              <a:off x="4595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9" name="Freeform 15"/>
            <p:cNvSpPr>
              <a:spLocks/>
            </p:cNvSpPr>
            <p:nvPr/>
          </p:nvSpPr>
          <p:spPr bwMode="auto">
            <a:xfrm>
              <a:off x="5164" y="1089"/>
              <a:ext cx="1" cy="2943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81">
                  <a:moveTo>
                    <a:pt x="0" y="4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auto">
            <a:xfrm>
              <a:off x="648" y="4032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1" name="Freeform 17"/>
            <p:cNvSpPr>
              <a:spLocks/>
            </p:cNvSpPr>
            <p:nvPr/>
          </p:nvSpPr>
          <p:spPr bwMode="auto">
            <a:xfrm>
              <a:off x="648" y="3610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2" name="Freeform 18"/>
            <p:cNvSpPr>
              <a:spLocks/>
            </p:cNvSpPr>
            <p:nvPr/>
          </p:nvSpPr>
          <p:spPr bwMode="auto">
            <a:xfrm>
              <a:off x="648" y="3188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3" name="Freeform 19"/>
            <p:cNvSpPr>
              <a:spLocks/>
            </p:cNvSpPr>
            <p:nvPr/>
          </p:nvSpPr>
          <p:spPr bwMode="auto">
            <a:xfrm>
              <a:off x="648" y="2766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4" name="Freeform 20"/>
            <p:cNvSpPr>
              <a:spLocks/>
            </p:cNvSpPr>
            <p:nvPr/>
          </p:nvSpPr>
          <p:spPr bwMode="auto">
            <a:xfrm>
              <a:off x="648" y="2350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5" name="Freeform 21"/>
            <p:cNvSpPr>
              <a:spLocks/>
            </p:cNvSpPr>
            <p:nvPr/>
          </p:nvSpPr>
          <p:spPr bwMode="auto">
            <a:xfrm>
              <a:off x="648" y="1928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6" name="Freeform 22"/>
            <p:cNvSpPr>
              <a:spLocks/>
            </p:cNvSpPr>
            <p:nvPr/>
          </p:nvSpPr>
          <p:spPr bwMode="auto">
            <a:xfrm>
              <a:off x="648" y="1505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7" name="Freeform 23"/>
            <p:cNvSpPr>
              <a:spLocks/>
            </p:cNvSpPr>
            <p:nvPr/>
          </p:nvSpPr>
          <p:spPr bwMode="auto">
            <a:xfrm>
              <a:off x="648" y="1089"/>
              <a:ext cx="45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8" y="0"/>
                </a:cxn>
                <a:cxn ang="0">
                  <a:pos x="738" y="0"/>
                </a:cxn>
              </a:cxnLst>
              <a:rect l="0" t="0" r="r" b="b"/>
              <a:pathLst>
                <a:path w="738">
                  <a:moveTo>
                    <a:pt x="0" y="0"/>
                  </a:move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8" name="Line 24"/>
            <p:cNvSpPr>
              <a:spLocks noChangeShapeType="1"/>
            </p:cNvSpPr>
            <p:nvPr/>
          </p:nvSpPr>
          <p:spPr bwMode="auto">
            <a:xfrm>
              <a:off x="648" y="1089"/>
              <a:ext cx="4516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09" name="Line 25"/>
            <p:cNvSpPr>
              <a:spLocks noChangeShapeType="1"/>
            </p:cNvSpPr>
            <p:nvPr/>
          </p:nvSpPr>
          <p:spPr bwMode="auto">
            <a:xfrm>
              <a:off x="648" y="4032"/>
              <a:ext cx="4516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0" name="Line 26"/>
            <p:cNvSpPr>
              <a:spLocks noChangeShapeType="1"/>
            </p:cNvSpPr>
            <p:nvPr/>
          </p:nvSpPr>
          <p:spPr bwMode="auto">
            <a:xfrm flipV="1">
              <a:off x="5164" y="1089"/>
              <a:ext cx="1" cy="294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1" name="Line 27"/>
            <p:cNvSpPr>
              <a:spLocks noChangeShapeType="1"/>
            </p:cNvSpPr>
            <p:nvPr/>
          </p:nvSpPr>
          <p:spPr bwMode="auto">
            <a:xfrm flipV="1">
              <a:off x="648" y="1089"/>
              <a:ext cx="1" cy="294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2" name="Line 28"/>
            <p:cNvSpPr>
              <a:spLocks noChangeShapeType="1"/>
            </p:cNvSpPr>
            <p:nvPr/>
          </p:nvSpPr>
          <p:spPr bwMode="auto">
            <a:xfrm>
              <a:off x="648" y="4032"/>
              <a:ext cx="4516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3" name="Line 29"/>
            <p:cNvSpPr>
              <a:spLocks noChangeShapeType="1"/>
            </p:cNvSpPr>
            <p:nvPr/>
          </p:nvSpPr>
          <p:spPr bwMode="auto">
            <a:xfrm flipV="1">
              <a:off x="648" y="1089"/>
              <a:ext cx="1" cy="294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4" name="Line 30"/>
            <p:cNvSpPr>
              <a:spLocks noChangeShapeType="1"/>
            </p:cNvSpPr>
            <p:nvPr/>
          </p:nvSpPr>
          <p:spPr bwMode="auto">
            <a:xfrm>
              <a:off x="648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5" name="Line 31"/>
            <p:cNvSpPr>
              <a:spLocks noChangeShapeType="1"/>
            </p:cNvSpPr>
            <p:nvPr/>
          </p:nvSpPr>
          <p:spPr bwMode="auto">
            <a:xfrm>
              <a:off x="648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6" name="Rectangle 32"/>
            <p:cNvSpPr>
              <a:spLocks noChangeArrowheads="1"/>
            </p:cNvSpPr>
            <p:nvPr/>
          </p:nvSpPr>
          <p:spPr bwMode="auto">
            <a:xfrm>
              <a:off x="576" y="4088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17" name="Line 33"/>
            <p:cNvSpPr>
              <a:spLocks noChangeShapeType="1"/>
            </p:cNvSpPr>
            <p:nvPr/>
          </p:nvSpPr>
          <p:spPr bwMode="auto">
            <a:xfrm>
              <a:off x="1211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8" name="Line 34"/>
            <p:cNvSpPr>
              <a:spLocks noChangeShapeType="1"/>
            </p:cNvSpPr>
            <p:nvPr/>
          </p:nvSpPr>
          <p:spPr bwMode="auto">
            <a:xfrm>
              <a:off x="1211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19" name="Rectangle 35"/>
            <p:cNvSpPr>
              <a:spLocks noChangeArrowheads="1"/>
            </p:cNvSpPr>
            <p:nvPr/>
          </p:nvSpPr>
          <p:spPr bwMode="auto">
            <a:xfrm>
              <a:off x="1096" y="4088"/>
              <a:ext cx="21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0.05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20" name="Line 36"/>
            <p:cNvSpPr>
              <a:spLocks noChangeShapeType="1"/>
            </p:cNvSpPr>
            <p:nvPr/>
          </p:nvSpPr>
          <p:spPr bwMode="auto">
            <a:xfrm>
              <a:off x="1774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1" name="Line 37"/>
            <p:cNvSpPr>
              <a:spLocks noChangeShapeType="1"/>
            </p:cNvSpPr>
            <p:nvPr/>
          </p:nvSpPr>
          <p:spPr bwMode="auto">
            <a:xfrm>
              <a:off x="1774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2" name="Rectangle 38"/>
            <p:cNvSpPr>
              <a:spLocks noChangeArrowheads="1"/>
            </p:cNvSpPr>
            <p:nvPr/>
          </p:nvSpPr>
          <p:spPr bwMode="auto">
            <a:xfrm>
              <a:off x="1677" y="408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0.1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23" name="Line 39"/>
            <p:cNvSpPr>
              <a:spLocks noChangeShapeType="1"/>
            </p:cNvSpPr>
            <p:nvPr/>
          </p:nvSpPr>
          <p:spPr bwMode="auto">
            <a:xfrm>
              <a:off x="2337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4" name="Line 40"/>
            <p:cNvSpPr>
              <a:spLocks noChangeShapeType="1"/>
            </p:cNvSpPr>
            <p:nvPr/>
          </p:nvSpPr>
          <p:spPr bwMode="auto">
            <a:xfrm>
              <a:off x="2337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5" name="Rectangle 41"/>
            <p:cNvSpPr>
              <a:spLocks noChangeArrowheads="1"/>
            </p:cNvSpPr>
            <p:nvPr/>
          </p:nvSpPr>
          <p:spPr bwMode="auto">
            <a:xfrm>
              <a:off x="2222" y="4088"/>
              <a:ext cx="21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0.15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26" name="Line 42"/>
            <p:cNvSpPr>
              <a:spLocks noChangeShapeType="1"/>
            </p:cNvSpPr>
            <p:nvPr/>
          </p:nvSpPr>
          <p:spPr bwMode="auto">
            <a:xfrm>
              <a:off x="2906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7" name="Line 43"/>
            <p:cNvSpPr>
              <a:spLocks noChangeShapeType="1"/>
            </p:cNvSpPr>
            <p:nvPr/>
          </p:nvSpPr>
          <p:spPr bwMode="auto">
            <a:xfrm>
              <a:off x="2906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8" name="Rectangle 44"/>
            <p:cNvSpPr>
              <a:spLocks noChangeArrowheads="1"/>
            </p:cNvSpPr>
            <p:nvPr/>
          </p:nvSpPr>
          <p:spPr bwMode="auto">
            <a:xfrm>
              <a:off x="2809" y="408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29" name="Line 45"/>
            <p:cNvSpPr>
              <a:spLocks noChangeShapeType="1"/>
            </p:cNvSpPr>
            <p:nvPr/>
          </p:nvSpPr>
          <p:spPr bwMode="auto">
            <a:xfrm>
              <a:off x="3469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0" name="Line 46"/>
            <p:cNvSpPr>
              <a:spLocks noChangeShapeType="1"/>
            </p:cNvSpPr>
            <p:nvPr/>
          </p:nvSpPr>
          <p:spPr bwMode="auto">
            <a:xfrm>
              <a:off x="3469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1" name="Rectangle 47"/>
            <p:cNvSpPr>
              <a:spLocks noChangeArrowheads="1"/>
            </p:cNvSpPr>
            <p:nvPr/>
          </p:nvSpPr>
          <p:spPr bwMode="auto">
            <a:xfrm>
              <a:off x="3354" y="4088"/>
              <a:ext cx="21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32" name="Line 48"/>
            <p:cNvSpPr>
              <a:spLocks noChangeShapeType="1"/>
            </p:cNvSpPr>
            <p:nvPr/>
          </p:nvSpPr>
          <p:spPr bwMode="auto">
            <a:xfrm>
              <a:off x="4032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3" name="Line 49"/>
            <p:cNvSpPr>
              <a:spLocks noChangeShapeType="1"/>
            </p:cNvSpPr>
            <p:nvPr/>
          </p:nvSpPr>
          <p:spPr bwMode="auto">
            <a:xfrm>
              <a:off x="4032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4" name="Rectangle 50"/>
            <p:cNvSpPr>
              <a:spLocks noChangeArrowheads="1"/>
            </p:cNvSpPr>
            <p:nvPr/>
          </p:nvSpPr>
          <p:spPr bwMode="auto">
            <a:xfrm>
              <a:off x="3935" y="408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0.3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35" name="Line 51"/>
            <p:cNvSpPr>
              <a:spLocks noChangeShapeType="1"/>
            </p:cNvSpPr>
            <p:nvPr/>
          </p:nvSpPr>
          <p:spPr bwMode="auto">
            <a:xfrm>
              <a:off x="4595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6" name="Line 52"/>
            <p:cNvSpPr>
              <a:spLocks noChangeShapeType="1"/>
            </p:cNvSpPr>
            <p:nvPr/>
          </p:nvSpPr>
          <p:spPr bwMode="auto">
            <a:xfrm>
              <a:off x="4595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7" name="Rectangle 53"/>
            <p:cNvSpPr>
              <a:spLocks noChangeArrowheads="1"/>
            </p:cNvSpPr>
            <p:nvPr/>
          </p:nvSpPr>
          <p:spPr bwMode="auto">
            <a:xfrm>
              <a:off x="4480" y="4088"/>
              <a:ext cx="21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0.35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38" name="Line 54"/>
            <p:cNvSpPr>
              <a:spLocks noChangeShapeType="1"/>
            </p:cNvSpPr>
            <p:nvPr/>
          </p:nvSpPr>
          <p:spPr bwMode="auto">
            <a:xfrm>
              <a:off x="5164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9" name="Line 55"/>
            <p:cNvSpPr>
              <a:spLocks noChangeShapeType="1"/>
            </p:cNvSpPr>
            <p:nvPr/>
          </p:nvSpPr>
          <p:spPr bwMode="auto">
            <a:xfrm>
              <a:off x="5164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0" name="Rectangle 56"/>
            <p:cNvSpPr>
              <a:spLocks noChangeArrowheads="1"/>
            </p:cNvSpPr>
            <p:nvPr/>
          </p:nvSpPr>
          <p:spPr bwMode="auto">
            <a:xfrm>
              <a:off x="5067" y="408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0.4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41" name="Line 57"/>
            <p:cNvSpPr>
              <a:spLocks noChangeShapeType="1"/>
            </p:cNvSpPr>
            <p:nvPr/>
          </p:nvSpPr>
          <p:spPr bwMode="auto">
            <a:xfrm>
              <a:off x="648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2" name="Line 58"/>
            <p:cNvSpPr>
              <a:spLocks noChangeShapeType="1"/>
            </p:cNvSpPr>
            <p:nvPr/>
          </p:nvSpPr>
          <p:spPr bwMode="auto">
            <a:xfrm>
              <a:off x="5164" y="40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3" name="Rectangle 59"/>
            <p:cNvSpPr>
              <a:spLocks noChangeArrowheads="1"/>
            </p:cNvSpPr>
            <p:nvPr/>
          </p:nvSpPr>
          <p:spPr bwMode="auto">
            <a:xfrm>
              <a:off x="446" y="3951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44" name="Line 60"/>
            <p:cNvSpPr>
              <a:spLocks noChangeShapeType="1"/>
            </p:cNvSpPr>
            <p:nvPr/>
          </p:nvSpPr>
          <p:spPr bwMode="auto">
            <a:xfrm>
              <a:off x="648" y="361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5" name="Line 61"/>
            <p:cNvSpPr>
              <a:spLocks noChangeShapeType="1"/>
            </p:cNvSpPr>
            <p:nvPr/>
          </p:nvSpPr>
          <p:spPr bwMode="auto">
            <a:xfrm>
              <a:off x="5164" y="361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6" name="Rectangle 62"/>
            <p:cNvSpPr>
              <a:spLocks noChangeArrowheads="1"/>
            </p:cNvSpPr>
            <p:nvPr/>
          </p:nvSpPr>
          <p:spPr bwMode="auto">
            <a:xfrm>
              <a:off x="373" y="3528"/>
              <a:ext cx="18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500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47" name="Line 63"/>
            <p:cNvSpPr>
              <a:spLocks noChangeShapeType="1"/>
            </p:cNvSpPr>
            <p:nvPr/>
          </p:nvSpPr>
          <p:spPr bwMode="auto">
            <a:xfrm>
              <a:off x="648" y="318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8" name="Line 64"/>
            <p:cNvSpPr>
              <a:spLocks noChangeShapeType="1"/>
            </p:cNvSpPr>
            <p:nvPr/>
          </p:nvSpPr>
          <p:spPr bwMode="auto">
            <a:xfrm>
              <a:off x="5164" y="318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49" name="Rectangle 65"/>
            <p:cNvSpPr>
              <a:spLocks noChangeArrowheads="1"/>
            </p:cNvSpPr>
            <p:nvPr/>
          </p:nvSpPr>
          <p:spPr bwMode="auto">
            <a:xfrm>
              <a:off x="336" y="3106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50" name="Line 66"/>
            <p:cNvSpPr>
              <a:spLocks noChangeShapeType="1"/>
            </p:cNvSpPr>
            <p:nvPr/>
          </p:nvSpPr>
          <p:spPr bwMode="auto">
            <a:xfrm>
              <a:off x="648" y="276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1" name="Line 67"/>
            <p:cNvSpPr>
              <a:spLocks noChangeShapeType="1"/>
            </p:cNvSpPr>
            <p:nvPr/>
          </p:nvSpPr>
          <p:spPr bwMode="auto">
            <a:xfrm>
              <a:off x="5164" y="276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2" name="Rectangle 68"/>
            <p:cNvSpPr>
              <a:spLocks noChangeArrowheads="1"/>
            </p:cNvSpPr>
            <p:nvPr/>
          </p:nvSpPr>
          <p:spPr bwMode="auto">
            <a:xfrm>
              <a:off x="336" y="268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1500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53" name="Line 69"/>
            <p:cNvSpPr>
              <a:spLocks noChangeShapeType="1"/>
            </p:cNvSpPr>
            <p:nvPr/>
          </p:nvSpPr>
          <p:spPr bwMode="auto">
            <a:xfrm>
              <a:off x="648" y="235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4" name="Line 70"/>
            <p:cNvSpPr>
              <a:spLocks noChangeShapeType="1"/>
            </p:cNvSpPr>
            <p:nvPr/>
          </p:nvSpPr>
          <p:spPr bwMode="auto">
            <a:xfrm>
              <a:off x="5164" y="235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5" name="Rectangle 71"/>
            <p:cNvSpPr>
              <a:spLocks noChangeArrowheads="1"/>
            </p:cNvSpPr>
            <p:nvPr/>
          </p:nvSpPr>
          <p:spPr bwMode="auto">
            <a:xfrm>
              <a:off x="336" y="226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56" name="Line 72"/>
            <p:cNvSpPr>
              <a:spLocks noChangeShapeType="1"/>
            </p:cNvSpPr>
            <p:nvPr/>
          </p:nvSpPr>
          <p:spPr bwMode="auto">
            <a:xfrm>
              <a:off x="648" y="192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7" name="Line 73"/>
            <p:cNvSpPr>
              <a:spLocks noChangeShapeType="1"/>
            </p:cNvSpPr>
            <p:nvPr/>
          </p:nvSpPr>
          <p:spPr bwMode="auto">
            <a:xfrm>
              <a:off x="5164" y="192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8" name="Rectangle 74"/>
            <p:cNvSpPr>
              <a:spLocks noChangeArrowheads="1"/>
            </p:cNvSpPr>
            <p:nvPr/>
          </p:nvSpPr>
          <p:spPr bwMode="auto">
            <a:xfrm>
              <a:off x="336" y="1846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2500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59" name="Line 75"/>
            <p:cNvSpPr>
              <a:spLocks noChangeShapeType="1"/>
            </p:cNvSpPr>
            <p:nvPr/>
          </p:nvSpPr>
          <p:spPr bwMode="auto">
            <a:xfrm>
              <a:off x="648" y="150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0" name="Line 76"/>
            <p:cNvSpPr>
              <a:spLocks noChangeShapeType="1"/>
            </p:cNvSpPr>
            <p:nvPr/>
          </p:nvSpPr>
          <p:spPr bwMode="auto">
            <a:xfrm>
              <a:off x="5164" y="150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1" name="Rectangle 77"/>
            <p:cNvSpPr>
              <a:spLocks noChangeArrowheads="1"/>
            </p:cNvSpPr>
            <p:nvPr/>
          </p:nvSpPr>
          <p:spPr bwMode="auto">
            <a:xfrm>
              <a:off x="336" y="1424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3000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62" name="Line 78"/>
            <p:cNvSpPr>
              <a:spLocks noChangeShapeType="1"/>
            </p:cNvSpPr>
            <p:nvPr/>
          </p:nvSpPr>
          <p:spPr bwMode="auto">
            <a:xfrm>
              <a:off x="648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3" name="Line 79"/>
            <p:cNvSpPr>
              <a:spLocks noChangeShapeType="1"/>
            </p:cNvSpPr>
            <p:nvPr/>
          </p:nvSpPr>
          <p:spPr bwMode="auto">
            <a:xfrm>
              <a:off x="5164" y="10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4" name="Rectangle 80"/>
            <p:cNvSpPr>
              <a:spLocks noChangeArrowheads="1"/>
            </p:cNvSpPr>
            <p:nvPr/>
          </p:nvSpPr>
          <p:spPr bwMode="auto">
            <a:xfrm>
              <a:off x="336" y="1008"/>
              <a:ext cx="2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3500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0065" name="Line 81"/>
            <p:cNvSpPr>
              <a:spLocks noChangeShapeType="1"/>
            </p:cNvSpPr>
            <p:nvPr/>
          </p:nvSpPr>
          <p:spPr bwMode="auto">
            <a:xfrm>
              <a:off x="648" y="1089"/>
              <a:ext cx="4516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6" name="Line 82"/>
            <p:cNvSpPr>
              <a:spLocks noChangeShapeType="1"/>
            </p:cNvSpPr>
            <p:nvPr/>
          </p:nvSpPr>
          <p:spPr bwMode="auto">
            <a:xfrm>
              <a:off x="648" y="4032"/>
              <a:ext cx="4516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7" name="Line 83"/>
            <p:cNvSpPr>
              <a:spLocks noChangeShapeType="1"/>
            </p:cNvSpPr>
            <p:nvPr/>
          </p:nvSpPr>
          <p:spPr bwMode="auto">
            <a:xfrm flipV="1">
              <a:off x="5164" y="1089"/>
              <a:ext cx="1" cy="294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8" name="Line 84"/>
            <p:cNvSpPr>
              <a:spLocks noChangeShapeType="1"/>
            </p:cNvSpPr>
            <p:nvPr/>
          </p:nvSpPr>
          <p:spPr bwMode="auto">
            <a:xfrm flipV="1">
              <a:off x="648" y="1089"/>
              <a:ext cx="1" cy="294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71" name="Freeform 87"/>
            <p:cNvSpPr>
              <a:spLocks/>
            </p:cNvSpPr>
            <p:nvPr/>
          </p:nvSpPr>
          <p:spPr bwMode="auto">
            <a:xfrm>
              <a:off x="648" y="1505"/>
              <a:ext cx="4522" cy="25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0"/>
                </a:cxn>
                <a:cxn ang="0">
                  <a:pos x="220" y="0"/>
                </a:cxn>
                <a:cxn ang="0">
                  <a:pos x="337" y="0"/>
                </a:cxn>
                <a:cxn ang="0">
                  <a:pos x="447" y="0"/>
                </a:cxn>
                <a:cxn ang="0">
                  <a:pos x="563" y="0"/>
                </a:cxn>
                <a:cxn ang="0">
                  <a:pos x="673" y="0"/>
                </a:cxn>
                <a:cxn ang="0">
                  <a:pos x="790" y="0"/>
                </a:cxn>
                <a:cxn ang="0">
                  <a:pos x="900" y="0"/>
                </a:cxn>
                <a:cxn ang="0">
                  <a:pos x="1016" y="0"/>
                </a:cxn>
                <a:cxn ang="0">
                  <a:pos x="1126" y="0"/>
                </a:cxn>
                <a:cxn ang="0">
                  <a:pos x="1236" y="86"/>
                </a:cxn>
                <a:cxn ang="0">
                  <a:pos x="1352" y="172"/>
                </a:cxn>
                <a:cxn ang="0">
                  <a:pos x="1463" y="257"/>
                </a:cxn>
                <a:cxn ang="0">
                  <a:pos x="1579" y="343"/>
                </a:cxn>
                <a:cxn ang="0">
                  <a:pos x="1689" y="429"/>
                </a:cxn>
                <a:cxn ang="0">
                  <a:pos x="1805" y="514"/>
                </a:cxn>
                <a:cxn ang="0">
                  <a:pos x="1915" y="600"/>
                </a:cxn>
                <a:cxn ang="0">
                  <a:pos x="2032" y="686"/>
                </a:cxn>
                <a:cxn ang="0">
                  <a:pos x="2142" y="771"/>
                </a:cxn>
                <a:cxn ang="0">
                  <a:pos x="2258" y="857"/>
                </a:cxn>
                <a:cxn ang="0">
                  <a:pos x="2368" y="943"/>
                </a:cxn>
                <a:cxn ang="0">
                  <a:pos x="2478" y="1028"/>
                </a:cxn>
                <a:cxn ang="0">
                  <a:pos x="2595" y="1114"/>
                </a:cxn>
                <a:cxn ang="0">
                  <a:pos x="2705" y="1200"/>
                </a:cxn>
                <a:cxn ang="0">
                  <a:pos x="2821" y="1285"/>
                </a:cxn>
                <a:cxn ang="0">
                  <a:pos x="2931" y="1371"/>
                </a:cxn>
                <a:cxn ang="0">
                  <a:pos x="3047" y="1457"/>
                </a:cxn>
                <a:cxn ang="0">
                  <a:pos x="3158" y="1542"/>
                </a:cxn>
                <a:cxn ang="0">
                  <a:pos x="3274" y="1622"/>
                </a:cxn>
                <a:cxn ang="0">
                  <a:pos x="3384" y="1707"/>
                </a:cxn>
                <a:cxn ang="0">
                  <a:pos x="3494" y="1793"/>
                </a:cxn>
                <a:cxn ang="0">
                  <a:pos x="3610" y="1879"/>
                </a:cxn>
                <a:cxn ang="0">
                  <a:pos x="3720" y="1964"/>
                </a:cxn>
                <a:cxn ang="0">
                  <a:pos x="3837" y="2050"/>
                </a:cxn>
                <a:cxn ang="0">
                  <a:pos x="3947" y="2136"/>
                </a:cxn>
                <a:cxn ang="0">
                  <a:pos x="4063" y="2221"/>
                </a:cxn>
                <a:cxn ang="0">
                  <a:pos x="4173" y="2307"/>
                </a:cxn>
                <a:cxn ang="0">
                  <a:pos x="4289" y="2393"/>
                </a:cxn>
                <a:cxn ang="0">
                  <a:pos x="4400" y="2478"/>
                </a:cxn>
                <a:cxn ang="0">
                  <a:pos x="4461" y="2521"/>
                </a:cxn>
                <a:cxn ang="0">
                  <a:pos x="4461" y="2527"/>
                </a:cxn>
                <a:cxn ang="0">
                  <a:pos x="4522" y="2527"/>
                </a:cxn>
              </a:cxnLst>
              <a:rect l="0" t="0" r="r" b="b"/>
              <a:pathLst>
                <a:path w="4522" h="2527">
                  <a:moveTo>
                    <a:pt x="0" y="0"/>
                  </a:moveTo>
                  <a:lnTo>
                    <a:pt x="110" y="0"/>
                  </a:lnTo>
                  <a:lnTo>
                    <a:pt x="220" y="0"/>
                  </a:lnTo>
                  <a:lnTo>
                    <a:pt x="337" y="0"/>
                  </a:lnTo>
                  <a:lnTo>
                    <a:pt x="447" y="0"/>
                  </a:lnTo>
                  <a:lnTo>
                    <a:pt x="563" y="0"/>
                  </a:lnTo>
                  <a:lnTo>
                    <a:pt x="673" y="0"/>
                  </a:lnTo>
                  <a:lnTo>
                    <a:pt x="790" y="0"/>
                  </a:lnTo>
                  <a:lnTo>
                    <a:pt x="900" y="0"/>
                  </a:lnTo>
                  <a:lnTo>
                    <a:pt x="1016" y="0"/>
                  </a:lnTo>
                  <a:lnTo>
                    <a:pt x="1126" y="0"/>
                  </a:lnTo>
                  <a:lnTo>
                    <a:pt x="1236" y="86"/>
                  </a:lnTo>
                  <a:lnTo>
                    <a:pt x="1352" y="172"/>
                  </a:lnTo>
                  <a:lnTo>
                    <a:pt x="1463" y="257"/>
                  </a:lnTo>
                  <a:lnTo>
                    <a:pt x="1579" y="343"/>
                  </a:lnTo>
                  <a:lnTo>
                    <a:pt x="1689" y="429"/>
                  </a:lnTo>
                  <a:lnTo>
                    <a:pt x="1805" y="514"/>
                  </a:lnTo>
                  <a:lnTo>
                    <a:pt x="1915" y="600"/>
                  </a:lnTo>
                  <a:lnTo>
                    <a:pt x="2032" y="686"/>
                  </a:lnTo>
                  <a:lnTo>
                    <a:pt x="2142" y="771"/>
                  </a:lnTo>
                  <a:lnTo>
                    <a:pt x="2258" y="857"/>
                  </a:lnTo>
                  <a:lnTo>
                    <a:pt x="2368" y="943"/>
                  </a:lnTo>
                  <a:lnTo>
                    <a:pt x="2478" y="1028"/>
                  </a:lnTo>
                  <a:lnTo>
                    <a:pt x="2595" y="1114"/>
                  </a:lnTo>
                  <a:lnTo>
                    <a:pt x="2705" y="1200"/>
                  </a:lnTo>
                  <a:lnTo>
                    <a:pt x="2821" y="1285"/>
                  </a:lnTo>
                  <a:lnTo>
                    <a:pt x="2931" y="1371"/>
                  </a:lnTo>
                  <a:lnTo>
                    <a:pt x="3047" y="1457"/>
                  </a:lnTo>
                  <a:lnTo>
                    <a:pt x="3158" y="1542"/>
                  </a:lnTo>
                  <a:lnTo>
                    <a:pt x="3274" y="1622"/>
                  </a:lnTo>
                  <a:lnTo>
                    <a:pt x="3384" y="1707"/>
                  </a:lnTo>
                  <a:lnTo>
                    <a:pt x="3494" y="1793"/>
                  </a:lnTo>
                  <a:lnTo>
                    <a:pt x="3610" y="1879"/>
                  </a:lnTo>
                  <a:lnTo>
                    <a:pt x="3720" y="1964"/>
                  </a:lnTo>
                  <a:lnTo>
                    <a:pt x="3837" y="2050"/>
                  </a:lnTo>
                  <a:lnTo>
                    <a:pt x="3947" y="2136"/>
                  </a:lnTo>
                  <a:lnTo>
                    <a:pt x="4063" y="2221"/>
                  </a:lnTo>
                  <a:lnTo>
                    <a:pt x="4173" y="2307"/>
                  </a:lnTo>
                  <a:lnTo>
                    <a:pt x="4289" y="2393"/>
                  </a:lnTo>
                  <a:lnTo>
                    <a:pt x="4400" y="2478"/>
                  </a:lnTo>
                  <a:lnTo>
                    <a:pt x="4461" y="2521"/>
                  </a:lnTo>
                  <a:lnTo>
                    <a:pt x="4461" y="2527"/>
                  </a:lnTo>
                  <a:lnTo>
                    <a:pt x="4522" y="2527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153400" cy="49530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now use the </a:t>
            </a:r>
            <a:r>
              <a:rPr lang="en-US" sz="2800" dirty="0" err="1" smtClean="0">
                <a:solidFill>
                  <a:schemeClr val="bg1"/>
                </a:solidFill>
              </a:rPr>
              <a:t>MathWorks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Simulink</a:t>
            </a:r>
            <a:r>
              <a:rPr lang="en-US" sz="2800" dirty="0" smtClean="0">
                <a:solidFill>
                  <a:srgbClr val="FF0000"/>
                </a:solidFill>
              </a:rPr>
              <a:t> Response Optimization toolbox</a:t>
            </a:r>
            <a:r>
              <a:rPr lang="en-US" sz="2800" dirty="0" smtClean="0">
                <a:solidFill>
                  <a:schemeClr val="bg1"/>
                </a:solidFill>
              </a:rPr>
              <a:t> to determine the optimum value of the Pressure so that the response of our model matches the measured response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Finally we have results for optimal value of pressure, pressure=1.1989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153400" cy="49530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now use the </a:t>
            </a:r>
            <a:r>
              <a:rPr lang="en-US" sz="2800" dirty="0" err="1" smtClean="0">
                <a:solidFill>
                  <a:schemeClr val="bg1"/>
                </a:solidFill>
              </a:rPr>
              <a:t>MathWorks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Simulink</a:t>
            </a:r>
            <a:r>
              <a:rPr lang="en-US" sz="2800" dirty="0" smtClean="0">
                <a:solidFill>
                  <a:srgbClr val="FF0000"/>
                </a:solidFill>
              </a:rPr>
              <a:t> Response Optimization toolbox</a:t>
            </a:r>
            <a:r>
              <a:rPr lang="en-US" sz="2800" dirty="0" smtClean="0">
                <a:solidFill>
                  <a:schemeClr val="bg1"/>
                </a:solidFill>
              </a:rPr>
              <a:t> to determine the optimum value of the pressure so that the response of our model matches the measured response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Finally we have results for optimal value of pressure, pressure=1.1989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Plant Model – Coast Down test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pic>
        <p:nvPicPr>
          <p:cNvPr id="171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199" y="1143000"/>
            <a:ext cx="7202445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–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Friction Model Notes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proposed friction model has a linear change from high rpm to zero. The actual response looks like an exponential decay – somewhat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Our model of a constant frictional torque is </a:t>
            </a:r>
            <a:r>
              <a:rPr lang="en-US" sz="2800" dirty="0" smtClean="0">
                <a:solidFill>
                  <a:schemeClr val="bg1"/>
                </a:solidFill>
              </a:rPr>
              <a:t>probably  </a:t>
            </a:r>
            <a:r>
              <a:rPr lang="en-US" sz="2800" dirty="0" smtClean="0">
                <a:solidFill>
                  <a:schemeClr val="bg1"/>
                </a:solidFill>
              </a:rPr>
              <a:t>too simple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Friction is probably a function of rotational speed and have nonlinear characteristics???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–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Signal Filtering and scaling for </a:t>
            </a:r>
            <a:r>
              <a:rPr lang="en-US" sz="3200" dirty="0" err="1" smtClean="0">
                <a:solidFill>
                  <a:srgbClr val="FFFF00"/>
                </a:solidFill>
              </a:rPr>
              <a:t>dsPIC</a:t>
            </a:r>
            <a:r>
              <a:rPr lang="en-US" sz="3200" dirty="0" smtClean="0">
                <a:solidFill>
                  <a:srgbClr val="FFFF00"/>
                </a:solidFill>
              </a:rPr>
              <a:t> ECU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now need to clean up our model in terms of the signals being sent to the controller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Tacho</a:t>
            </a:r>
            <a:r>
              <a:rPr lang="en-US" sz="2800" dirty="0" smtClean="0">
                <a:solidFill>
                  <a:schemeClr val="bg1"/>
                </a:solidFill>
              </a:rPr>
              <a:t> signal (0-10 V) is passed through a combination resistive divider and low pass filter to: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Eliminate noise on the signal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Change range to 0-5 V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5202238" y="4335463"/>
          <a:ext cx="3865562" cy="2293937"/>
        </p:xfrm>
        <a:graphic>
          <a:graphicData uri="http://schemas.openxmlformats.org/presentationml/2006/ole">
            <p:oleObj spid="_x0000_s164868" name="Visio" r:id="rId4" imgW="1308735" imgH="77660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–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Signal Filtering and scaling for </a:t>
            </a:r>
            <a:r>
              <a:rPr lang="en-US" sz="3200" dirty="0" err="1" smtClean="0">
                <a:solidFill>
                  <a:srgbClr val="FFFF00"/>
                </a:solidFill>
              </a:rPr>
              <a:t>dsPIC</a:t>
            </a:r>
            <a:r>
              <a:rPr lang="en-US" sz="3200" dirty="0" smtClean="0">
                <a:solidFill>
                  <a:srgbClr val="FFFF00"/>
                </a:solidFill>
              </a:rPr>
              <a:t> ECU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From circuit analysis we have: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799" y="2057399"/>
          <a:ext cx="4827271" cy="3200401"/>
        </p:xfrm>
        <a:graphic>
          <a:graphicData uri="http://schemas.openxmlformats.org/presentationml/2006/ole">
            <p:oleObj spid="_x0000_s194562" name="Equation" r:id="rId4" imgW="2298600" imgH="1523880" progId="">
              <p:embed/>
            </p:oleObj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6248400" y="5029200"/>
            <a:ext cx="2209800" cy="1066800"/>
          </a:xfrm>
          <a:prstGeom prst="wedgeRectCallout">
            <a:avLst>
              <a:gd name="adj1" fmla="val -88219"/>
              <a:gd name="adj2" fmla="val -101955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is  Eq. of  low-pass filter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6553200"/>
          </a:xfrm>
        </p:spPr>
        <p:txBody>
          <a:bodyPr>
            <a:normAutofit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Real-Time Simulations: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Determine how the systems responds in real-time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Good for human-system interaction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Additional debugging</a:t>
            </a:r>
          </a:p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1081088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Targeting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tabLst>
                <a:tab pos="108108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Implement the controller in SIL and make a Real-Time simulations on a hardware target platform (embedded controller)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tabLst>
                <a:tab pos="108108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Most logic errors have been removed</a:t>
            </a:r>
          </a:p>
          <a:p>
            <a:pPr lvl="1" indent="395288" algn="l"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  <a:tabLst>
                <a:tab pos="108108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Errors occur if model is inaccurate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–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Signal Filtering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Implementation low pass filter in SIMULINK: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pSp>
        <p:nvGrpSpPr>
          <p:cNvPr id="195590" name="Group 6"/>
          <p:cNvGrpSpPr>
            <a:grpSpLocks noChangeAspect="1"/>
          </p:cNvGrpSpPr>
          <p:nvPr/>
        </p:nvGrpSpPr>
        <p:grpSpPr bwMode="auto">
          <a:xfrm>
            <a:off x="335028" y="2667001"/>
            <a:ext cx="8199372" cy="1600200"/>
            <a:chOff x="1020" y="1798"/>
            <a:chExt cx="3720" cy="726"/>
          </a:xfrm>
          <a:solidFill>
            <a:schemeClr val="accent1">
              <a:alpha val="0"/>
            </a:schemeClr>
          </a:solidFill>
        </p:grpSpPr>
        <p:sp>
          <p:nvSpPr>
            <p:cNvPr id="195589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20" y="1798"/>
              <a:ext cx="3720" cy="72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4" name="Freeform 10"/>
            <p:cNvSpPr>
              <a:spLocks/>
            </p:cNvSpPr>
            <p:nvPr/>
          </p:nvSpPr>
          <p:spPr bwMode="auto">
            <a:xfrm>
              <a:off x="4428" y="2032"/>
              <a:ext cx="240" cy="114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30" y="6"/>
                </a:cxn>
                <a:cxn ang="0">
                  <a:pos x="12" y="18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30" y="108"/>
                </a:cxn>
                <a:cxn ang="0">
                  <a:pos x="54" y="114"/>
                </a:cxn>
                <a:cxn ang="0">
                  <a:pos x="180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54"/>
                </a:cxn>
                <a:cxn ang="0">
                  <a:pos x="240" y="54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0" y="0"/>
                </a:cxn>
                <a:cxn ang="0">
                  <a:pos x="54" y="0"/>
                </a:cxn>
              </a:cxnLst>
              <a:rect l="0" t="0" r="r" b="b"/>
              <a:pathLst>
                <a:path w="240" h="114">
                  <a:moveTo>
                    <a:pt x="54" y="0"/>
                  </a:moveTo>
                  <a:lnTo>
                    <a:pt x="30" y="6"/>
                  </a:lnTo>
                  <a:lnTo>
                    <a:pt x="12" y="18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30" y="108"/>
                  </a:lnTo>
                  <a:lnTo>
                    <a:pt x="54" y="114"/>
                  </a:lnTo>
                  <a:lnTo>
                    <a:pt x="180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54"/>
                  </a:lnTo>
                  <a:lnTo>
                    <a:pt x="240" y="54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0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Freeform 11"/>
            <p:cNvSpPr>
              <a:spLocks/>
            </p:cNvSpPr>
            <p:nvPr/>
          </p:nvSpPr>
          <p:spPr bwMode="auto">
            <a:xfrm>
              <a:off x="4428" y="2032"/>
              <a:ext cx="240" cy="114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30" y="6"/>
                </a:cxn>
                <a:cxn ang="0">
                  <a:pos x="12" y="18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30" y="108"/>
                </a:cxn>
                <a:cxn ang="0">
                  <a:pos x="54" y="114"/>
                </a:cxn>
                <a:cxn ang="0">
                  <a:pos x="180" y="114"/>
                </a:cxn>
                <a:cxn ang="0">
                  <a:pos x="204" y="108"/>
                </a:cxn>
                <a:cxn ang="0">
                  <a:pos x="222" y="96"/>
                </a:cxn>
                <a:cxn ang="0">
                  <a:pos x="234" y="78"/>
                </a:cxn>
                <a:cxn ang="0">
                  <a:pos x="240" y="54"/>
                </a:cxn>
                <a:cxn ang="0">
                  <a:pos x="240" y="54"/>
                </a:cxn>
                <a:cxn ang="0">
                  <a:pos x="234" y="36"/>
                </a:cxn>
                <a:cxn ang="0">
                  <a:pos x="222" y="18"/>
                </a:cxn>
                <a:cxn ang="0">
                  <a:pos x="204" y="6"/>
                </a:cxn>
                <a:cxn ang="0">
                  <a:pos x="18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240" h="114">
                  <a:moveTo>
                    <a:pt x="54" y="0"/>
                  </a:moveTo>
                  <a:lnTo>
                    <a:pt x="30" y="6"/>
                  </a:lnTo>
                  <a:lnTo>
                    <a:pt x="12" y="18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30" y="108"/>
                  </a:lnTo>
                  <a:lnTo>
                    <a:pt x="54" y="114"/>
                  </a:lnTo>
                  <a:lnTo>
                    <a:pt x="180" y="114"/>
                  </a:lnTo>
                  <a:lnTo>
                    <a:pt x="204" y="108"/>
                  </a:lnTo>
                  <a:lnTo>
                    <a:pt x="222" y="96"/>
                  </a:lnTo>
                  <a:lnTo>
                    <a:pt x="234" y="78"/>
                  </a:lnTo>
                  <a:lnTo>
                    <a:pt x="240" y="54"/>
                  </a:lnTo>
                  <a:lnTo>
                    <a:pt x="240" y="54"/>
                  </a:lnTo>
                  <a:lnTo>
                    <a:pt x="234" y="36"/>
                  </a:lnTo>
                  <a:lnTo>
                    <a:pt x="222" y="18"/>
                  </a:lnTo>
                  <a:lnTo>
                    <a:pt x="204" y="6"/>
                  </a:lnTo>
                  <a:lnTo>
                    <a:pt x="180" y="0"/>
                  </a:lnTo>
                  <a:lnTo>
                    <a:pt x="54" y="0"/>
                  </a:lnTo>
                  <a:lnTo>
                    <a:pt x="5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6" name="Rectangle 12"/>
            <p:cNvSpPr>
              <a:spLocks noChangeArrowheads="1"/>
            </p:cNvSpPr>
            <p:nvPr/>
          </p:nvSpPr>
          <p:spPr bwMode="auto">
            <a:xfrm>
              <a:off x="4440" y="2170"/>
              <a:ext cx="198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Out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597" name="Rectangle 13"/>
            <p:cNvSpPr>
              <a:spLocks noChangeArrowheads="1"/>
            </p:cNvSpPr>
            <p:nvPr/>
          </p:nvSpPr>
          <p:spPr bwMode="auto">
            <a:xfrm>
              <a:off x="4596" y="2170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598" name="Rectangle 14"/>
            <p:cNvSpPr>
              <a:spLocks noChangeArrowheads="1"/>
            </p:cNvSpPr>
            <p:nvPr/>
          </p:nvSpPr>
          <p:spPr bwMode="auto">
            <a:xfrm>
              <a:off x="4518" y="2044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599" name="Rectangle 15"/>
            <p:cNvSpPr>
              <a:spLocks noChangeArrowheads="1"/>
            </p:cNvSpPr>
            <p:nvPr/>
          </p:nvSpPr>
          <p:spPr bwMode="auto">
            <a:xfrm>
              <a:off x="1746" y="1840"/>
              <a:ext cx="762" cy="4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0" name="Rectangle 16"/>
            <p:cNvSpPr>
              <a:spLocks noChangeArrowheads="1"/>
            </p:cNvSpPr>
            <p:nvPr/>
          </p:nvSpPr>
          <p:spPr bwMode="auto">
            <a:xfrm>
              <a:off x="1848" y="2362"/>
              <a:ext cx="445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Helvetica" charset="0"/>
                </a:rPr>
                <a:t>Low pass filter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01" name="Rectangle 17"/>
            <p:cNvSpPr>
              <a:spLocks noChangeArrowheads="1"/>
            </p:cNvSpPr>
            <p:nvPr/>
          </p:nvSpPr>
          <p:spPr bwMode="auto">
            <a:xfrm>
              <a:off x="1986" y="1960"/>
              <a:ext cx="30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02" name="Rectangle 18"/>
            <p:cNvSpPr>
              <a:spLocks noChangeArrowheads="1"/>
            </p:cNvSpPr>
            <p:nvPr/>
          </p:nvSpPr>
          <p:spPr bwMode="auto">
            <a:xfrm>
              <a:off x="1872" y="2128"/>
              <a:ext cx="15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03" name="Rectangle 19"/>
            <p:cNvSpPr>
              <a:spLocks noChangeArrowheads="1"/>
            </p:cNvSpPr>
            <p:nvPr/>
          </p:nvSpPr>
          <p:spPr bwMode="auto">
            <a:xfrm>
              <a:off x="1986" y="2128"/>
              <a:ext cx="9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04" name="Rectangle 20"/>
            <p:cNvSpPr>
              <a:spLocks noChangeArrowheads="1"/>
            </p:cNvSpPr>
            <p:nvPr/>
          </p:nvSpPr>
          <p:spPr bwMode="auto">
            <a:xfrm>
              <a:off x="2040" y="2128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05" name="Rectangle 21"/>
            <p:cNvSpPr>
              <a:spLocks noChangeArrowheads="1"/>
            </p:cNvSpPr>
            <p:nvPr/>
          </p:nvSpPr>
          <p:spPr bwMode="auto">
            <a:xfrm>
              <a:off x="2094" y="2128"/>
              <a:ext cx="30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1872" y="2092"/>
              <a:ext cx="49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Freeform 23"/>
            <p:cNvSpPr>
              <a:spLocks/>
            </p:cNvSpPr>
            <p:nvPr/>
          </p:nvSpPr>
          <p:spPr bwMode="auto">
            <a:xfrm>
              <a:off x="1746" y="1840"/>
              <a:ext cx="762" cy="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2" y="0"/>
                </a:cxn>
                <a:cxn ang="0">
                  <a:pos x="762" y="498"/>
                </a:cxn>
                <a:cxn ang="0">
                  <a:pos x="0" y="49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62" h="498">
                  <a:moveTo>
                    <a:pt x="0" y="0"/>
                  </a:moveTo>
                  <a:lnTo>
                    <a:pt x="762" y="0"/>
                  </a:lnTo>
                  <a:lnTo>
                    <a:pt x="762" y="498"/>
                  </a:lnTo>
                  <a:lnTo>
                    <a:pt x="0" y="49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Rectangle 24"/>
            <p:cNvSpPr>
              <a:spLocks noChangeArrowheads="1"/>
            </p:cNvSpPr>
            <p:nvPr/>
          </p:nvSpPr>
          <p:spPr bwMode="auto">
            <a:xfrm>
              <a:off x="1068" y="1966"/>
              <a:ext cx="240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Rectangle 25"/>
            <p:cNvSpPr>
              <a:spLocks noChangeArrowheads="1"/>
            </p:cNvSpPr>
            <p:nvPr/>
          </p:nvSpPr>
          <p:spPr bwMode="auto">
            <a:xfrm>
              <a:off x="1086" y="2236"/>
              <a:ext cx="24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Step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>
              <a:off x="1068" y="2188"/>
              <a:ext cx="12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 flipV="1">
              <a:off x="1188" y="1984"/>
              <a:ext cx="1" cy="20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1188" y="1984"/>
              <a:ext cx="10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Freeform 29"/>
            <p:cNvSpPr>
              <a:spLocks/>
            </p:cNvSpPr>
            <p:nvPr/>
          </p:nvSpPr>
          <p:spPr bwMode="auto">
            <a:xfrm>
              <a:off x="1068" y="1966"/>
              <a:ext cx="24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240"/>
                </a:cxn>
                <a:cxn ang="0">
                  <a:pos x="0" y="2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4" name="Rectangle 30"/>
            <p:cNvSpPr>
              <a:spLocks noChangeArrowheads="1"/>
            </p:cNvSpPr>
            <p:nvPr/>
          </p:nvSpPr>
          <p:spPr bwMode="auto">
            <a:xfrm>
              <a:off x="3708" y="1966"/>
              <a:ext cx="240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5" name="Rectangle 31"/>
            <p:cNvSpPr>
              <a:spLocks noChangeArrowheads="1"/>
            </p:cNvSpPr>
            <p:nvPr/>
          </p:nvSpPr>
          <p:spPr bwMode="auto">
            <a:xfrm>
              <a:off x="3576" y="2236"/>
              <a:ext cx="480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16" name="Rectangle 32"/>
            <p:cNvSpPr>
              <a:spLocks noChangeArrowheads="1"/>
            </p:cNvSpPr>
            <p:nvPr/>
          </p:nvSpPr>
          <p:spPr bwMode="auto">
            <a:xfrm>
              <a:off x="4020" y="2236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17" name="Line 33"/>
            <p:cNvSpPr>
              <a:spLocks noChangeShapeType="1"/>
            </p:cNvSpPr>
            <p:nvPr/>
          </p:nvSpPr>
          <p:spPr bwMode="auto">
            <a:xfrm>
              <a:off x="3714" y="2092"/>
              <a:ext cx="22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8" name="Line 34"/>
            <p:cNvSpPr>
              <a:spLocks noChangeShapeType="1"/>
            </p:cNvSpPr>
            <p:nvPr/>
          </p:nvSpPr>
          <p:spPr bwMode="auto">
            <a:xfrm flipV="1">
              <a:off x="3828" y="1978"/>
              <a:ext cx="1" cy="22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9" name="Line 35"/>
            <p:cNvSpPr>
              <a:spLocks noChangeShapeType="1"/>
            </p:cNvSpPr>
            <p:nvPr/>
          </p:nvSpPr>
          <p:spPr bwMode="auto">
            <a:xfrm>
              <a:off x="3720" y="2152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0" name="Line 36"/>
            <p:cNvSpPr>
              <a:spLocks noChangeShapeType="1"/>
            </p:cNvSpPr>
            <p:nvPr/>
          </p:nvSpPr>
          <p:spPr bwMode="auto">
            <a:xfrm flipV="1">
              <a:off x="3762" y="2026"/>
              <a:ext cx="126" cy="12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1" name="Line 37"/>
            <p:cNvSpPr>
              <a:spLocks noChangeShapeType="1"/>
            </p:cNvSpPr>
            <p:nvPr/>
          </p:nvSpPr>
          <p:spPr bwMode="auto">
            <a:xfrm>
              <a:off x="3888" y="2026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2" name="Freeform 38"/>
            <p:cNvSpPr>
              <a:spLocks/>
            </p:cNvSpPr>
            <p:nvPr/>
          </p:nvSpPr>
          <p:spPr bwMode="auto">
            <a:xfrm>
              <a:off x="3708" y="1966"/>
              <a:ext cx="24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0"/>
                </a:cxn>
                <a:cxn ang="0">
                  <a:pos x="240" y="240"/>
                </a:cxn>
                <a:cxn ang="0">
                  <a:pos x="0" y="2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0" h="240">
                  <a:moveTo>
                    <a:pt x="0" y="0"/>
                  </a:move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3" name="Freeform 39"/>
            <p:cNvSpPr>
              <a:spLocks/>
            </p:cNvSpPr>
            <p:nvPr/>
          </p:nvSpPr>
          <p:spPr bwMode="auto">
            <a:xfrm>
              <a:off x="2904" y="1936"/>
              <a:ext cx="402" cy="3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150"/>
                </a:cxn>
                <a:cxn ang="0">
                  <a:pos x="402" y="150"/>
                </a:cxn>
                <a:cxn ang="0">
                  <a:pos x="0" y="306"/>
                </a:cxn>
                <a:cxn ang="0">
                  <a:pos x="0" y="0"/>
                </a:cxn>
              </a:cxnLst>
              <a:rect l="0" t="0" r="r" b="b"/>
              <a:pathLst>
                <a:path w="402" h="306">
                  <a:moveTo>
                    <a:pt x="0" y="0"/>
                  </a:moveTo>
                  <a:lnTo>
                    <a:pt x="402" y="150"/>
                  </a:lnTo>
                  <a:lnTo>
                    <a:pt x="402" y="150"/>
                  </a:lnTo>
                  <a:lnTo>
                    <a:pt x="0" y="30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4" name="Freeform 40"/>
            <p:cNvSpPr>
              <a:spLocks/>
            </p:cNvSpPr>
            <p:nvPr/>
          </p:nvSpPr>
          <p:spPr bwMode="auto">
            <a:xfrm>
              <a:off x="2904" y="1936"/>
              <a:ext cx="402" cy="3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2" y="150"/>
                </a:cxn>
                <a:cxn ang="0">
                  <a:pos x="0" y="306"/>
                </a:cxn>
                <a:cxn ang="0">
                  <a:pos x="0" y="0"/>
                </a:cxn>
              </a:cxnLst>
              <a:rect l="0" t="0" r="r" b="b"/>
              <a:pathLst>
                <a:path w="402" h="306">
                  <a:moveTo>
                    <a:pt x="0" y="0"/>
                  </a:moveTo>
                  <a:lnTo>
                    <a:pt x="402" y="150"/>
                  </a:lnTo>
                  <a:lnTo>
                    <a:pt x="0" y="306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5" name="Rectangle 41"/>
            <p:cNvSpPr>
              <a:spLocks noChangeArrowheads="1"/>
            </p:cNvSpPr>
            <p:nvPr/>
          </p:nvSpPr>
          <p:spPr bwMode="auto">
            <a:xfrm>
              <a:off x="2910" y="2337"/>
              <a:ext cx="378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Scaling gain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26" name="Rectangle 42"/>
            <p:cNvSpPr>
              <a:spLocks noChangeArrowheads="1"/>
            </p:cNvSpPr>
            <p:nvPr/>
          </p:nvSpPr>
          <p:spPr bwMode="auto">
            <a:xfrm>
              <a:off x="3390" y="2266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27" name="Rectangle 43"/>
            <p:cNvSpPr>
              <a:spLocks noChangeArrowheads="1"/>
            </p:cNvSpPr>
            <p:nvPr/>
          </p:nvSpPr>
          <p:spPr bwMode="auto">
            <a:xfrm>
              <a:off x="2952" y="2044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28" name="Rectangle 44"/>
            <p:cNvSpPr>
              <a:spLocks noChangeArrowheads="1"/>
            </p:cNvSpPr>
            <p:nvPr/>
          </p:nvSpPr>
          <p:spPr bwMode="auto">
            <a:xfrm>
              <a:off x="3006" y="2044"/>
              <a:ext cx="72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29" name="Rectangle 45"/>
            <p:cNvSpPr>
              <a:spLocks noChangeArrowheads="1"/>
            </p:cNvSpPr>
            <p:nvPr/>
          </p:nvSpPr>
          <p:spPr bwMode="auto">
            <a:xfrm>
              <a:off x="3030" y="2044"/>
              <a:ext cx="96" cy="1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5630" name="Line 46"/>
            <p:cNvSpPr>
              <a:spLocks noChangeShapeType="1"/>
            </p:cNvSpPr>
            <p:nvPr/>
          </p:nvSpPr>
          <p:spPr bwMode="auto">
            <a:xfrm>
              <a:off x="1308" y="2086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1" name="Line 47"/>
            <p:cNvSpPr>
              <a:spLocks noChangeShapeType="1"/>
            </p:cNvSpPr>
            <p:nvPr/>
          </p:nvSpPr>
          <p:spPr bwMode="auto">
            <a:xfrm flipH="1">
              <a:off x="1626" y="2086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2" name="Freeform 48"/>
            <p:cNvSpPr>
              <a:spLocks/>
            </p:cNvSpPr>
            <p:nvPr/>
          </p:nvSpPr>
          <p:spPr bwMode="auto">
            <a:xfrm>
              <a:off x="1668" y="2050"/>
              <a:ext cx="7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78" y="36"/>
                </a:cxn>
                <a:cxn ang="0">
                  <a:pos x="0" y="0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0" y="78"/>
                  </a:lnTo>
                  <a:lnTo>
                    <a:pt x="78" y="3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3" name="Freeform 49"/>
            <p:cNvSpPr>
              <a:spLocks/>
            </p:cNvSpPr>
            <p:nvPr/>
          </p:nvSpPr>
          <p:spPr bwMode="auto">
            <a:xfrm>
              <a:off x="1332" y="2086"/>
              <a:ext cx="31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94" y="0"/>
                </a:cxn>
                <a:cxn ang="0">
                  <a:pos x="312" y="0"/>
                </a:cxn>
              </a:cxnLst>
              <a:rect l="0" t="0" r="r" b="b"/>
              <a:pathLst>
                <a:path w="312">
                  <a:moveTo>
                    <a:pt x="0" y="0"/>
                  </a:moveTo>
                  <a:lnTo>
                    <a:pt x="12" y="0"/>
                  </a:lnTo>
                  <a:lnTo>
                    <a:pt x="294" y="0"/>
                  </a:lnTo>
                  <a:lnTo>
                    <a:pt x="31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4" name="Line 50"/>
            <p:cNvSpPr>
              <a:spLocks noChangeShapeType="1"/>
            </p:cNvSpPr>
            <p:nvPr/>
          </p:nvSpPr>
          <p:spPr bwMode="auto">
            <a:xfrm>
              <a:off x="2508" y="2086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5" name="Line 51"/>
            <p:cNvSpPr>
              <a:spLocks noChangeShapeType="1"/>
            </p:cNvSpPr>
            <p:nvPr/>
          </p:nvSpPr>
          <p:spPr bwMode="auto">
            <a:xfrm flipH="1">
              <a:off x="2784" y="2086"/>
              <a:ext cx="8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6" name="Freeform 52"/>
            <p:cNvSpPr>
              <a:spLocks/>
            </p:cNvSpPr>
            <p:nvPr/>
          </p:nvSpPr>
          <p:spPr bwMode="auto">
            <a:xfrm>
              <a:off x="2826" y="2050"/>
              <a:ext cx="7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78" y="36"/>
                </a:cxn>
                <a:cxn ang="0">
                  <a:pos x="0" y="0"/>
                </a:cxn>
              </a:cxnLst>
              <a:rect l="0" t="0" r="r" b="b"/>
              <a:pathLst>
                <a:path w="78" h="78">
                  <a:moveTo>
                    <a:pt x="0" y="0"/>
                  </a:moveTo>
                  <a:lnTo>
                    <a:pt x="0" y="78"/>
                  </a:lnTo>
                  <a:lnTo>
                    <a:pt x="78" y="3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7" name="Freeform 53"/>
            <p:cNvSpPr>
              <a:spLocks/>
            </p:cNvSpPr>
            <p:nvPr/>
          </p:nvSpPr>
          <p:spPr bwMode="auto">
            <a:xfrm>
              <a:off x="2532" y="2086"/>
              <a:ext cx="27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2" y="0"/>
                </a:cxn>
                <a:cxn ang="0">
                  <a:pos x="270" y="0"/>
                </a:cxn>
              </a:cxnLst>
              <a:rect l="0" t="0" r="r" b="b"/>
              <a:pathLst>
                <a:path w="270">
                  <a:moveTo>
                    <a:pt x="0" y="0"/>
                  </a:moveTo>
                  <a:lnTo>
                    <a:pt x="12" y="0"/>
                  </a:lnTo>
                  <a:lnTo>
                    <a:pt x="252" y="0"/>
                  </a:lnTo>
                  <a:lnTo>
                    <a:pt x="27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8" name="Line 54"/>
            <p:cNvSpPr>
              <a:spLocks noChangeShapeType="1"/>
            </p:cNvSpPr>
            <p:nvPr/>
          </p:nvSpPr>
          <p:spPr bwMode="auto">
            <a:xfrm>
              <a:off x="3306" y="2086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9" name="Line 55"/>
            <p:cNvSpPr>
              <a:spLocks noChangeShapeType="1"/>
            </p:cNvSpPr>
            <p:nvPr/>
          </p:nvSpPr>
          <p:spPr bwMode="auto">
            <a:xfrm flipH="1">
              <a:off x="3588" y="2086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0" name="Freeform 56"/>
            <p:cNvSpPr>
              <a:spLocks/>
            </p:cNvSpPr>
            <p:nvPr/>
          </p:nvSpPr>
          <p:spPr bwMode="auto">
            <a:xfrm>
              <a:off x="3624" y="2050"/>
              <a:ext cx="84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84" y="36"/>
                </a:cxn>
                <a:cxn ang="0">
                  <a:pos x="0" y="0"/>
                </a:cxn>
              </a:cxnLst>
              <a:rect l="0" t="0" r="r" b="b"/>
              <a:pathLst>
                <a:path w="84" h="78">
                  <a:moveTo>
                    <a:pt x="0" y="0"/>
                  </a:moveTo>
                  <a:lnTo>
                    <a:pt x="0" y="78"/>
                  </a:lnTo>
                  <a:lnTo>
                    <a:pt x="84" y="3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1" name="Freeform 57"/>
            <p:cNvSpPr>
              <a:spLocks/>
            </p:cNvSpPr>
            <p:nvPr/>
          </p:nvSpPr>
          <p:spPr bwMode="auto">
            <a:xfrm>
              <a:off x="3330" y="2086"/>
              <a:ext cx="27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258" y="0"/>
                </a:cxn>
                <a:cxn ang="0">
                  <a:pos x="270" y="0"/>
                </a:cxn>
              </a:cxnLst>
              <a:rect l="0" t="0" r="r" b="b"/>
              <a:pathLst>
                <a:path w="270">
                  <a:moveTo>
                    <a:pt x="0" y="0"/>
                  </a:moveTo>
                  <a:lnTo>
                    <a:pt x="18" y="0"/>
                  </a:lnTo>
                  <a:lnTo>
                    <a:pt x="258" y="0"/>
                  </a:lnTo>
                  <a:lnTo>
                    <a:pt x="27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2" name="Line 58"/>
            <p:cNvSpPr>
              <a:spLocks noChangeShapeType="1"/>
            </p:cNvSpPr>
            <p:nvPr/>
          </p:nvSpPr>
          <p:spPr bwMode="auto">
            <a:xfrm>
              <a:off x="3948" y="2086"/>
              <a:ext cx="3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3" name="Freeform 59"/>
            <p:cNvSpPr>
              <a:spLocks/>
            </p:cNvSpPr>
            <p:nvPr/>
          </p:nvSpPr>
          <p:spPr bwMode="auto">
            <a:xfrm>
              <a:off x="3996" y="2032"/>
              <a:ext cx="30" cy="30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4" y="30"/>
                </a:cxn>
                <a:cxn ang="0">
                  <a:pos x="12" y="30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24" y="6"/>
                </a:cxn>
                <a:cxn ang="0">
                  <a:pos x="30" y="18"/>
                </a:cxn>
                <a:cxn ang="0">
                  <a:pos x="30" y="18"/>
                </a:cxn>
              </a:cxnLst>
              <a:rect l="0" t="0" r="r" b="b"/>
              <a:pathLst>
                <a:path w="30" h="30">
                  <a:moveTo>
                    <a:pt x="30" y="18"/>
                  </a:moveTo>
                  <a:lnTo>
                    <a:pt x="24" y="30"/>
                  </a:lnTo>
                  <a:lnTo>
                    <a:pt x="12" y="30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30" y="18"/>
                  </a:lnTo>
                  <a:lnTo>
                    <a:pt x="30" y="18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4" name="Freeform 60"/>
            <p:cNvSpPr>
              <a:spLocks/>
            </p:cNvSpPr>
            <p:nvPr/>
          </p:nvSpPr>
          <p:spPr bwMode="auto">
            <a:xfrm>
              <a:off x="4032" y="2032"/>
              <a:ext cx="36" cy="3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0" y="30"/>
                </a:cxn>
                <a:cxn ang="0">
                  <a:pos x="18" y="30"/>
                </a:cxn>
                <a:cxn ang="0">
                  <a:pos x="6" y="30"/>
                </a:cxn>
                <a:cxn ang="0">
                  <a:pos x="0" y="18"/>
                </a:cxn>
                <a:cxn ang="0">
                  <a:pos x="6" y="6"/>
                </a:cxn>
                <a:cxn ang="0">
                  <a:pos x="18" y="0"/>
                </a:cxn>
                <a:cxn ang="0">
                  <a:pos x="30" y="6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0">
                  <a:moveTo>
                    <a:pt x="36" y="18"/>
                  </a:moveTo>
                  <a:lnTo>
                    <a:pt x="30" y="30"/>
                  </a:lnTo>
                  <a:lnTo>
                    <a:pt x="18" y="30"/>
                  </a:lnTo>
                  <a:lnTo>
                    <a:pt x="6" y="30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5" name="Line 61"/>
            <p:cNvSpPr>
              <a:spLocks noChangeShapeType="1"/>
            </p:cNvSpPr>
            <p:nvPr/>
          </p:nvSpPr>
          <p:spPr bwMode="auto">
            <a:xfrm>
              <a:off x="4026" y="2038"/>
              <a:ext cx="6" cy="1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6" name="Line 62"/>
            <p:cNvSpPr>
              <a:spLocks noChangeShapeType="1"/>
            </p:cNvSpPr>
            <p:nvPr/>
          </p:nvSpPr>
          <p:spPr bwMode="auto">
            <a:xfrm flipV="1">
              <a:off x="3996" y="2014"/>
              <a:ext cx="30" cy="36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7" name="Line 63"/>
            <p:cNvSpPr>
              <a:spLocks noChangeShapeType="1"/>
            </p:cNvSpPr>
            <p:nvPr/>
          </p:nvSpPr>
          <p:spPr bwMode="auto">
            <a:xfrm flipV="1">
              <a:off x="4068" y="2014"/>
              <a:ext cx="30" cy="36"/>
            </a:xfrm>
            <a:prstGeom prst="line">
              <a:avLst/>
            </a:prstGeom>
            <a:grpFill/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8" name="Line 64"/>
            <p:cNvSpPr>
              <a:spLocks noChangeShapeType="1"/>
            </p:cNvSpPr>
            <p:nvPr/>
          </p:nvSpPr>
          <p:spPr bwMode="auto">
            <a:xfrm flipH="1">
              <a:off x="4308" y="2086"/>
              <a:ext cx="7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9" name="Freeform 65"/>
            <p:cNvSpPr>
              <a:spLocks/>
            </p:cNvSpPr>
            <p:nvPr/>
          </p:nvSpPr>
          <p:spPr bwMode="auto">
            <a:xfrm>
              <a:off x="4344" y="2050"/>
              <a:ext cx="84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84" y="36"/>
                </a:cxn>
                <a:cxn ang="0">
                  <a:pos x="0" y="0"/>
                </a:cxn>
              </a:cxnLst>
              <a:rect l="0" t="0" r="r" b="b"/>
              <a:pathLst>
                <a:path w="84" h="78">
                  <a:moveTo>
                    <a:pt x="0" y="0"/>
                  </a:moveTo>
                  <a:lnTo>
                    <a:pt x="0" y="78"/>
                  </a:lnTo>
                  <a:lnTo>
                    <a:pt x="84" y="3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50" name="Freeform 66"/>
            <p:cNvSpPr>
              <a:spLocks/>
            </p:cNvSpPr>
            <p:nvPr/>
          </p:nvSpPr>
          <p:spPr bwMode="auto">
            <a:xfrm>
              <a:off x="3972" y="2086"/>
              <a:ext cx="3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336" y="0"/>
                </a:cxn>
                <a:cxn ang="0">
                  <a:pos x="348" y="0"/>
                </a:cxn>
              </a:cxnLst>
              <a:rect l="0" t="0" r="r" b="b"/>
              <a:pathLst>
                <a:path w="348">
                  <a:moveTo>
                    <a:pt x="0" y="0"/>
                  </a:moveTo>
                  <a:lnTo>
                    <a:pt x="12" y="0"/>
                  </a:lnTo>
                  <a:lnTo>
                    <a:pt x="336" y="0"/>
                  </a:lnTo>
                  <a:lnTo>
                    <a:pt x="34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Signals - Controller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Next step is including low pass filter in P controller: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pSp>
        <p:nvGrpSpPr>
          <p:cNvPr id="206851" name="Group 3"/>
          <p:cNvGrpSpPr>
            <a:grpSpLocks noChangeAspect="1"/>
          </p:cNvGrpSpPr>
          <p:nvPr/>
        </p:nvGrpSpPr>
        <p:grpSpPr bwMode="auto">
          <a:xfrm>
            <a:off x="733425" y="2209800"/>
            <a:ext cx="7648575" cy="4114800"/>
            <a:chOff x="462" y="1392"/>
            <a:chExt cx="4818" cy="2592"/>
          </a:xfrm>
          <a:solidFill>
            <a:schemeClr val="accent1">
              <a:alpha val="0"/>
            </a:schemeClr>
          </a:solidFill>
        </p:grpSpPr>
        <p:sp>
          <p:nvSpPr>
            <p:cNvPr id="206850" name="AutoShape 2"/>
            <p:cNvSpPr>
              <a:spLocks noChangeAspect="1" noChangeArrowheads="1" noTextEdit="1"/>
            </p:cNvSpPr>
            <p:nvPr/>
          </p:nvSpPr>
          <p:spPr bwMode="auto">
            <a:xfrm>
              <a:off x="462" y="1392"/>
              <a:ext cx="4818" cy="25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5" name="Freeform 7"/>
            <p:cNvSpPr>
              <a:spLocks/>
            </p:cNvSpPr>
            <p:nvPr/>
          </p:nvSpPr>
          <p:spPr bwMode="auto">
            <a:xfrm>
              <a:off x="4915" y="1813"/>
              <a:ext cx="276" cy="13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42" y="6"/>
                </a:cxn>
                <a:cxn ang="0">
                  <a:pos x="21" y="20"/>
                </a:cxn>
                <a:cxn ang="0">
                  <a:pos x="7" y="41"/>
                </a:cxn>
                <a:cxn ang="0">
                  <a:pos x="0" y="62"/>
                </a:cxn>
                <a:cxn ang="0">
                  <a:pos x="0" y="68"/>
                </a:cxn>
                <a:cxn ang="0">
                  <a:pos x="7" y="89"/>
                </a:cxn>
                <a:cxn ang="0">
                  <a:pos x="21" y="110"/>
                </a:cxn>
                <a:cxn ang="0">
                  <a:pos x="42" y="124"/>
                </a:cxn>
                <a:cxn ang="0">
                  <a:pos x="69" y="130"/>
                </a:cxn>
                <a:cxn ang="0">
                  <a:pos x="214" y="130"/>
                </a:cxn>
                <a:cxn ang="0">
                  <a:pos x="234" y="124"/>
                </a:cxn>
                <a:cxn ang="0">
                  <a:pos x="255" y="110"/>
                </a:cxn>
                <a:cxn ang="0">
                  <a:pos x="269" y="89"/>
                </a:cxn>
                <a:cxn ang="0">
                  <a:pos x="276" y="68"/>
                </a:cxn>
                <a:cxn ang="0">
                  <a:pos x="276" y="62"/>
                </a:cxn>
                <a:cxn ang="0">
                  <a:pos x="269" y="41"/>
                </a:cxn>
                <a:cxn ang="0">
                  <a:pos x="255" y="20"/>
                </a:cxn>
                <a:cxn ang="0">
                  <a:pos x="234" y="6"/>
                </a:cxn>
                <a:cxn ang="0">
                  <a:pos x="214" y="0"/>
                </a:cxn>
                <a:cxn ang="0">
                  <a:pos x="69" y="0"/>
                </a:cxn>
              </a:cxnLst>
              <a:rect l="0" t="0" r="r" b="b"/>
              <a:pathLst>
                <a:path w="276" h="130">
                  <a:moveTo>
                    <a:pt x="69" y="0"/>
                  </a:moveTo>
                  <a:lnTo>
                    <a:pt x="42" y="6"/>
                  </a:lnTo>
                  <a:lnTo>
                    <a:pt x="21" y="20"/>
                  </a:lnTo>
                  <a:lnTo>
                    <a:pt x="7" y="41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7" y="89"/>
                  </a:lnTo>
                  <a:lnTo>
                    <a:pt x="21" y="110"/>
                  </a:lnTo>
                  <a:lnTo>
                    <a:pt x="42" y="124"/>
                  </a:lnTo>
                  <a:lnTo>
                    <a:pt x="69" y="130"/>
                  </a:lnTo>
                  <a:lnTo>
                    <a:pt x="214" y="130"/>
                  </a:lnTo>
                  <a:lnTo>
                    <a:pt x="234" y="124"/>
                  </a:lnTo>
                  <a:lnTo>
                    <a:pt x="255" y="110"/>
                  </a:lnTo>
                  <a:lnTo>
                    <a:pt x="269" y="89"/>
                  </a:lnTo>
                  <a:lnTo>
                    <a:pt x="276" y="68"/>
                  </a:lnTo>
                  <a:lnTo>
                    <a:pt x="276" y="62"/>
                  </a:lnTo>
                  <a:lnTo>
                    <a:pt x="269" y="41"/>
                  </a:lnTo>
                  <a:lnTo>
                    <a:pt x="255" y="20"/>
                  </a:lnTo>
                  <a:lnTo>
                    <a:pt x="234" y="6"/>
                  </a:lnTo>
                  <a:lnTo>
                    <a:pt x="214" y="0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6" name="Freeform 8"/>
            <p:cNvSpPr>
              <a:spLocks/>
            </p:cNvSpPr>
            <p:nvPr/>
          </p:nvSpPr>
          <p:spPr bwMode="auto">
            <a:xfrm>
              <a:off x="4915" y="1813"/>
              <a:ext cx="276" cy="13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42" y="6"/>
                </a:cxn>
                <a:cxn ang="0">
                  <a:pos x="21" y="20"/>
                </a:cxn>
                <a:cxn ang="0">
                  <a:pos x="7" y="41"/>
                </a:cxn>
                <a:cxn ang="0">
                  <a:pos x="0" y="62"/>
                </a:cxn>
                <a:cxn ang="0">
                  <a:pos x="0" y="68"/>
                </a:cxn>
                <a:cxn ang="0">
                  <a:pos x="7" y="89"/>
                </a:cxn>
                <a:cxn ang="0">
                  <a:pos x="21" y="110"/>
                </a:cxn>
                <a:cxn ang="0">
                  <a:pos x="42" y="124"/>
                </a:cxn>
                <a:cxn ang="0">
                  <a:pos x="69" y="130"/>
                </a:cxn>
                <a:cxn ang="0">
                  <a:pos x="214" y="130"/>
                </a:cxn>
                <a:cxn ang="0">
                  <a:pos x="234" y="124"/>
                </a:cxn>
                <a:cxn ang="0">
                  <a:pos x="255" y="110"/>
                </a:cxn>
                <a:cxn ang="0">
                  <a:pos x="269" y="89"/>
                </a:cxn>
                <a:cxn ang="0">
                  <a:pos x="276" y="68"/>
                </a:cxn>
                <a:cxn ang="0">
                  <a:pos x="276" y="62"/>
                </a:cxn>
                <a:cxn ang="0">
                  <a:pos x="269" y="41"/>
                </a:cxn>
                <a:cxn ang="0">
                  <a:pos x="255" y="20"/>
                </a:cxn>
                <a:cxn ang="0">
                  <a:pos x="234" y="6"/>
                </a:cxn>
                <a:cxn ang="0">
                  <a:pos x="214" y="0"/>
                </a:cxn>
                <a:cxn ang="0">
                  <a:pos x="69" y="0"/>
                </a:cxn>
                <a:cxn ang="0">
                  <a:pos x="69" y="0"/>
                </a:cxn>
              </a:cxnLst>
              <a:rect l="0" t="0" r="r" b="b"/>
              <a:pathLst>
                <a:path w="276" h="130">
                  <a:moveTo>
                    <a:pt x="69" y="0"/>
                  </a:moveTo>
                  <a:lnTo>
                    <a:pt x="42" y="6"/>
                  </a:lnTo>
                  <a:lnTo>
                    <a:pt x="21" y="20"/>
                  </a:lnTo>
                  <a:lnTo>
                    <a:pt x="7" y="41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7" y="89"/>
                  </a:lnTo>
                  <a:lnTo>
                    <a:pt x="21" y="110"/>
                  </a:lnTo>
                  <a:lnTo>
                    <a:pt x="42" y="124"/>
                  </a:lnTo>
                  <a:lnTo>
                    <a:pt x="69" y="130"/>
                  </a:lnTo>
                  <a:lnTo>
                    <a:pt x="214" y="130"/>
                  </a:lnTo>
                  <a:lnTo>
                    <a:pt x="234" y="124"/>
                  </a:lnTo>
                  <a:lnTo>
                    <a:pt x="255" y="110"/>
                  </a:lnTo>
                  <a:lnTo>
                    <a:pt x="269" y="89"/>
                  </a:lnTo>
                  <a:lnTo>
                    <a:pt x="276" y="68"/>
                  </a:lnTo>
                  <a:lnTo>
                    <a:pt x="276" y="62"/>
                  </a:lnTo>
                  <a:lnTo>
                    <a:pt x="269" y="41"/>
                  </a:lnTo>
                  <a:lnTo>
                    <a:pt x="255" y="20"/>
                  </a:lnTo>
                  <a:lnTo>
                    <a:pt x="234" y="6"/>
                  </a:lnTo>
                  <a:lnTo>
                    <a:pt x="214" y="0"/>
                  </a:lnTo>
                  <a:lnTo>
                    <a:pt x="69" y="0"/>
                  </a:lnTo>
                  <a:lnTo>
                    <a:pt x="6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7" name="Rectangle 9"/>
            <p:cNvSpPr>
              <a:spLocks noChangeArrowheads="1"/>
            </p:cNvSpPr>
            <p:nvPr/>
          </p:nvSpPr>
          <p:spPr bwMode="auto">
            <a:xfrm>
              <a:off x="4936" y="1971"/>
              <a:ext cx="213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Out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58" name="Rectangle 10"/>
            <p:cNvSpPr>
              <a:spLocks noChangeArrowheads="1"/>
            </p:cNvSpPr>
            <p:nvPr/>
          </p:nvSpPr>
          <p:spPr bwMode="auto">
            <a:xfrm>
              <a:off x="5108" y="1971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59" name="Rectangle 11"/>
            <p:cNvSpPr>
              <a:spLocks noChangeArrowheads="1"/>
            </p:cNvSpPr>
            <p:nvPr/>
          </p:nvSpPr>
          <p:spPr bwMode="auto">
            <a:xfrm>
              <a:off x="5018" y="1826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0" name="Rectangle 12"/>
            <p:cNvSpPr>
              <a:spLocks noChangeArrowheads="1"/>
            </p:cNvSpPr>
            <p:nvPr/>
          </p:nvSpPr>
          <p:spPr bwMode="auto">
            <a:xfrm>
              <a:off x="2210" y="3198"/>
              <a:ext cx="867" cy="5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1" name="Rectangle 13"/>
            <p:cNvSpPr>
              <a:spLocks noChangeArrowheads="1"/>
            </p:cNvSpPr>
            <p:nvPr/>
          </p:nvSpPr>
          <p:spPr bwMode="auto">
            <a:xfrm>
              <a:off x="2327" y="3798"/>
              <a:ext cx="647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Transfer Fcn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2" name="Rectangle 14"/>
            <p:cNvSpPr>
              <a:spLocks noChangeArrowheads="1"/>
            </p:cNvSpPr>
            <p:nvPr/>
          </p:nvSpPr>
          <p:spPr bwMode="auto">
            <a:xfrm>
              <a:off x="2486" y="3336"/>
              <a:ext cx="358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3" name="Rectangle 15"/>
            <p:cNvSpPr>
              <a:spLocks noChangeArrowheads="1"/>
            </p:cNvSpPr>
            <p:nvPr/>
          </p:nvSpPr>
          <p:spPr bwMode="auto">
            <a:xfrm>
              <a:off x="2355" y="3529"/>
              <a:ext cx="172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4" name="Rectangle 16"/>
            <p:cNvSpPr>
              <a:spLocks noChangeArrowheads="1"/>
            </p:cNvSpPr>
            <p:nvPr/>
          </p:nvSpPr>
          <p:spPr bwMode="auto">
            <a:xfrm>
              <a:off x="2486" y="3529"/>
              <a:ext cx="103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5" name="Rectangle 17"/>
            <p:cNvSpPr>
              <a:spLocks noChangeArrowheads="1"/>
            </p:cNvSpPr>
            <p:nvPr/>
          </p:nvSpPr>
          <p:spPr bwMode="auto">
            <a:xfrm>
              <a:off x="2548" y="3529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6" name="Rectangle 18"/>
            <p:cNvSpPr>
              <a:spLocks noChangeArrowheads="1"/>
            </p:cNvSpPr>
            <p:nvPr/>
          </p:nvSpPr>
          <p:spPr bwMode="auto">
            <a:xfrm>
              <a:off x="2609" y="3529"/>
              <a:ext cx="358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20000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67" name="Line 19"/>
            <p:cNvSpPr>
              <a:spLocks noChangeShapeType="1"/>
            </p:cNvSpPr>
            <p:nvPr/>
          </p:nvSpPr>
          <p:spPr bwMode="auto">
            <a:xfrm>
              <a:off x="2355" y="3488"/>
              <a:ext cx="57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8" name="Freeform 20"/>
            <p:cNvSpPr>
              <a:spLocks/>
            </p:cNvSpPr>
            <p:nvPr/>
          </p:nvSpPr>
          <p:spPr bwMode="auto">
            <a:xfrm>
              <a:off x="2210" y="3198"/>
              <a:ext cx="867" cy="5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7" y="572"/>
                </a:cxn>
                <a:cxn ang="0">
                  <a:pos x="0" y="57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7" h="572">
                  <a:moveTo>
                    <a:pt x="0" y="0"/>
                  </a:moveTo>
                  <a:lnTo>
                    <a:pt x="867" y="0"/>
                  </a:lnTo>
                  <a:lnTo>
                    <a:pt x="867" y="572"/>
                  </a:lnTo>
                  <a:lnTo>
                    <a:pt x="0" y="57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9" name="Rectangle 21"/>
            <p:cNvSpPr>
              <a:spLocks noChangeArrowheads="1"/>
            </p:cNvSpPr>
            <p:nvPr/>
          </p:nvSpPr>
          <p:spPr bwMode="auto">
            <a:xfrm>
              <a:off x="2486" y="1447"/>
              <a:ext cx="275" cy="8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0" name="Line 22"/>
            <p:cNvSpPr>
              <a:spLocks noChangeShapeType="1"/>
            </p:cNvSpPr>
            <p:nvPr/>
          </p:nvSpPr>
          <p:spPr bwMode="auto">
            <a:xfrm>
              <a:off x="2513" y="1647"/>
              <a:ext cx="3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1" name="Line 23"/>
            <p:cNvSpPr>
              <a:spLocks noChangeShapeType="1"/>
            </p:cNvSpPr>
            <p:nvPr/>
          </p:nvSpPr>
          <p:spPr bwMode="auto">
            <a:xfrm>
              <a:off x="2527" y="1626"/>
              <a:ext cx="1" cy="4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2" name="Line 24"/>
            <p:cNvSpPr>
              <a:spLocks noChangeShapeType="1"/>
            </p:cNvSpPr>
            <p:nvPr/>
          </p:nvSpPr>
          <p:spPr bwMode="auto">
            <a:xfrm>
              <a:off x="2513" y="2061"/>
              <a:ext cx="35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3" name="Freeform 25"/>
            <p:cNvSpPr>
              <a:spLocks/>
            </p:cNvSpPr>
            <p:nvPr/>
          </p:nvSpPr>
          <p:spPr bwMode="auto">
            <a:xfrm>
              <a:off x="2486" y="1447"/>
              <a:ext cx="275" cy="8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75" y="814"/>
                </a:cxn>
                <a:cxn ang="0">
                  <a:pos x="0" y="8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5" h="814">
                  <a:moveTo>
                    <a:pt x="0" y="0"/>
                  </a:moveTo>
                  <a:lnTo>
                    <a:pt x="275" y="0"/>
                  </a:lnTo>
                  <a:lnTo>
                    <a:pt x="275" y="814"/>
                  </a:lnTo>
                  <a:lnTo>
                    <a:pt x="0" y="81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4" name="Rectangle 26"/>
            <p:cNvSpPr>
              <a:spLocks noChangeArrowheads="1"/>
            </p:cNvSpPr>
            <p:nvPr/>
          </p:nvSpPr>
          <p:spPr bwMode="auto">
            <a:xfrm>
              <a:off x="4454" y="3350"/>
              <a:ext cx="275" cy="2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5" name="Rectangle 27"/>
            <p:cNvSpPr>
              <a:spLocks noChangeArrowheads="1"/>
            </p:cNvSpPr>
            <p:nvPr/>
          </p:nvSpPr>
          <p:spPr bwMode="auto">
            <a:xfrm>
              <a:off x="4303" y="3653"/>
              <a:ext cx="537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76" name="Rectangle 28"/>
            <p:cNvSpPr>
              <a:spLocks noChangeArrowheads="1"/>
            </p:cNvSpPr>
            <p:nvPr/>
          </p:nvSpPr>
          <p:spPr bwMode="auto">
            <a:xfrm>
              <a:off x="4819" y="3653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77" name="Line 29"/>
            <p:cNvSpPr>
              <a:spLocks noChangeShapeType="1"/>
            </p:cNvSpPr>
            <p:nvPr/>
          </p:nvSpPr>
          <p:spPr bwMode="auto">
            <a:xfrm>
              <a:off x="4468" y="3488"/>
              <a:ext cx="2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8" name="Line 30"/>
            <p:cNvSpPr>
              <a:spLocks noChangeShapeType="1"/>
            </p:cNvSpPr>
            <p:nvPr/>
          </p:nvSpPr>
          <p:spPr bwMode="auto">
            <a:xfrm flipV="1">
              <a:off x="4599" y="3357"/>
              <a:ext cx="1" cy="25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9" name="Line 31"/>
            <p:cNvSpPr>
              <a:spLocks noChangeShapeType="1"/>
            </p:cNvSpPr>
            <p:nvPr/>
          </p:nvSpPr>
          <p:spPr bwMode="auto">
            <a:xfrm>
              <a:off x="4475" y="3557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0" name="Line 32"/>
            <p:cNvSpPr>
              <a:spLocks noChangeShapeType="1"/>
            </p:cNvSpPr>
            <p:nvPr/>
          </p:nvSpPr>
          <p:spPr bwMode="auto">
            <a:xfrm flipV="1">
              <a:off x="4523" y="3412"/>
              <a:ext cx="144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1" name="Line 33"/>
            <p:cNvSpPr>
              <a:spLocks noChangeShapeType="1"/>
            </p:cNvSpPr>
            <p:nvPr/>
          </p:nvSpPr>
          <p:spPr bwMode="auto">
            <a:xfrm>
              <a:off x="4667" y="3412"/>
              <a:ext cx="4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2" name="Freeform 34"/>
            <p:cNvSpPr>
              <a:spLocks/>
            </p:cNvSpPr>
            <p:nvPr/>
          </p:nvSpPr>
          <p:spPr bwMode="auto">
            <a:xfrm>
              <a:off x="4454" y="3350"/>
              <a:ext cx="275" cy="2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75" y="276"/>
                </a:cxn>
                <a:cxn ang="0">
                  <a:pos x="0" y="27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5" h="276">
                  <a:moveTo>
                    <a:pt x="0" y="0"/>
                  </a:moveTo>
                  <a:lnTo>
                    <a:pt x="275" y="0"/>
                  </a:lnTo>
                  <a:lnTo>
                    <a:pt x="275" y="276"/>
                  </a:lnTo>
                  <a:lnTo>
                    <a:pt x="0" y="27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3" name="Rectangle 35"/>
            <p:cNvSpPr>
              <a:spLocks noChangeArrowheads="1"/>
            </p:cNvSpPr>
            <p:nvPr/>
          </p:nvSpPr>
          <p:spPr bwMode="auto">
            <a:xfrm>
              <a:off x="4179" y="1737"/>
              <a:ext cx="275" cy="2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4" name="Rectangle 36"/>
            <p:cNvSpPr>
              <a:spLocks noChangeArrowheads="1"/>
            </p:cNvSpPr>
            <p:nvPr/>
          </p:nvSpPr>
          <p:spPr bwMode="auto">
            <a:xfrm>
              <a:off x="4062" y="2047"/>
              <a:ext cx="537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Saturation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85" name="Line 37"/>
            <p:cNvSpPr>
              <a:spLocks noChangeShapeType="1"/>
            </p:cNvSpPr>
            <p:nvPr/>
          </p:nvSpPr>
          <p:spPr bwMode="auto">
            <a:xfrm>
              <a:off x="4193" y="1881"/>
              <a:ext cx="25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6" name="Line 38"/>
            <p:cNvSpPr>
              <a:spLocks noChangeShapeType="1"/>
            </p:cNvSpPr>
            <p:nvPr/>
          </p:nvSpPr>
          <p:spPr bwMode="auto">
            <a:xfrm flipV="1">
              <a:off x="4323" y="1750"/>
              <a:ext cx="1" cy="25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7" name="Line 39"/>
            <p:cNvSpPr>
              <a:spLocks noChangeShapeType="1"/>
            </p:cNvSpPr>
            <p:nvPr/>
          </p:nvSpPr>
          <p:spPr bwMode="auto">
            <a:xfrm>
              <a:off x="4199" y="1950"/>
              <a:ext cx="4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8" name="Line 40"/>
            <p:cNvSpPr>
              <a:spLocks noChangeShapeType="1"/>
            </p:cNvSpPr>
            <p:nvPr/>
          </p:nvSpPr>
          <p:spPr bwMode="auto">
            <a:xfrm flipV="1">
              <a:off x="4248" y="1806"/>
              <a:ext cx="144" cy="144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9" name="Line 41"/>
            <p:cNvSpPr>
              <a:spLocks noChangeShapeType="1"/>
            </p:cNvSpPr>
            <p:nvPr/>
          </p:nvSpPr>
          <p:spPr bwMode="auto">
            <a:xfrm>
              <a:off x="4392" y="1806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0" name="Freeform 42"/>
            <p:cNvSpPr>
              <a:spLocks/>
            </p:cNvSpPr>
            <p:nvPr/>
          </p:nvSpPr>
          <p:spPr bwMode="auto">
            <a:xfrm>
              <a:off x="4179" y="1737"/>
              <a:ext cx="275" cy="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75" y="275"/>
                </a:cxn>
                <a:cxn ang="0">
                  <a:pos x="0" y="27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5" h="275">
                  <a:moveTo>
                    <a:pt x="0" y="0"/>
                  </a:moveTo>
                  <a:lnTo>
                    <a:pt x="275" y="0"/>
                  </a:lnTo>
                  <a:lnTo>
                    <a:pt x="275" y="275"/>
                  </a:lnTo>
                  <a:lnTo>
                    <a:pt x="0" y="27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1" name="Freeform 43"/>
            <p:cNvSpPr>
              <a:spLocks/>
            </p:cNvSpPr>
            <p:nvPr/>
          </p:nvSpPr>
          <p:spPr bwMode="auto">
            <a:xfrm>
              <a:off x="1611" y="1475"/>
              <a:ext cx="641" cy="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1" y="172"/>
                </a:cxn>
                <a:cxn ang="0">
                  <a:pos x="641" y="172"/>
                </a:cxn>
                <a:cxn ang="0">
                  <a:pos x="0" y="344"/>
                </a:cxn>
                <a:cxn ang="0">
                  <a:pos x="0" y="0"/>
                </a:cxn>
              </a:cxnLst>
              <a:rect l="0" t="0" r="r" b="b"/>
              <a:pathLst>
                <a:path w="641" h="344">
                  <a:moveTo>
                    <a:pt x="0" y="0"/>
                  </a:moveTo>
                  <a:lnTo>
                    <a:pt x="641" y="172"/>
                  </a:lnTo>
                  <a:lnTo>
                    <a:pt x="641" y="172"/>
                  </a:lnTo>
                  <a:lnTo>
                    <a:pt x="0" y="3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2" name="Freeform 44"/>
            <p:cNvSpPr>
              <a:spLocks/>
            </p:cNvSpPr>
            <p:nvPr/>
          </p:nvSpPr>
          <p:spPr bwMode="auto">
            <a:xfrm>
              <a:off x="1611" y="1475"/>
              <a:ext cx="641" cy="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1" y="172"/>
                </a:cxn>
                <a:cxn ang="0">
                  <a:pos x="0" y="344"/>
                </a:cxn>
                <a:cxn ang="0">
                  <a:pos x="0" y="0"/>
                </a:cxn>
              </a:cxnLst>
              <a:rect l="0" t="0" r="r" b="b"/>
              <a:pathLst>
                <a:path w="641" h="344">
                  <a:moveTo>
                    <a:pt x="0" y="0"/>
                  </a:moveTo>
                  <a:lnTo>
                    <a:pt x="641" y="172"/>
                  </a:lnTo>
                  <a:lnTo>
                    <a:pt x="0" y="344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3" name="Rectangle 45"/>
            <p:cNvSpPr>
              <a:spLocks noChangeArrowheads="1"/>
            </p:cNvSpPr>
            <p:nvPr/>
          </p:nvSpPr>
          <p:spPr bwMode="auto">
            <a:xfrm>
              <a:off x="1543" y="1854"/>
              <a:ext cx="73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Error amplifier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94" name="Rectangle 46"/>
            <p:cNvSpPr>
              <a:spLocks noChangeArrowheads="1"/>
            </p:cNvSpPr>
            <p:nvPr/>
          </p:nvSpPr>
          <p:spPr bwMode="auto">
            <a:xfrm>
              <a:off x="2258" y="1854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95" name="Rectangle 47"/>
            <p:cNvSpPr>
              <a:spLocks noChangeArrowheads="1"/>
            </p:cNvSpPr>
            <p:nvPr/>
          </p:nvSpPr>
          <p:spPr bwMode="auto">
            <a:xfrm>
              <a:off x="1611" y="1599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96" name="Rectangle 48"/>
            <p:cNvSpPr>
              <a:spLocks noChangeArrowheads="1"/>
            </p:cNvSpPr>
            <p:nvPr/>
          </p:nvSpPr>
          <p:spPr bwMode="auto">
            <a:xfrm>
              <a:off x="1673" y="1599"/>
              <a:ext cx="76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97" name="Rectangle 49"/>
            <p:cNvSpPr>
              <a:spLocks noChangeArrowheads="1"/>
            </p:cNvSpPr>
            <p:nvPr/>
          </p:nvSpPr>
          <p:spPr bwMode="auto">
            <a:xfrm>
              <a:off x="1701" y="1599"/>
              <a:ext cx="296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98" name="Freeform 50"/>
            <p:cNvSpPr>
              <a:spLocks/>
            </p:cNvSpPr>
            <p:nvPr/>
          </p:nvSpPr>
          <p:spPr bwMode="auto">
            <a:xfrm>
              <a:off x="1336" y="3308"/>
              <a:ext cx="640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0" y="180"/>
                </a:cxn>
                <a:cxn ang="0">
                  <a:pos x="640" y="180"/>
                </a:cxn>
                <a:cxn ang="0">
                  <a:pos x="0" y="352"/>
                </a:cxn>
                <a:cxn ang="0">
                  <a:pos x="0" y="0"/>
                </a:cxn>
              </a:cxnLst>
              <a:rect l="0" t="0" r="r" b="b"/>
              <a:pathLst>
                <a:path w="640" h="352">
                  <a:moveTo>
                    <a:pt x="0" y="0"/>
                  </a:moveTo>
                  <a:lnTo>
                    <a:pt x="640" y="180"/>
                  </a:lnTo>
                  <a:lnTo>
                    <a:pt x="640" y="180"/>
                  </a:lnTo>
                  <a:lnTo>
                    <a:pt x="0" y="3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9" name="Freeform 51"/>
            <p:cNvSpPr>
              <a:spLocks/>
            </p:cNvSpPr>
            <p:nvPr/>
          </p:nvSpPr>
          <p:spPr bwMode="auto">
            <a:xfrm>
              <a:off x="1336" y="3308"/>
              <a:ext cx="640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0" y="180"/>
                </a:cxn>
                <a:cxn ang="0">
                  <a:pos x="0" y="352"/>
                </a:cxn>
                <a:cxn ang="0">
                  <a:pos x="0" y="0"/>
                </a:cxn>
              </a:cxnLst>
              <a:rect l="0" t="0" r="r" b="b"/>
              <a:pathLst>
                <a:path w="640" h="352">
                  <a:moveTo>
                    <a:pt x="0" y="0"/>
                  </a:moveTo>
                  <a:lnTo>
                    <a:pt x="640" y="180"/>
                  </a:ln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0" name="Rectangle 52"/>
            <p:cNvSpPr>
              <a:spLocks noChangeArrowheads="1"/>
            </p:cNvSpPr>
            <p:nvPr/>
          </p:nvSpPr>
          <p:spPr bwMode="auto">
            <a:xfrm>
              <a:off x="1267" y="3688"/>
              <a:ext cx="73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Error amplifier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1" name="Rectangle 53"/>
            <p:cNvSpPr>
              <a:spLocks noChangeArrowheads="1"/>
            </p:cNvSpPr>
            <p:nvPr/>
          </p:nvSpPr>
          <p:spPr bwMode="auto">
            <a:xfrm>
              <a:off x="1983" y="3688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2" name="Rectangle 54"/>
            <p:cNvSpPr>
              <a:spLocks noChangeArrowheads="1"/>
            </p:cNvSpPr>
            <p:nvPr/>
          </p:nvSpPr>
          <p:spPr bwMode="auto">
            <a:xfrm>
              <a:off x="1364" y="3433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3" name="Rectangle 55"/>
            <p:cNvSpPr>
              <a:spLocks noChangeArrowheads="1"/>
            </p:cNvSpPr>
            <p:nvPr/>
          </p:nvSpPr>
          <p:spPr bwMode="auto">
            <a:xfrm>
              <a:off x="1432" y="3433"/>
              <a:ext cx="76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4" name="Rectangle 56"/>
            <p:cNvSpPr>
              <a:spLocks noChangeArrowheads="1"/>
            </p:cNvSpPr>
            <p:nvPr/>
          </p:nvSpPr>
          <p:spPr bwMode="auto">
            <a:xfrm>
              <a:off x="1460" y="3433"/>
              <a:ext cx="234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5" name="Freeform 57"/>
            <p:cNvSpPr>
              <a:spLocks/>
            </p:cNvSpPr>
            <p:nvPr/>
          </p:nvSpPr>
          <p:spPr bwMode="auto">
            <a:xfrm>
              <a:off x="3539" y="3308"/>
              <a:ext cx="461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1" y="180"/>
                </a:cxn>
                <a:cxn ang="0">
                  <a:pos x="461" y="180"/>
                </a:cxn>
                <a:cxn ang="0">
                  <a:pos x="0" y="352"/>
                </a:cxn>
                <a:cxn ang="0">
                  <a:pos x="0" y="0"/>
                </a:cxn>
              </a:cxnLst>
              <a:rect l="0" t="0" r="r" b="b"/>
              <a:pathLst>
                <a:path w="461" h="352">
                  <a:moveTo>
                    <a:pt x="0" y="0"/>
                  </a:moveTo>
                  <a:lnTo>
                    <a:pt x="461" y="180"/>
                  </a:lnTo>
                  <a:lnTo>
                    <a:pt x="461" y="180"/>
                  </a:lnTo>
                  <a:lnTo>
                    <a:pt x="0" y="3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6" name="Freeform 58"/>
            <p:cNvSpPr>
              <a:spLocks/>
            </p:cNvSpPr>
            <p:nvPr/>
          </p:nvSpPr>
          <p:spPr bwMode="auto">
            <a:xfrm>
              <a:off x="3539" y="3308"/>
              <a:ext cx="461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1" y="180"/>
                </a:cxn>
                <a:cxn ang="0">
                  <a:pos x="0" y="352"/>
                </a:cxn>
                <a:cxn ang="0">
                  <a:pos x="0" y="0"/>
                </a:cxn>
              </a:cxnLst>
              <a:rect l="0" t="0" r="r" b="b"/>
              <a:pathLst>
                <a:path w="461" h="352">
                  <a:moveTo>
                    <a:pt x="0" y="0"/>
                  </a:moveTo>
                  <a:lnTo>
                    <a:pt x="461" y="180"/>
                  </a:ln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7" name="Rectangle 59"/>
            <p:cNvSpPr>
              <a:spLocks noChangeArrowheads="1"/>
            </p:cNvSpPr>
            <p:nvPr/>
          </p:nvSpPr>
          <p:spPr bwMode="auto">
            <a:xfrm>
              <a:off x="3380" y="3688"/>
              <a:ext cx="73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Error amplifier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8" name="Rectangle 60"/>
            <p:cNvSpPr>
              <a:spLocks noChangeArrowheads="1"/>
            </p:cNvSpPr>
            <p:nvPr/>
          </p:nvSpPr>
          <p:spPr bwMode="auto">
            <a:xfrm>
              <a:off x="4096" y="3688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09" name="Rectangle 61"/>
            <p:cNvSpPr>
              <a:spLocks noChangeArrowheads="1"/>
            </p:cNvSpPr>
            <p:nvPr/>
          </p:nvSpPr>
          <p:spPr bwMode="auto">
            <a:xfrm>
              <a:off x="3587" y="3433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10" name="Rectangle 62"/>
            <p:cNvSpPr>
              <a:spLocks noChangeArrowheads="1"/>
            </p:cNvSpPr>
            <p:nvPr/>
          </p:nvSpPr>
          <p:spPr bwMode="auto">
            <a:xfrm>
              <a:off x="3649" y="3433"/>
              <a:ext cx="76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11" name="Rectangle 63"/>
            <p:cNvSpPr>
              <a:spLocks noChangeArrowheads="1"/>
            </p:cNvSpPr>
            <p:nvPr/>
          </p:nvSpPr>
          <p:spPr bwMode="auto">
            <a:xfrm>
              <a:off x="3676" y="3433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12" name="Freeform 64"/>
            <p:cNvSpPr>
              <a:spLocks/>
            </p:cNvSpPr>
            <p:nvPr/>
          </p:nvSpPr>
          <p:spPr bwMode="auto">
            <a:xfrm>
              <a:off x="3202" y="1702"/>
              <a:ext cx="461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1" y="173"/>
                </a:cxn>
                <a:cxn ang="0">
                  <a:pos x="461" y="173"/>
                </a:cxn>
                <a:cxn ang="0">
                  <a:pos x="0" y="352"/>
                </a:cxn>
                <a:cxn ang="0">
                  <a:pos x="0" y="0"/>
                </a:cxn>
              </a:cxnLst>
              <a:rect l="0" t="0" r="r" b="b"/>
              <a:pathLst>
                <a:path w="461" h="352">
                  <a:moveTo>
                    <a:pt x="0" y="0"/>
                  </a:moveTo>
                  <a:lnTo>
                    <a:pt x="461" y="173"/>
                  </a:lnTo>
                  <a:lnTo>
                    <a:pt x="461" y="173"/>
                  </a:lnTo>
                  <a:lnTo>
                    <a:pt x="0" y="35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13" name="Freeform 65"/>
            <p:cNvSpPr>
              <a:spLocks/>
            </p:cNvSpPr>
            <p:nvPr/>
          </p:nvSpPr>
          <p:spPr bwMode="auto">
            <a:xfrm>
              <a:off x="3263" y="1702"/>
              <a:ext cx="461" cy="3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1" y="173"/>
                </a:cxn>
                <a:cxn ang="0">
                  <a:pos x="0" y="352"/>
                </a:cxn>
                <a:cxn ang="0">
                  <a:pos x="0" y="0"/>
                </a:cxn>
              </a:cxnLst>
              <a:rect l="0" t="0" r="r" b="b"/>
              <a:pathLst>
                <a:path w="461" h="352">
                  <a:moveTo>
                    <a:pt x="0" y="0"/>
                  </a:moveTo>
                  <a:lnTo>
                    <a:pt x="461" y="173"/>
                  </a:ln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14" name="Rectangle 66"/>
            <p:cNvSpPr>
              <a:spLocks noChangeArrowheads="1"/>
            </p:cNvSpPr>
            <p:nvPr/>
          </p:nvSpPr>
          <p:spPr bwMode="auto">
            <a:xfrm>
              <a:off x="3335" y="2081"/>
              <a:ext cx="336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P gain</a:t>
              </a:r>
            </a:p>
          </p:txBody>
        </p:sp>
        <p:sp>
          <p:nvSpPr>
            <p:cNvPr id="206915" name="Rectangle 67"/>
            <p:cNvSpPr>
              <a:spLocks noChangeArrowheads="1"/>
            </p:cNvSpPr>
            <p:nvPr/>
          </p:nvSpPr>
          <p:spPr bwMode="auto">
            <a:xfrm>
              <a:off x="3299" y="1826"/>
              <a:ext cx="125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16" name="Freeform 68"/>
            <p:cNvSpPr>
              <a:spLocks/>
            </p:cNvSpPr>
            <p:nvPr/>
          </p:nvSpPr>
          <p:spPr bwMode="auto">
            <a:xfrm>
              <a:off x="696" y="3419"/>
              <a:ext cx="275" cy="131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1" y="7"/>
                </a:cxn>
                <a:cxn ang="0">
                  <a:pos x="21" y="20"/>
                </a:cxn>
                <a:cxn ang="0">
                  <a:pos x="7" y="41"/>
                </a:cxn>
                <a:cxn ang="0">
                  <a:pos x="0" y="62"/>
                </a:cxn>
                <a:cxn ang="0">
                  <a:pos x="0" y="69"/>
                </a:cxn>
                <a:cxn ang="0">
                  <a:pos x="7" y="89"/>
                </a:cxn>
                <a:cxn ang="0">
                  <a:pos x="21" y="110"/>
                </a:cxn>
                <a:cxn ang="0">
                  <a:pos x="41" y="124"/>
                </a:cxn>
                <a:cxn ang="0">
                  <a:pos x="62" y="131"/>
                </a:cxn>
                <a:cxn ang="0">
                  <a:pos x="207" y="131"/>
                </a:cxn>
                <a:cxn ang="0">
                  <a:pos x="234" y="124"/>
                </a:cxn>
                <a:cxn ang="0">
                  <a:pos x="255" y="110"/>
                </a:cxn>
                <a:cxn ang="0">
                  <a:pos x="268" y="89"/>
                </a:cxn>
                <a:cxn ang="0">
                  <a:pos x="275" y="69"/>
                </a:cxn>
                <a:cxn ang="0">
                  <a:pos x="275" y="62"/>
                </a:cxn>
                <a:cxn ang="0">
                  <a:pos x="268" y="41"/>
                </a:cxn>
                <a:cxn ang="0">
                  <a:pos x="255" y="20"/>
                </a:cxn>
                <a:cxn ang="0">
                  <a:pos x="234" y="7"/>
                </a:cxn>
                <a:cxn ang="0">
                  <a:pos x="207" y="0"/>
                </a:cxn>
                <a:cxn ang="0">
                  <a:pos x="62" y="0"/>
                </a:cxn>
              </a:cxnLst>
              <a:rect l="0" t="0" r="r" b="b"/>
              <a:pathLst>
                <a:path w="275" h="131">
                  <a:moveTo>
                    <a:pt x="62" y="0"/>
                  </a:moveTo>
                  <a:lnTo>
                    <a:pt x="41" y="7"/>
                  </a:lnTo>
                  <a:lnTo>
                    <a:pt x="21" y="20"/>
                  </a:lnTo>
                  <a:lnTo>
                    <a:pt x="7" y="41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7" y="89"/>
                  </a:lnTo>
                  <a:lnTo>
                    <a:pt x="21" y="110"/>
                  </a:lnTo>
                  <a:lnTo>
                    <a:pt x="41" y="124"/>
                  </a:lnTo>
                  <a:lnTo>
                    <a:pt x="62" y="131"/>
                  </a:lnTo>
                  <a:lnTo>
                    <a:pt x="207" y="131"/>
                  </a:lnTo>
                  <a:lnTo>
                    <a:pt x="234" y="124"/>
                  </a:lnTo>
                  <a:lnTo>
                    <a:pt x="255" y="110"/>
                  </a:lnTo>
                  <a:lnTo>
                    <a:pt x="268" y="89"/>
                  </a:lnTo>
                  <a:lnTo>
                    <a:pt x="275" y="69"/>
                  </a:lnTo>
                  <a:lnTo>
                    <a:pt x="275" y="62"/>
                  </a:lnTo>
                  <a:lnTo>
                    <a:pt x="268" y="41"/>
                  </a:lnTo>
                  <a:lnTo>
                    <a:pt x="255" y="20"/>
                  </a:lnTo>
                  <a:lnTo>
                    <a:pt x="234" y="7"/>
                  </a:lnTo>
                  <a:lnTo>
                    <a:pt x="207" y="0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17" name="Freeform 69"/>
            <p:cNvSpPr>
              <a:spLocks/>
            </p:cNvSpPr>
            <p:nvPr/>
          </p:nvSpPr>
          <p:spPr bwMode="auto">
            <a:xfrm>
              <a:off x="696" y="3419"/>
              <a:ext cx="275" cy="131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1" y="7"/>
                </a:cxn>
                <a:cxn ang="0">
                  <a:pos x="21" y="20"/>
                </a:cxn>
                <a:cxn ang="0">
                  <a:pos x="7" y="41"/>
                </a:cxn>
                <a:cxn ang="0">
                  <a:pos x="0" y="62"/>
                </a:cxn>
                <a:cxn ang="0">
                  <a:pos x="0" y="69"/>
                </a:cxn>
                <a:cxn ang="0">
                  <a:pos x="7" y="89"/>
                </a:cxn>
                <a:cxn ang="0">
                  <a:pos x="21" y="110"/>
                </a:cxn>
                <a:cxn ang="0">
                  <a:pos x="41" y="124"/>
                </a:cxn>
                <a:cxn ang="0">
                  <a:pos x="62" y="131"/>
                </a:cxn>
                <a:cxn ang="0">
                  <a:pos x="207" y="131"/>
                </a:cxn>
                <a:cxn ang="0">
                  <a:pos x="234" y="124"/>
                </a:cxn>
                <a:cxn ang="0">
                  <a:pos x="255" y="110"/>
                </a:cxn>
                <a:cxn ang="0">
                  <a:pos x="268" y="89"/>
                </a:cxn>
                <a:cxn ang="0">
                  <a:pos x="275" y="69"/>
                </a:cxn>
                <a:cxn ang="0">
                  <a:pos x="275" y="62"/>
                </a:cxn>
                <a:cxn ang="0">
                  <a:pos x="268" y="41"/>
                </a:cxn>
                <a:cxn ang="0">
                  <a:pos x="255" y="20"/>
                </a:cxn>
                <a:cxn ang="0">
                  <a:pos x="234" y="7"/>
                </a:cxn>
                <a:cxn ang="0">
                  <a:pos x="207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275" h="131">
                  <a:moveTo>
                    <a:pt x="62" y="0"/>
                  </a:moveTo>
                  <a:lnTo>
                    <a:pt x="41" y="7"/>
                  </a:lnTo>
                  <a:lnTo>
                    <a:pt x="21" y="20"/>
                  </a:lnTo>
                  <a:lnTo>
                    <a:pt x="7" y="41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7" y="89"/>
                  </a:lnTo>
                  <a:lnTo>
                    <a:pt x="21" y="110"/>
                  </a:lnTo>
                  <a:lnTo>
                    <a:pt x="41" y="124"/>
                  </a:lnTo>
                  <a:lnTo>
                    <a:pt x="62" y="131"/>
                  </a:lnTo>
                  <a:lnTo>
                    <a:pt x="207" y="131"/>
                  </a:lnTo>
                  <a:lnTo>
                    <a:pt x="234" y="124"/>
                  </a:lnTo>
                  <a:lnTo>
                    <a:pt x="255" y="110"/>
                  </a:lnTo>
                  <a:lnTo>
                    <a:pt x="268" y="89"/>
                  </a:lnTo>
                  <a:lnTo>
                    <a:pt x="275" y="69"/>
                  </a:lnTo>
                  <a:lnTo>
                    <a:pt x="275" y="62"/>
                  </a:lnTo>
                  <a:lnTo>
                    <a:pt x="268" y="41"/>
                  </a:lnTo>
                  <a:lnTo>
                    <a:pt x="255" y="20"/>
                  </a:lnTo>
                  <a:lnTo>
                    <a:pt x="234" y="7"/>
                  </a:lnTo>
                  <a:lnTo>
                    <a:pt x="207" y="0"/>
                  </a:ln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18" name="Rectangle 70"/>
            <p:cNvSpPr>
              <a:spLocks noChangeArrowheads="1"/>
            </p:cNvSpPr>
            <p:nvPr/>
          </p:nvSpPr>
          <p:spPr bwMode="auto">
            <a:xfrm>
              <a:off x="517" y="3577"/>
              <a:ext cx="613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20" name="Rectangle 72"/>
            <p:cNvSpPr>
              <a:spLocks noChangeArrowheads="1"/>
            </p:cNvSpPr>
            <p:nvPr/>
          </p:nvSpPr>
          <p:spPr bwMode="auto">
            <a:xfrm>
              <a:off x="799" y="3433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21" name="Freeform 73"/>
            <p:cNvSpPr>
              <a:spLocks/>
            </p:cNvSpPr>
            <p:nvPr/>
          </p:nvSpPr>
          <p:spPr bwMode="auto">
            <a:xfrm>
              <a:off x="1013" y="1585"/>
              <a:ext cx="275" cy="124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7"/>
                </a:cxn>
                <a:cxn ang="0">
                  <a:pos x="20" y="21"/>
                </a:cxn>
                <a:cxn ang="0">
                  <a:pos x="7" y="3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7" y="90"/>
                </a:cxn>
                <a:cxn ang="0">
                  <a:pos x="20" y="110"/>
                </a:cxn>
                <a:cxn ang="0">
                  <a:pos x="41" y="124"/>
                </a:cxn>
                <a:cxn ang="0">
                  <a:pos x="68" y="124"/>
                </a:cxn>
                <a:cxn ang="0">
                  <a:pos x="213" y="124"/>
                </a:cxn>
                <a:cxn ang="0">
                  <a:pos x="241" y="124"/>
                </a:cxn>
                <a:cxn ang="0">
                  <a:pos x="261" y="110"/>
                </a:cxn>
                <a:cxn ang="0">
                  <a:pos x="275" y="90"/>
                </a:cxn>
                <a:cxn ang="0">
                  <a:pos x="275" y="62"/>
                </a:cxn>
                <a:cxn ang="0">
                  <a:pos x="275" y="62"/>
                </a:cxn>
                <a:cxn ang="0">
                  <a:pos x="275" y="34"/>
                </a:cxn>
                <a:cxn ang="0">
                  <a:pos x="261" y="21"/>
                </a:cxn>
                <a:cxn ang="0">
                  <a:pos x="241" y="7"/>
                </a:cxn>
                <a:cxn ang="0">
                  <a:pos x="213" y="0"/>
                </a:cxn>
                <a:cxn ang="0">
                  <a:pos x="68" y="0"/>
                </a:cxn>
              </a:cxnLst>
              <a:rect l="0" t="0" r="r" b="b"/>
              <a:pathLst>
                <a:path w="275" h="124">
                  <a:moveTo>
                    <a:pt x="68" y="0"/>
                  </a:moveTo>
                  <a:lnTo>
                    <a:pt x="41" y="7"/>
                  </a:lnTo>
                  <a:lnTo>
                    <a:pt x="20" y="21"/>
                  </a:lnTo>
                  <a:lnTo>
                    <a:pt x="7" y="3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90"/>
                  </a:lnTo>
                  <a:lnTo>
                    <a:pt x="20" y="110"/>
                  </a:lnTo>
                  <a:lnTo>
                    <a:pt x="41" y="124"/>
                  </a:lnTo>
                  <a:lnTo>
                    <a:pt x="68" y="124"/>
                  </a:lnTo>
                  <a:lnTo>
                    <a:pt x="213" y="124"/>
                  </a:lnTo>
                  <a:lnTo>
                    <a:pt x="241" y="124"/>
                  </a:lnTo>
                  <a:lnTo>
                    <a:pt x="261" y="110"/>
                  </a:lnTo>
                  <a:lnTo>
                    <a:pt x="275" y="90"/>
                  </a:lnTo>
                  <a:lnTo>
                    <a:pt x="275" y="62"/>
                  </a:lnTo>
                  <a:lnTo>
                    <a:pt x="275" y="62"/>
                  </a:lnTo>
                  <a:lnTo>
                    <a:pt x="275" y="34"/>
                  </a:lnTo>
                  <a:lnTo>
                    <a:pt x="261" y="21"/>
                  </a:lnTo>
                  <a:lnTo>
                    <a:pt x="241" y="7"/>
                  </a:lnTo>
                  <a:lnTo>
                    <a:pt x="213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22" name="Freeform 74"/>
            <p:cNvSpPr>
              <a:spLocks/>
            </p:cNvSpPr>
            <p:nvPr/>
          </p:nvSpPr>
          <p:spPr bwMode="auto">
            <a:xfrm>
              <a:off x="1013" y="1585"/>
              <a:ext cx="275" cy="124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7"/>
                </a:cxn>
                <a:cxn ang="0">
                  <a:pos x="20" y="21"/>
                </a:cxn>
                <a:cxn ang="0">
                  <a:pos x="7" y="3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7" y="90"/>
                </a:cxn>
                <a:cxn ang="0">
                  <a:pos x="20" y="110"/>
                </a:cxn>
                <a:cxn ang="0">
                  <a:pos x="41" y="124"/>
                </a:cxn>
                <a:cxn ang="0">
                  <a:pos x="68" y="124"/>
                </a:cxn>
                <a:cxn ang="0">
                  <a:pos x="213" y="124"/>
                </a:cxn>
                <a:cxn ang="0">
                  <a:pos x="241" y="124"/>
                </a:cxn>
                <a:cxn ang="0">
                  <a:pos x="261" y="110"/>
                </a:cxn>
                <a:cxn ang="0">
                  <a:pos x="275" y="90"/>
                </a:cxn>
                <a:cxn ang="0">
                  <a:pos x="275" y="62"/>
                </a:cxn>
                <a:cxn ang="0">
                  <a:pos x="275" y="62"/>
                </a:cxn>
                <a:cxn ang="0">
                  <a:pos x="275" y="34"/>
                </a:cxn>
                <a:cxn ang="0">
                  <a:pos x="261" y="21"/>
                </a:cxn>
                <a:cxn ang="0">
                  <a:pos x="241" y="7"/>
                </a:cxn>
                <a:cxn ang="0">
                  <a:pos x="213" y="0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275" h="124">
                  <a:moveTo>
                    <a:pt x="68" y="0"/>
                  </a:moveTo>
                  <a:lnTo>
                    <a:pt x="41" y="7"/>
                  </a:lnTo>
                  <a:lnTo>
                    <a:pt x="20" y="21"/>
                  </a:lnTo>
                  <a:lnTo>
                    <a:pt x="7" y="3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90"/>
                  </a:lnTo>
                  <a:lnTo>
                    <a:pt x="20" y="110"/>
                  </a:lnTo>
                  <a:lnTo>
                    <a:pt x="41" y="124"/>
                  </a:lnTo>
                  <a:lnTo>
                    <a:pt x="68" y="124"/>
                  </a:lnTo>
                  <a:lnTo>
                    <a:pt x="213" y="124"/>
                  </a:lnTo>
                  <a:lnTo>
                    <a:pt x="241" y="124"/>
                  </a:lnTo>
                  <a:lnTo>
                    <a:pt x="261" y="110"/>
                  </a:lnTo>
                  <a:lnTo>
                    <a:pt x="275" y="90"/>
                  </a:lnTo>
                  <a:lnTo>
                    <a:pt x="275" y="62"/>
                  </a:lnTo>
                  <a:lnTo>
                    <a:pt x="275" y="62"/>
                  </a:lnTo>
                  <a:lnTo>
                    <a:pt x="275" y="34"/>
                  </a:lnTo>
                  <a:lnTo>
                    <a:pt x="261" y="21"/>
                  </a:lnTo>
                  <a:lnTo>
                    <a:pt x="241" y="7"/>
                  </a:lnTo>
                  <a:lnTo>
                    <a:pt x="213" y="0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23" name="Rectangle 75"/>
            <p:cNvSpPr>
              <a:spLocks noChangeArrowheads="1"/>
            </p:cNvSpPr>
            <p:nvPr/>
          </p:nvSpPr>
          <p:spPr bwMode="auto">
            <a:xfrm>
              <a:off x="820" y="1744"/>
              <a:ext cx="702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Desired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24" name="Rectangle 76"/>
            <p:cNvSpPr>
              <a:spLocks noChangeArrowheads="1"/>
            </p:cNvSpPr>
            <p:nvPr/>
          </p:nvSpPr>
          <p:spPr bwMode="auto">
            <a:xfrm>
              <a:off x="1123" y="1599"/>
              <a:ext cx="110" cy="14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25" name="Line 77"/>
            <p:cNvSpPr>
              <a:spLocks noChangeShapeType="1"/>
            </p:cNvSpPr>
            <p:nvPr/>
          </p:nvSpPr>
          <p:spPr bwMode="auto">
            <a:xfrm>
              <a:off x="3724" y="1875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26" name="Line 78"/>
            <p:cNvSpPr>
              <a:spLocks noChangeShapeType="1"/>
            </p:cNvSpPr>
            <p:nvPr/>
          </p:nvSpPr>
          <p:spPr bwMode="auto">
            <a:xfrm flipH="1">
              <a:off x="4041" y="1875"/>
              <a:ext cx="9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27" name="Freeform 79"/>
            <p:cNvSpPr>
              <a:spLocks/>
            </p:cNvSpPr>
            <p:nvPr/>
          </p:nvSpPr>
          <p:spPr bwMode="auto">
            <a:xfrm>
              <a:off x="4089" y="1833"/>
              <a:ext cx="9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90" y="42"/>
                </a:cxn>
                <a:cxn ang="0">
                  <a:pos x="0" y="0"/>
                </a:cxn>
              </a:cxnLst>
              <a:rect l="0" t="0" r="r" b="b"/>
              <a:pathLst>
                <a:path w="90" h="90">
                  <a:moveTo>
                    <a:pt x="0" y="0"/>
                  </a:moveTo>
                  <a:lnTo>
                    <a:pt x="0" y="90"/>
                  </a:lnTo>
                  <a:lnTo>
                    <a:pt x="90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28" name="Freeform 80"/>
            <p:cNvSpPr>
              <a:spLocks/>
            </p:cNvSpPr>
            <p:nvPr/>
          </p:nvSpPr>
          <p:spPr bwMode="auto">
            <a:xfrm>
              <a:off x="3752" y="1875"/>
              <a:ext cx="3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289" y="0"/>
                </a:cxn>
                <a:cxn ang="0">
                  <a:pos x="310" y="0"/>
                </a:cxn>
              </a:cxnLst>
              <a:rect l="0" t="0" r="r" b="b"/>
              <a:pathLst>
                <a:path w="310">
                  <a:moveTo>
                    <a:pt x="0" y="0"/>
                  </a:moveTo>
                  <a:lnTo>
                    <a:pt x="14" y="0"/>
                  </a:lnTo>
                  <a:lnTo>
                    <a:pt x="289" y="0"/>
                  </a:lnTo>
                  <a:lnTo>
                    <a:pt x="31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29" name="Line 81"/>
            <p:cNvSpPr>
              <a:spLocks noChangeShapeType="1"/>
            </p:cNvSpPr>
            <p:nvPr/>
          </p:nvSpPr>
          <p:spPr bwMode="auto">
            <a:xfrm>
              <a:off x="2761" y="1875"/>
              <a:ext cx="4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0" name="Line 82"/>
            <p:cNvSpPr>
              <a:spLocks noChangeShapeType="1"/>
            </p:cNvSpPr>
            <p:nvPr/>
          </p:nvSpPr>
          <p:spPr bwMode="auto">
            <a:xfrm flipH="1">
              <a:off x="3126" y="1875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1" name="Freeform 83"/>
            <p:cNvSpPr>
              <a:spLocks/>
            </p:cNvSpPr>
            <p:nvPr/>
          </p:nvSpPr>
          <p:spPr bwMode="auto">
            <a:xfrm>
              <a:off x="3174" y="1833"/>
              <a:ext cx="89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89" y="42"/>
                </a:cxn>
                <a:cxn ang="0">
                  <a:pos x="0" y="0"/>
                </a:cxn>
              </a:cxnLst>
              <a:rect l="0" t="0" r="r" b="b"/>
              <a:pathLst>
                <a:path w="89" h="90">
                  <a:moveTo>
                    <a:pt x="0" y="0"/>
                  </a:moveTo>
                  <a:lnTo>
                    <a:pt x="0" y="90"/>
                  </a:lnTo>
                  <a:lnTo>
                    <a:pt x="89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2" name="Freeform 84"/>
            <p:cNvSpPr>
              <a:spLocks/>
            </p:cNvSpPr>
            <p:nvPr/>
          </p:nvSpPr>
          <p:spPr bwMode="auto">
            <a:xfrm>
              <a:off x="2788" y="1875"/>
              <a:ext cx="35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338" y="0"/>
                </a:cxn>
                <a:cxn ang="0">
                  <a:pos x="358" y="0"/>
                </a:cxn>
              </a:cxnLst>
              <a:rect l="0" t="0" r="r" b="b"/>
              <a:pathLst>
                <a:path w="358">
                  <a:moveTo>
                    <a:pt x="0" y="0"/>
                  </a:moveTo>
                  <a:lnTo>
                    <a:pt x="14" y="0"/>
                  </a:lnTo>
                  <a:lnTo>
                    <a:pt x="338" y="0"/>
                  </a:lnTo>
                  <a:lnTo>
                    <a:pt x="35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3" name="Line 85"/>
            <p:cNvSpPr>
              <a:spLocks noChangeShapeType="1"/>
            </p:cNvSpPr>
            <p:nvPr/>
          </p:nvSpPr>
          <p:spPr bwMode="auto">
            <a:xfrm>
              <a:off x="4454" y="1875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4" name="Line 86"/>
            <p:cNvSpPr>
              <a:spLocks noChangeShapeType="1"/>
            </p:cNvSpPr>
            <p:nvPr/>
          </p:nvSpPr>
          <p:spPr bwMode="auto">
            <a:xfrm flipH="1">
              <a:off x="4778" y="1875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5" name="Freeform 87"/>
            <p:cNvSpPr>
              <a:spLocks/>
            </p:cNvSpPr>
            <p:nvPr/>
          </p:nvSpPr>
          <p:spPr bwMode="auto">
            <a:xfrm>
              <a:off x="4826" y="1833"/>
              <a:ext cx="89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89" y="42"/>
                </a:cxn>
                <a:cxn ang="0">
                  <a:pos x="0" y="0"/>
                </a:cxn>
              </a:cxnLst>
              <a:rect l="0" t="0" r="r" b="b"/>
              <a:pathLst>
                <a:path w="89" h="90">
                  <a:moveTo>
                    <a:pt x="0" y="0"/>
                  </a:moveTo>
                  <a:lnTo>
                    <a:pt x="0" y="90"/>
                  </a:lnTo>
                  <a:lnTo>
                    <a:pt x="89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6" name="Freeform 88"/>
            <p:cNvSpPr>
              <a:spLocks/>
            </p:cNvSpPr>
            <p:nvPr/>
          </p:nvSpPr>
          <p:spPr bwMode="auto">
            <a:xfrm>
              <a:off x="4482" y="1875"/>
              <a:ext cx="3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296" y="0"/>
                </a:cxn>
                <a:cxn ang="0">
                  <a:pos x="316" y="0"/>
                </a:cxn>
              </a:cxnLst>
              <a:rect l="0" t="0" r="r" b="b"/>
              <a:pathLst>
                <a:path w="316">
                  <a:moveTo>
                    <a:pt x="0" y="0"/>
                  </a:moveTo>
                  <a:lnTo>
                    <a:pt x="20" y="0"/>
                  </a:lnTo>
                  <a:lnTo>
                    <a:pt x="296" y="0"/>
                  </a:lnTo>
                  <a:lnTo>
                    <a:pt x="316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7" name="Line 89"/>
            <p:cNvSpPr>
              <a:spLocks noChangeShapeType="1"/>
            </p:cNvSpPr>
            <p:nvPr/>
          </p:nvSpPr>
          <p:spPr bwMode="auto">
            <a:xfrm>
              <a:off x="3077" y="3488"/>
              <a:ext cx="4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8" name="Line 90"/>
            <p:cNvSpPr>
              <a:spLocks noChangeShapeType="1"/>
            </p:cNvSpPr>
            <p:nvPr/>
          </p:nvSpPr>
          <p:spPr bwMode="auto">
            <a:xfrm flipH="1">
              <a:off x="3401" y="3488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39" name="Freeform 91"/>
            <p:cNvSpPr>
              <a:spLocks/>
            </p:cNvSpPr>
            <p:nvPr/>
          </p:nvSpPr>
          <p:spPr bwMode="auto">
            <a:xfrm>
              <a:off x="3449" y="3439"/>
              <a:ext cx="9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90" y="49"/>
                </a:cxn>
                <a:cxn ang="0">
                  <a:pos x="0" y="0"/>
                </a:cxn>
              </a:cxnLst>
              <a:rect l="0" t="0" r="r" b="b"/>
              <a:pathLst>
                <a:path w="90" h="90">
                  <a:moveTo>
                    <a:pt x="0" y="0"/>
                  </a:moveTo>
                  <a:lnTo>
                    <a:pt x="0" y="90"/>
                  </a:lnTo>
                  <a:lnTo>
                    <a:pt x="90" y="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0" name="Freeform 92"/>
            <p:cNvSpPr>
              <a:spLocks/>
            </p:cNvSpPr>
            <p:nvPr/>
          </p:nvSpPr>
          <p:spPr bwMode="auto">
            <a:xfrm>
              <a:off x="3105" y="3488"/>
              <a:ext cx="3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96" y="0"/>
                </a:cxn>
                <a:cxn ang="0">
                  <a:pos x="317" y="0"/>
                </a:cxn>
              </a:cxnLst>
              <a:rect l="0" t="0" r="r" b="b"/>
              <a:pathLst>
                <a:path w="317">
                  <a:moveTo>
                    <a:pt x="0" y="0"/>
                  </a:moveTo>
                  <a:lnTo>
                    <a:pt x="21" y="0"/>
                  </a:lnTo>
                  <a:lnTo>
                    <a:pt x="296" y="0"/>
                  </a:lnTo>
                  <a:lnTo>
                    <a:pt x="317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1" name="Line 93"/>
            <p:cNvSpPr>
              <a:spLocks noChangeShapeType="1"/>
            </p:cNvSpPr>
            <p:nvPr/>
          </p:nvSpPr>
          <p:spPr bwMode="auto">
            <a:xfrm>
              <a:off x="4000" y="3488"/>
              <a:ext cx="4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2" name="Line 94"/>
            <p:cNvSpPr>
              <a:spLocks noChangeShapeType="1"/>
            </p:cNvSpPr>
            <p:nvPr/>
          </p:nvSpPr>
          <p:spPr bwMode="auto">
            <a:xfrm flipH="1">
              <a:off x="4316" y="3488"/>
              <a:ext cx="9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3" name="Freeform 95"/>
            <p:cNvSpPr>
              <a:spLocks/>
            </p:cNvSpPr>
            <p:nvPr/>
          </p:nvSpPr>
          <p:spPr bwMode="auto">
            <a:xfrm>
              <a:off x="4365" y="3439"/>
              <a:ext cx="89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89" y="49"/>
                </a:cxn>
                <a:cxn ang="0">
                  <a:pos x="0" y="0"/>
                </a:cxn>
              </a:cxnLst>
              <a:rect l="0" t="0" r="r" b="b"/>
              <a:pathLst>
                <a:path w="89" h="90">
                  <a:moveTo>
                    <a:pt x="0" y="0"/>
                  </a:moveTo>
                  <a:lnTo>
                    <a:pt x="0" y="90"/>
                  </a:lnTo>
                  <a:lnTo>
                    <a:pt x="89" y="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4" name="Freeform 96"/>
            <p:cNvSpPr>
              <a:spLocks/>
            </p:cNvSpPr>
            <p:nvPr/>
          </p:nvSpPr>
          <p:spPr bwMode="auto">
            <a:xfrm>
              <a:off x="4027" y="3488"/>
              <a:ext cx="3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289" y="0"/>
                </a:cxn>
                <a:cxn ang="0">
                  <a:pos x="310" y="0"/>
                </a:cxn>
              </a:cxnLst>
              <a:rect l="0" t="0" r="r" b="b"/>
              <a:pathLst>
                <a:path w="310">
                  <a:moveTo>
                    <a:pt x="0" y="0"/>
                  </a:moveTo>
                  <a:lnTo>
                    <a:pt x="14" y="0"/>
                  </a:lnTo>
                  <a:lnTo>
                    <a:pt x="289" y="0"/>
                  </a:lnTo>
                  <a:lnTo>
                    <a:pt x="31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5" name="Line 97"/>
            <p:cNvSpPr>
              <a:spLocks noChangeShapeType="1"/>
            </p:cNvSpPr>
            <p:nvPr/>
          </p:nvSpPr>
          <p:spPr bwMode="auto">
            <a:xfrm>
              <a:off x="4729" y="3488"/>
              <a:ext cx="4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6" name="Line 98"/>
            <p:cNvSpPr>
              <a:spLocks noChangeShapeType="1"/>
            </p:cNvSpPr>
            <p:nvPr/>
          </p:nvSpPr>
          <p:spPr bwMode="auto">
            <a:xfrm flipH="1">
              <a:off x="2348" y="2061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7" name="Freeform 99"/>
            <p:cNvSpPr>
              <a:spLocks/>
            </p:cNvSpPr>
            <p:nvPr/>
          </p:nvSpPr>
          <p:spPr bwMode="auto">
            <a:xfrm>
              <a:off x="2389" y="2012"/>
              <a:ext cx="97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7"/>
                </a:cxn>
                <a:cxn ang="0">
                  <a:pos x="97" y="49"/>
                </a:cxn>
                <a:cxn ang="0">
                  <a:pos x="0" y="0"/>
                </a:cxn>
              </a:cxnLst>
              <a:rect l="0" t="0" r="r" b="b"/>
              <a:pathLst>
                <a:path w="97" h="97">
                  <a:moveTo>
                    <a:pt x="0" y="0"/>
                  </a:moveTo>
                  <a:lnTo>
                    <a:pt x="0" y="97"/>
                  </a:lnTo>
                  <a:lnTo>
                    <a:pt x="97" y="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8" name="Freeform 100"/>
            <p:cNvSpPr>
              <a:spLocks/>
            </p:cNvSpPr>
            <p:nvPr/>
          </p:nvSpPr>
          <p:spPr bwMode="auto">
            <a:xfrm>
              <a:off x="2162" y="2061"/>
              <a:ext cx="2616" cy="1427"/>
            </a:xfrm>
            <a:custGeom>
              <a:avLst/>
              <a:gdLst/>
              <a:ahLst/>
              <a:cxnLst>
                <a:cxn ang="0">
                  <a:pos x="2595" y="1427"/>
                </a:cxn>
                <a:cxn ang="0">
                  <a:pos x="2616" y="1427"/>
                </a:cxn>
                <a:cxn ang="0">
                  <a:pos x="2616" y="503"/>
                </a:cxn>
                <a:cxn ang="0">
                  <a:pos x="0" y="503"/>
                </a:cxn>
                <a:cxn ang="0">
                  <a:pos x="0" y="0"/>
                </a:cxn>
                <a:cxn ang="0">
                  <a:pos x="186" y="0"/>
                </a:cxn>
                <a:cxn ang="0">
                  <a:pos x="200" y="0"/>
                </a:cxn>
              </a:cxnLst>
              <a:rect l="0" t="0" r="r" b="b"/>
              <a:pathLst>
                <a:path w="2616" h="1427">
                  <a:moveTo>
                    <a:pt x="2595" y="1427"/>
                  </a:moveTo>
                  <a:lnTo>
                    <a:pt x="2616" y="1427"/>
                  </a:lnTo>
                  <a:lnTo>
                    <a:pt x="2616" y="503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20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49" name="Line 101"/>
            <p:cNvSpPr>
              <a:spLocks noChangeShapeType="1"/>
            </p:cNvSpPr>
            <p:nvPr/>
          </p:nvSpPr>
          <p:spPr bwMode="auto">
            <a:xfrm>
              <a:off x="1976" y="3488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0" name="Line 102"/>
            <p:cNvSpPr>
              <a:spLocks noChangeShapeType="1"/>
            </p:cNvSpPr>
            <p:nvPr/>
          </p:nvSpPr>
          <p:spPr bwMode="auto">
            <a:xfrm flipH="1">
              <a:off x="2073" y="3488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1" name="Freeform 103"/>
            <p:cNvSpPr>
              <a:spLocks/>
            </p:cNvSpPr>
            <p:nvPr/>
          </p:nvSpPr>
          <p:spPr bwMode="auto">
            <a:xfrm>
              <a:off x="2114" y="3439"/>
              <a:ext cx="96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96" y="49"/>
                </a:cxn>
                <a:cxn ang="0">
                  <a:pos x="0" y="0"/>
                </a:cxn>
              </a:cxnLst>
              <a:rect l="0" t="0" r="r" b="b"/>
              <a:pathLst>
                <a:path w="96" h="90">
                  <a:moveTo>
                    <a:pt x="0" y="0"/>
                  </a:moveTo>
                  <a:lnTo>
                    <a:pt x="0" y="90"/>
                  </a:lnTo>
                  <a:lnTo>
                    <a:pt x="96" y="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2" name="Freeform 104"/>
            <p:cNvSpPr>
              <a:spLocks/>
            </p:cNvSpPr>
            <p:nvPr/>
          </p:nvSpPr>
          <p:spPr bwMode="auto">
            <a:xfrm>
              <a:off x="2004" y="3488"/>
              <a:ext cx="8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69" y="0"/>
                </a:cxn>
                <a:cxn ang="0">
                  <a:pos x="82" y="0"/>
                </a:cxn>
              </a:cxnLst>
              <a:rect l="0" t="0" r="r" b="b"/>
              <a:pathLst>
                <a:path w="82">
                  <a:moveTo>
                    <a:pt x="0" y="0"/>
                  </a:moveTo>
                  <a:lnTo>
                    <a:pt x="20" y="0"/>
                  </a:lnTo>
                  <a:lnTo>
                    <a:pt x="69" y="0"/>
                  </a:lnTo>
                  <a:lnTo>
                    <a:pt x="8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3" name="Line 105"/>
            <p:cNvSpPr>
              <a:spLocks noChangeShapeType="1"/>
            </p:cNvSpPr>
            <p:nvPr/>
          </p:nvSpPr>
          <p:spPr bwMode="auto">
            <a:xfrm>
              <a:off x="971" y="3488"/>
              <a:ext cx="42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4" name="Line 106"/>
            <p:cNvSpPr>
              <a:spLocks noChangeShapeType="1"/>
            </p:cNvSpPr>
            <p:nvPr/>
          </p:nvSpPr>
          <p:spPr bwMode="auto">
            <a:xfrm flipH="1">
              <a:off x="1198" y="3488"/>
              <a:ext cx="9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5" name="Freeform 107"/>
            <p:cNvSpPr>
              <a:spLocks/>
            </p:cNvSpPr>
            <p:nvPr/>
          </p:nvSpPr>
          <p:spPr bwMode="auto">
            <a:xfrm>
              <a:off x="1247" y="3439"/>
              <a:ext cx="89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89" y="49"/>
                </a:cxn>
                <a:cxn ang="0">
                  <a:pos x="0" y="0"/>
                </a:cxn>
              </a:cxnLst>
              <a:rect l="0" t="0" r="r" b="b"/>
              <a:pathLst>
                <a:path w="89" h="90">
                  <a:moveTo>
                    <a:pt x="0" y="0"/>
                  </a:moveTo>
                  <a:lnTo>
                    <a:pt x="0" y="90"/>
                  </a:lnTo>
                  <a:lnTo>
                    <a:pt x="89" y="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6" name="Freeform 108"/>
            <p:cNvSpPr>
              <a:spLocks/>
            </p:cNvSpPr>
            <p:nvPr/>
          </p:nvSpPr>
          <p:spPr bwMode="auto">
            <a:xfrm>
              <a:off x="999" y="3488"/>
              <a:ext cx="22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99" y="0"/>
                </a:cxn>
                <a:cxn ang="0">
                  <a:pos x="220" y="0"/>
                </a:cxn>
              </a:cxnLst>
              <a:rect l="0" t="0" r="r" b="b"/>
              <a:pathLst>
                <a:path w="220">
                  <a:moveTo>
                    <a:pt x="0" y="0"/>
                  </a:moveTo>
                  <a:lnTo>
                    <a:pt x="14" y="0"/>
                  </a:lnTo>
                  <a:lnTo>
                    <a:pt x="199" y="0"/>
                  </a:lnTo>
                  <a:lnTo>
                    <a:pt x="22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7" name="Line 109"/>
            <p:cNvSpPr>
              <a:spLocks noChangeShapeType="1"/>
            </p:cNvSpPr>
            <p:nvPr/>
          </p:nvSpPr>
          <p:spPr bwMode="auto">
            <a:xfrm>
              <a:off x="2252" y="1647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8" name="Line 110"/>
            <p:cNvSpPr>
              <a:spLocks noChangeShapeType="1"/>
            </p:cNvSpPr>
            <p:nvPr/>
          </p:nvSpPr>
          <p:spPr bwMode="auto">
            <a:xfrm flipH="1">
              <a:off x="2348" y="1647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59" name="Freeform 111"/>
            <p:cNvSpPr>
              <a:spLocks/>
            </p:cNvSpPr>
            <p:nvPr/>
          </p:nvSpPr>
          <p:spPr bwMode="auto">
            <a:xfrm>
              <a:off x="2389" y="1599"/>
              <a:ext cx="97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97" y="48"/>
                </a:cxn>
                <a:cxn ang="0">
                  <a:pos x="0" y="0"/>
                </a:cxn>
              </a:cxnLst>
              <a:rect l="0" t="0" r="r" b="b"/>
              <a:pathLst>
                <a:path w="97" h="96">
                  <a:moveTo>
                    <a:pt x="0" y="0"/>
                  </a:moveTo>
                  <a:lnTo>
                    <a:pt x="0" y="96"/>
                  </a:lnTo>
                  <a:lnTo>
                    <a:pt x="97" y="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60" name="Freeform 112"/>
            <p:cNvSpPr>
              <a:spLocks/>
            </p:cNvSpPr>
            <p:nvPr/>
          </p:nvSpPr>
          <p:spPr bwMode="auto">
            <a:xfrm>
              <a:off x="2279" y="1647"/>
              <a:ext cx="8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69" y="0"/>
                </a:cxn>
                <a:cxn ang="0">
                  <a:pos x="83" y="0"/>
                </a:cxn>
              </a:cxnLst>
              <a:rect l="0" t="0" r="r" b="b"/>
              <a:pathLst>
                <a:path w="83">
                  <a:moveTo>
                    <a:pt x="0" y="0"/>
                  </a:moveTo>
                  <a:lnTo>
                    <a:pt x="21" y="0"/>
                  </a:lnTo>
                  <a:lnTo>
                    <a:pt x="69" y="0"/>
                  </a:lnTo>
                  <a:lnTo>
                    <a:pt x="83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61" name="Line 113"/>
            <p:cNvSpPr>
              <a:spLocks noChangeShapeType="1"/>
            </p:cNvSpPr>
            <p:nvPr/>
          </p:nvSpPr>
          <p:spPr bwMode="auto">
            <a:xfrm>
              <a:off x="1288" y="1647"/>
              <a:ext cx="4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62" name="Line 114"/>
            <p:cNvSpPr>
              <a:spLocks noChangeShapeType="1"/>
            </p:cNvSpPr>
            <p:nvPr/>
          </p:nvSpPr>
          <p:spPr bwMode="auto">
            <a:xfrm flipH="1">
              <a:off x="1474" y="1647"/>
              <a:ext cx="89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63" name="Freeform 115"/>
            <p:cNvSpPr>
              <a:spLocks/>
            </p:cNvSpPr>
            <p:nvPr/>
          </p:nvSpPr>
          <p:spPr bwMode="auto">
            <a:xfrm>
              <a:off x="1522" y="1599"/>
              <a:ext cx="89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89" y="48"/>
                </a:cxn>
                <a:cxn ang="0">
                  <a:pos x="0" y="0"/>
                </a:cxn>
              </a:cxnLst>
              <a:rect l="0" t="0" r="r" b="b"/>
              <a:pathLst>
                <a:path w="89" h="96">
                  <a:moveTo>
                    <a:pt x="0" y="0"/>
                  </a:moveTo>
                  <a:lnTo>
                    <a:pt x="0" y="96"/>
                  </a:lnTo>
                  <a:lnTo>
                    <a:pt x="89" y="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64" name="Freeform 116"/>
            <p:cNvSpPr>
              <a:spLocks/>
            </p:cNvSpPr>
            <p:nvPr/>
          </p:nvSpPr>
          <p:spPr bwMode="auto">
            <a:xfrm>
              <a:off x="1315" y="1647"/>
              <a:ext cx="17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159" y="0"/>
                </a:cxn>
                <a:cxn ang="0">
                  <a:pos x="179" y="0"/>
                </a:cxn>
              </a:cxnLst>
              <a:rect l="0" t="0" r="r" b="b"/>
              <a:pathLst>
                <a:path w="179">
                  <a:moveTo>
                    <a:pt x="0" y="0"/>
                  </a:moveTo>
                  <a:lnTo>
                    <a:pt x="21" y="0"/>
                  </a:lnTo>
                  <a:lnTo>
                    <a:pt x="159" y="0"/>
                  </a:lnTo>
                  <a:lnTo>
                    <a:pt x="17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Controller - PI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410200"/>
          </a:xfrm>
        </p:spPr>
        <p:txBody>
          <a:bodyPr>
            <a:normAutofit lnSpcReduction="10000"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PI Control: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One of our goals is to design a controller for our system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Now that we have a good plant model, we can use all of our knowledge of control systems to design controllers. 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will improve existing controller adding an integrator to our system because: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A proportional gain controller yields an error that is inversely proportional to the gain</a:t>
            </a:r>
          </a:p>
          <a:p>
            <a:pPr lvl="1"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Too high of a proportional gain can make the system oscillate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Controller - PI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Implemented PI Controller</a:t>
            </a:r>
          </a:p>
        </p:txBody>
      </p:sp>
      <p:grpSp>
        <p:nvGrpSpPr>
          <p:cNvPr id="211972" name="Group 4"/>
          <p:cNvGrpSpPr>
            <a:grpSpLocks noChangeAspect="1"/>
          </p:cNvGrpSpPr>
          <p:nvPr/>
        </p:nvGrpSpPr>
        <p:grpSpPr bwMode="auto">
          <a:xfrm>
            <a:off x="323850" y="2711450"/>
            <a:ext cx="8591550" cy="2774950"/>
            <a:chOff x="204" y="1708"/>
            <a:chExt cx="5412" cy="1748"/>
          </a:xfrm>
          <a:solidFill>
            <a:schemeClr val="accent1">
              <a:alpha val="0"/>
            </a:schemeClr>
          </a:solidFill>
        </p:grpSpPr>
        <p:sp>
          <p:nvSpPr>
            <p:cNvPr id="2119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4" y="1708"/>
              <a:ext cx="5412" cy="17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76" name="Freeform 8"/>
            <p:cNvSpPr>
              <a:spLocks/>
            </p:cNvSpPr>
            <p:nvPr/>
          </p:nvSpPr>
          <p:spPr bwMode="auto">
            <a:xfrm>
              <a:off x="5288" y="2085"/>
              <a:ext cx="248" cy="11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8" y="6"/>
                </a:cxn>
                <a:cxn ang="0">
                  <a:pos x="19" y="18"/>
                </a:cxn>
                <a:cxn ang="0">
                  <a:pos x="7" y="37"/>
                </a:cxn>
                <a:cxn ang="0">
                  <a:pos x="0" y="55"/>
                </a:cxn>
                <a:cxn ang="0">
                  <a:pos x="0" y="62"/>
                </a:cxn>
                <a:cxn ang="0">
                  <a:pos x="7" y="80"/>
                </a:cxn>
                <a:cxn ang="0">
                  <a:pos x="19" y="99"/>
                </a:cxn>
                <a:cxn ang="0">
                  <a:pos x="38" y="111"/>
                </a:cxn>
                <a:cxn ang="0">
                  <a:pos x="62" y="117"/>
                </a:cxn>
                <a:cxn ang="0">
                  <a:pos x="192" y="117"/>
                </a:cxn>
                <a:cxn ang="0">
                  <a:pos x="210" y="111"/>
                </a:cxn>
                <a:cxn ang="0">
                  <a:pos x="229" y="99"/>
                </a:cxn>
                <a:cxn ang="0">
                  <a:pos x="241" y="80"/>
                </a:cxn>
                <a:cxn ang="0">
                  <a:pos x="248" y="62"/>
                </a:cxn>
                <a:cxn ang="0">
                  <a:pos x="248" y="55"/>
                </a:cxn>
                <a:cxn ang="0">
                  <a:pos x="241" y="37"/>
                </a:cxn>
                <a:cxn ang="0">
                  <a:pos x="229" y="18"/>
                </a:cxn>
                <a:cxn ang="0">
                  <a:pos x="210" y="6"/>
                </a:cxn>
                <a:cxn ang="0">
                  <a:pos x="192" y="0"/>
                </a:cxn>
                <a:cxn ang="0">
                  <a:pos x="62" y="0"/>
                </a:cxn>
              </a:cxnLst>
              <a:rect l="0" t="0" r="r" b="b"/>
              <a:pathLst>
                <a:path w="248" h="117">
                  <a:moveTo>
                    <a:pt x="62" y="0"/>
                  </a:moveTo>
                  <a:lnTo>
                    <a:pt x="38" y="6"/>
                  </a:lnTo>
                  <a:lnTo>
                    <a:pt x="19" y="18"/>
                  </a:lnTo>
                  <a:lnTo>
                    <a:pt x="7" y="37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7" y="80"/>
                  </a:lnTo>
                  <a:lnTo>
                    <a:pt x="19" y="99"/>
                  </a:lnTo>
                  <a:lnTo>
                    <a:pt x="38" y="111"/>
                  </a:lnTo>
                  <a:lnTo>
                    <a:pt x="62" y="117"/>
                  </a:lnTo>
                  <a:lnTo>
                    <a:pt x="192" y="117"/>
                  </a:lnTo>
                  <a:lnTo>
                    <a:pt x="210" y="111"/>
                  </a:lnTo>
                  <a:lnTo>
                    <a:pt x="229" y="99"/>
                  </a:lnTo>
                  <a:lnTo>
                    <a:pt x="241" y="80"/>
                  </a:lnTo>
                  <a:lnTo>
                    <a:pt x="248" y="62"/>
                  </a:lnTo>
                  <a:lnTo>
                    <a:pt x="248" y="55"/>
                  </a:lnTo>
                  <a:lnTo>
                    <a:pt x="241" y="37"/>
                  </a:lnTo>
                  <a:lnTo>
                    <a:pt x="229" y="18"/>
                  </a:lnTo>
                  <a:lnTo>
                    <a:pt x="210" y="6"/>
                  </a:lnTo>
                  <a:lnTo>
                    <a:pt x="192" y="0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77" name="Freeform 9"/>
            <p:cNvSpPr>
              <a:spLocks/>
            </p:cNvSpPr>
            <p:nvPr/>
          </p:nvSpPr>
          <p:spPr bwMode="auto">
            <a:xfrm>
              <a:off x="5288" y="2085"/>
              <a:ext cx="248" cy="11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8" y="6"/>
                </a:cxn>
                <a:cxn ang="0">
                  <a:pos x="19" y="18"/>
                </a:cxn>
                <a:cxn ang="0">
                  <a:pos x="7" y="37"/>
                </a:cxn>
                <a:cxn ang="0">
                  <a:pos x="0" y="55"/>
                </a:cxn>
                <a:cxn ang="0">
                  <a:pos x="0" y="62"/>
                </a:cxn>
                <a:cxn ang="0">
                  <a:pos x="7" y="80"/>
                </a:cxn>
                <a:cxn ang="0">
                  <a:pos x="19" y="99"/>
                </a:cxn>
                <a:cxn ang="0">
                  <a:pos x="38" y="111"/>
                </a:cxn>
                <a:cxn ang="0">
                  <a:pos x="62" y="117"/>
                </a:cxn>
                <a:cxn ang="0">
                  <a:pos x="192" y="117"/>
                </a:cxn>
                <a:cxn ang="0">
                  <a:pos x="210" y="111"/>
                </a:cxn>
                <a:cxn ang="0">
                  <a:pos x="229" y="99"/>
                </a:cxn>
                <a:cxn ang="0">
                  <a:pos x="241" y="80"/>
                </a:cxn>
                <a:cxn ang="0">
                  <a:pos x="248" y="62"/>
                </a:cxn>
                <a:cxn ang="0">
                  <a:pos x="248" y="55"/>
                </a:cxn>
                <a:cxn ang="0">
                  <a:pos x="241" y="37"/>
                </a:cxn>
                <a:cxn ang="0">
                  <a:pos x="229" y="18"/>
                </a:cxn>
                <a:cxn ang="0">
                  <a:pos x="210" y="6"/>
                </a:cxn>
                <a:cxn ang="0">
                  <a:pos x="19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248" h="117">
                  <a:moveTo>
                    <a:pt x="62" y="0"/>
                  </a:moveTo>
                  <a:lnTo>
                    <a:pt x="38" y="6"/>
                  </a:lnTo>
                  <a:lnTo>
                    <a:pt x="19" y="18"/>
                  </a:lnTo>
                  <a:lnTo>
                    <a:pt x="7" y="37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7" y="80"/>
                  </a:lnTo>
                  <a:lnTo>
                    <a:pt x="19" y="99"/>
                  </a:lnTo>
                  <a:lnTo>
                    <a:pt x="38" y="111"/>
                  </a:lnTo>
                  <a:lnTo>
                    <a:pt x="62" y="117"/>
                  </a:lnTo>
                  <a:lnTo>
                    <a:pt x="192" y="117"/>
                  </a:lnTo>
                  <a:lnTo>
                    <a:pt x="210" y="111"/>
                  </a:lnTo>
                  <a:lnTo>
                    <a:pt x="229" y="99"/>
                  </a:lnTo>
                  <a:lnTo>
                    <a:pt x="241" y="80"/>
                  </a:lnTo>
                  <a:lnTo>
                    <a:pt x="248" y="62"/>
                  </a:lnTo>
                  <a:lnTo>
                    <a:pt x="248" y="55"/>
                  </a:lnTo>
                  <a:lnTo>
                    <a:pt x="241" y="37"/>
                  </a:lnTo>
                  <a:lnTo>
                    <a:pt x="229" y="18"/>
                  </a:lnTo>
                  <a:lnTo>
                    <a:pt x="210" y="6"/>
                  </a:lnTo>
                  <a:lnTo>
                    <a:pt x="192" y="0"/>
                  </a:ln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78" name="Rectangle 10"/>
            <p:cNvSpPr>
              <a:spLocks noChangeArrowheads="1"/>
            </p:cNvSpPr>
            <p:nvPr/>
          </p:nvSpPr>
          <p:spPr bwMode="auto">
            <a:xfrm>
              <a:off x="5307" y="2227"/>
              <a:ext cx="216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Out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79" name="Rectangle 11"/>
            <p:cNvSpPr>
              <a:spLocks noChangeArrowheads="1"/>
            </p:cNvSpPr>
            <p:nvPr/>
          </p:nvSpPr>
          <p:spPr bwMode="auto">
            <a:xfrm>
              <a:off x="5461" y="2227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0" name="Rectangle 12"/>
            <p:cNvSpPr>
              <a:spLocks noChangeArrowheads="1"/>
            </p:cNvSpPr>
            <p:nvPr/>
          </p:nvSpPr>
          <p:spPr bwMode="auto">
            <a:xfrm>
              <a:off x="5381" y="2097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1" name="Rectangle 13"/>
            <p:cNvSpPr>
              <a:spLocks noChangeArrowheads="1"/>
            </p:cNvSpPr>
            <p:nvPr/>
          </p:nvSpPr>
          <p:spPr bwMode="auto">
            <a:xfrm>
              <a:off x="964" y="2523"/>
              <a:ext cx="908" cy="4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82" name="Rectangle 14"/>
            <p:cNvSpPr>
              <a:spLocks noChangeArrowheads="1"/>
            </p:cNvSpPr>
            <p:nvPr/>
          </p:nvSpPr>
          <p:spPr bwMode="auto">
            <a:xfrm>
              <a:off x="1131" y="3030"/>
              <a:ext cx="643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Tacho signal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3" name="Rectangle 15"/>
            <p:cNvSpPr>
              <a:spLocks noChangeArrowheads="1"/>
            </p:cNvSpPr>
            <p:nvPr/>
          </p:nvSpPr>
          <p:spPr bwMode="auto">
            <a:xfrm>
              <a:off x="1143" y="3153"/>
              <a:ext cx="6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conditioning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4" name="Rectangle 16"/>
            <p:cNvSpPr>
              <a:spLocks noChangeArrowheads="1"/>
            </p:cNvSpPr>
            <p:nvPr/>
          </p:nvSpPr>
          <p:spPr bwMode="auto">
            <a:xfrm>
              <a:off x="989" y="2721"/>
              <a:ext cx="105" cy="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5" name="Rectangle 17"/>
            <p:cNvSpPr>
              <a:spLocks noChangeArrowheads="1"/>
            </p:cNvSpPr>
            <p:nvPr/>
          </p:nvSpPr>
          <p:spPr bwMode="auto">
            <a:xfrm>
              <a:off x="1063" y="2721"/>
              <a:ext cx="80" cy="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6" name="Rectangle 18"/>
            <p:cNvSpPr>
              <a:spLocks noChangeArrowheads="1"/>
            </p:cNvSpPr>
            <p:nvPr/>
          </p:nvSpPr>
          <p:spPr bwMode="auto">
            <a:xfrm>
              <a:off x="1656" y="2715"/>
              <a:ext cx="167" cy="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Out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7" name="Rectangle 19"/>
            <p:cNvSpPr>
              <a:spLocks noChangeArrowheads="1"/>
            </p:cNvSpPr>
            <p:nvPr/>
          </p:nvSpPr>
          <p:spPr bwMode="auto">
            <a:xfrm>
              <a:off x="1792" y="2715"/>
              <a:ext cx="80" cy="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88" name="Freeform 20"/>
            <p:cNvSpPr>
              <a:spLocks/>
            </p:cNvSpPr>
            <p:nvPr/>
          </p:nvSpPr>
          <p:spPr bwMode="auto">
            <a:xfrm>
              <a:off x="964" y="2523"/>
              <a:ext cx="908" cy="4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8" y="0"/>
                </a:cxn>
                <a:cxn ang="0">
                  <a:pos x="908" y="476"/>
                </a:cxn>
                <a:cxn ang="0">
                  <a:pos x="0" y="47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08" h="476">
                  <a:moveTo>
                    <a:pt x="0" y="0"/>
                  </a:moveTo>
                  <a:lnTo>
                    <a:pt x="908" y="0"/>
                  </a:lnTo>
                  <a:lnTo>
                    <a:pt x="908" y="476"/>
                  </a:lnTo>
                  <a:lnTo>
                    <a:pt x="0" y="47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89" name="Rectangle 21"/>
            <p:cNvSpPr>
              <a:spLocks noChangeArrowheads="1"/>
            </p:cNvSpPr>
            <p:nvPr/>
          </p:nvSpPr>
          <p:spPr bwMode="auto">
            <a:xfrm>
              <a:off x="4096" y="1881"/>
              <a:ext cx="247" cy="7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0" name="Line 22"/>
            <p:cNvSpPr>
              <a:spLocks noChangeShapeType="1"/>
            </p:cNvSpPr>
            <p:nvPr/>
          </p:nvSpPr>
          <p:spPr bwMode="auto">
            <a:xfrm>
              <a:off x="4121" y="2060"/>
              <a:ext cx="3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1" name="Line 23"/>
            <p:cNvSpPr>
              <a:spLocks noChangeShapeType="1"/>
            </p:cNvSpPr>
            <p:nvPr/>
          </p:nvSpPr>
          <p:spPr bwMode="auto">
            <a:xfrm>
              <a:off x="4133" y="2042"/>
              <a:ext cx="1" cy="3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2" name="Line 24"/>
            <p:cNvSpPr>
              <a:spLocks noChangeShapeType="1"/>
            </p:cNvSpPr>
            <p:nvPr/>
          </p:nvSpPr>
          <p:spPr bwMode="auto">
            <a:xfrm>
              <a:off x="4121" y="2431"/>
              <a:ext cx="3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3" name="Line 25"/>
            <p:cNvSpPr>
              <a:spLocks noChangeShapeType="1"/>
            </p:cNvSpPr>
            <p:nvPr/>
          </p:nvSpPr>
          <p:spPr bwMode="auto">
            <a:xfrm>
              <a:off x="4133" y="2412"/>
              <a:ext cx="1" cy="3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4" name="Freeform 26"/>
            <p:cNvSpPr>
              <a:spLocks/>
            </p:cNvSpPr>
            <p:nvPr/>
          </p:nvSpPr>
          <p:spPr bwMode="auto">
            <a:xfrm>
              <a:off x="4096" y="1881"/>
              <a:ext cx="247" cy="7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7" y="0"/>
                </a:cxn>
                <a:cxn ang="0">
                  <a:pos x="247" y="735"/>
                </a:cxn>
                <a:cxn ang="0">
                  <a:pos x="0" y="7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7" h="735">
                  <a:moveTo>
                    <a:pt x="0" y="0"/>
                  </a:moveTo>
                  <a:lnTo>
                    <a:pt x="247" y="0"/>
                  </a:lnTo>
                  <a:lnTo>
                    <a:pt x="247" y="735"/>
                  </a:lnTo>
                  <a:lnTo>
                    <a:pt x="0" y="73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5" name="Rectangle 27"/>
            <p:cNvSpPr>
              <a:spLocks noChangeArrowheads="1"/>
            </p:cNvSpPr>
            <p:nvPr/>
          </p:nvSpPr>
          <p:spPr bwMode="auto">
            <a:xfrm>
              <a:off x="2156" y="1757"/>
              <a:ext cx="247" cy="7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6" name="Line 28"/>
            <p:cNvSpPr>
              <a:spLocks noChangeShapeType="1"/>
            </p:cNvSpPr>
            <p:nvPr/>
          </p:nvSpPr>
          <p:spPr bwMode="auto">
            <a:xfrm>
              <a:off x="2187" y="1937"/>
              <a:ext cx="3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7" name="Line 29"/>
            <p:cNvSpPr>
              <a:spLocks noChangeShapeType="1"/>
            </p:cNvSpPr>
            <p:nvPr/>
          </p:nvSpPr>
          <p:spPr bwMode="auto">
            <a:xfrm>
              <a:off x="2199" y="1918"/>
              <a:ext cx="1" cy="3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8" name="Line 30"/>
            <p:cNvSpPr>
              <a:spLocks noChangeShapeType="1"/>
            </p:cNvSpPr>
            <p:nvPr/>
          </p:nvSpPr>
          <p:spPr bwMode="auto">
            <a:xfrm>
              <a:off x="2187" y="2307"/>
              <a:ext cx="3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99" name="Freeform 31"/>
            <p:cNvSpPr>
              <a:spLocks/>
            </p:cNvSpPr>
            <p:nvPr/>
          </p:nvSpPr>
          <p:spPr bwMode="auto">
            <a:xfrm>
              <a:off x="2156" y="1757"/>
              <a:ext cx="247" cy="7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7" y="0"/>
                </a:cxn>
                <a:cxn ang="0">
                  <a:pos x="247" y="735"/>
                </a:cxn>
                <a:cxn ang="0">
                  <a:pos x="0" y="7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7" h="735">
                  <a:moveTo>
                    <a:pt x="0" y="0"/>
                  </a:moveTo>
                  <a:lnTo>
                    <a:pt x="247" y="0"/>
                  </a:lnTo>
                  <a:lnTo>
                    <a:pt x="247" y="735"/>
                  </a:lnTo>
                  <a:lnTo>
                    <a:pt x="0" y="73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0" name="Rectangle 32"/>
            <p:cNvSpPr>
              <a:spLocks noChangeArrowheads="1"/>
            </p:cNvSpPr>
            <p:nvPr/>
          </p:nvSpPr>
          <p:spPr bwMode="auto">
            <a:xfrm>
              <a:off x="4627" y="2023"/>
              <a:ext cx="248" cy="2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1" name="Rectangle 33"/>
            <p:cNvSpPr>
              <a:spLocks noChangeArrowheads="1"/>
            </p:cNvSpPr>
            <p:nvPr/>
          </p:nvSpPr>
          <p:spPr bwMode="auto">
            <a:xfrm>
              <a:off x="4522" y="2295"/>
              <a:ext cx="52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Saturation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02" name="Line 34"/>
            <p:cNvSpPr>
              <a:spLocks noChangeShapeType="1"/>
            </p:cNvSpPr>
            <p:nvPr/>
          </p:nvSpPr>
          <p:spPr bwMode="auto">
            <a:xfrm>
              <a:off x="4640" y="2147"/>
              <a:ext cx="228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3" name="Line 35"/>
            <p:cNvSpPr>
              <a:spLocks noChangeShapeType="1"/>
            </p:cNvSpPr>
            <p:nvPr/>
          </p:nvSpPr>
          <p:spPr bwMode="auto">
            <a:xfrm flipV="1">
              <a:off x="4757" y="2029"/>
              <a:ext cx="1" cy="22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4" name="Line 36"/>
            <p:cNvSpPr>
              <a:spLocks noChangeShapeType="1"/>
            </p:cNvSpPr>
            <p:nvPr/>
          </p:nvSpPr>
          <p:spPr bwMode="auto">
            <a:xfrm>
              <a:off x="4646" y="2208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5" name="Line 37"/>
            <p:cNvSpPr>
              <a:spLocks noChangeShapeType="1"/>
            </p:cNvSpPr>
            <p:nvPr/>
          </p:nvSpPr>
          <p:spPr bwMode="auto">
            <a:xfrm flipV="1">
              <a:off x="4689" y="2079"/>
              <a:ext cx="130" cy="12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6" name="Line 38"/>
            <p:cNvSpPr>
              <a:spLocks noChangeShapeType="1"/>
            </p:cNvSpPr>
            <p:nvPr/>
          </p:nvSpPr>
          <p:spPr bwMode="auto">
            <a:xfrm>
              <a:off x="4819" y="2079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7" name="Freeform 39"/>
            <p:cNvSpPr>
              <a:spLocks/>
            </p:cNvSpPr>
            <p:nvPr/>
          </p:nvSpPr>
          <p:spPr bwMode="auto">
            <a:xfrm>
              <a:off x="4627" y="2023"/>
              <a:ext cx="248" cy="2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8" y="0"/>
                </a:cxn>
                <a:cxn ang="0">
                  <a:pos x="248" y="247"/>
                </a:cxn>
                <a:cxn ang="0">
                  <a:pos x="0" y="24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8" h="247">
                  <a:moveTo>
                    <a:pt x="0" y="0"/>
                  </a:moveTo>
                  <a:lnTo>
                    <a:pt x="248" y="0"/>
                  </a:lnTo>
                  <a:lnTo>
                    <a:pt x="248" y="247"/>
                  </a:lnTo>
                  <a:lnTo>
                    <a:pt x="0" y="24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8" name="Freeform 40"/>
            <p:cNvSpPr>
              <a:spLocks/>
            </p:cNvSpPr>
            <p:nvPr/>
          </p:nvSpPr>
          <p:spPr bwMode="auto">
            <a:xfrm>
              <a:off x="3021" y="1986"/>
              <a:ext cx="414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4" y="161"/>
                </a:cxn>
                <a:cxn ang="0">
                  <a:pos x="414" y="161"/>
                </a:cxn>
                <a:cxn ang="0">
                  <a:pos x="0" y="315"/>
                </a:cxn>
                <a:cxn ang="0">
                  <a:pos x="0" y="0"/>
                </a:cxn>
              </a:cxnLst>
              <a:rect l="0" t="0" r="r" b="b"/>
              <a:pathLst>
                <a:path w="414" h="315">
                  <a:moveTo>
                    <a:pt x="0" y="0"/>
                  </a:moveTo>
                  <a:lnTo>
                    <a:pt x="414" y="161"/>
                  </a:lnTo>
                  <a:lnTo>
                    <a:pt x="414" y="161"/>
                  </a:lnTo>
                  <a:lnTo>
                    <a:pt x="0" y="31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09" name="Freeform 41"/>
            <p:cNvSpPr>
              <a:spLocks/>
            </p:cNvSpPr>
            <p:nvPr/>
          </p:nvSpPr>
          <p:spPr bwMode="auto">
            <a:xfrm>
              <a:off x="3021" y="1986"/>
              <a:ext cx="414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4" y="161"/>
                </a:cxn>
                <a:cxn ang="0">
                  <a:pos x="0" y="315"/>
                </a:cxn>
                <a:cxn ang="0">
                  <a:pos x="0" y="0"/>
                </a:cxn>
              </a:cxnLst>
              <a:rect l="0" t="0" r="r" b="b"/>
              <a:pathLst>
                <a:path w="414" h="315">
                  <a:moveTo>
                    <a:pt x="0" y="0"/>
                  </a:moveTo>
                  <a:lnTo>
                    <a:pt x="414" y="161"/>
                  </a:lnTo>
                  <a:lnTo>
                    <a:pt x="0" y="315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10" name="Rectangle 42"/>
            <p:cNvSpPr>
              <a:spLocks noChangeArrowheads="1"/>
            </p:cNvSpPr>
            <p:nvPr/>
          </p:nvSpPr>
          <p:spPr bwMode="auto">
            <a:xfrm>
              <a:off x="3071" y="2326"/>
              <a:ext cx="117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1" name="Rectangle 43"/>
            <p:cNvSpPr>
              <a:spLocks noChangeArrowheads="1"/>
            </p:cNvSpPr>
            <p:nvPr/>
          </p:nvSpPr>
          <p:spPr bwMode="auto">
            <a:xfrm>
              <a:off x="3132" y="2326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2" name="Rectangle 44"/>
            <p:cNvSpPr>
              <a:spLocks noChangeArrowheads="1"/>
            </p:cNvSpPr>
            <p:nvPr/>
          </p:nvSpPr>
          <p:spPr bwMode="auto">
            <a:xfrm>
              <a:off x="3194" y="2326"/>
              <a:ext cx="247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gain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3" name="Rectangle 45"/>
            <p:cNvSpPr>
              <a:spLocks noChangeArrowheads="1"/>
            </p:cNvSpPr>
            <p:nvPr/>
          </p:nvSpPr>
          <p:spPr bwMode="auto">
            <a:xfrm>
              <a:off x="3052" y="2097"/>
              <a:ext cx="222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4" name="Freeform 46"/>
            <p:cNvSpPr>
              <a:spLocks/>
            </p:cNvSpPr>
            <p:nvPr/>
          </p:nvSpPr>
          <p:spPr bwMode="auto">
            <a:xfrm>
              <a:off x="2737" y="2814"/>
              <a:ext cx="408" cy="3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54"/>
                </a:cxn>
                <a:cxn ang="0">
                  <a:pos x="408" y="154"/>
                </a:cxn>
                <a:cxn ang="0">
                  <a:pos x="0" y="308"/>
                </a:cxn>
                <a:cxn ang="0">
                  <a:pos x="0" y="0"/>
                </a:cxn>
              </a:cxnLst>
              <a:rect l="0" t="0" r="r" b="b"/>
              <a:pathLst>
                <a:path w="408" h="308">
                  <a:moveTo>
                    <a:pt x="0" y="0"/>
                  </a:moveTo>
                  <a:lnTo>
                    <a:pt x="408" y="154"/>
                  </a:lnTo>
                  <a:lnTo>
                    <a:pt x="408" y="154"/>
                  </a:lnTo>
                  <a:lnTo>
                    <a:pt x="0" y="30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15" name="Freeform 47"/>
            <p:cNvSpPr>
              <a:spLocks/>
            </p:cNvSpPr>
            <p:nvPr/>
          </p:nvSpPr>
          <p:spPr bwMode="auto">
            <a:xfrm>
              <a:off x="2737" y="2814"/>
              <a:ext cx="408" cy="3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154"/>
                </a:cxn>
                <a:cxn ang="0">
                  <a:pos x="0" y="308"/>
                </a:cxn>
                <a:cxn ang="0">
                  <a:pos x="0" y="0"/>
                </a:cxn>
              </a:cxnLst>
              <a:rect l="0" t="0" r="r" b="b"/>
              <a:pathLst>
                <a:path w="408" h="308">
                  <a:moveTo>
                    <a:pt x="0" y="0"/>
                  </a:moveTo>
                  <a:lnTo>
                    <a:pt x="408" y="154"/>
                  </a:lnTo>
                  <a:lnTo>
                    <a:pt x="0" y="308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16" name="Rectangle 48"/>
            <p:cNvSpPr>
              <a:spLocks noChangeArrowheads="1"/>
            </p:cNvSpPr>
            <p:nvPr/>
          </p:nvSpPr>
          <p:spPr bwMode="auto">
            <a:xfrm>
              <a:off x="2799" y="3153"/>
              <a:ext cx="80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7" name="Rectangle 49"/>
            <p:cNvSpPr>
              <a:spLocks noChangeArrowheads="1"/>
            </p:cNvSpPr>
            <p:nvPr/>
          </p:nvSpPr>
          <p:spPr bwMode="auto">
            <a:xfrm>
              <a:off x="2823" y="3153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8" name="Rectangle 50"/>
            <p:cNvSpPr>
              <a:spLocks noChangeArrowheads="1"/>
            </p:cNvSpPr>
            <p:nvPr/>
          </p:nvSpPr>
          <p:spPr bwMode="auto">
            <a:xfrm>
              <a:off x="2885" y="3153"/>
              <a:ext cx="247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gain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19" name="Rectangle 51"/>
            <p:cNvSpPr>
              <a:spLocks noChangeArrowheads="1"/>
            </p:cNvSpPr>
            <p:nvPr/>
          </p:nvSpPr>
          <p:spPr bwMode="auto">
            <a:xfrm>
              <a:off x="2737" y="2925"/>
              <a:ext cx="284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0" name="Freeform 52"/>
            <p:cNvSpPr>
              <a:spLocks/>
            </p:cNvSpPr>
            <p:nvPr/>
          </p:nvSpPr>
          <p:spPr bwMode="auto">
            <a:xfrm>
              <a:off x="1378" y="1782"/>
              <a:ext cx="574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4" y="155"/>
                </a:cxn>
                <a:cxn ang="0">
                  <a:pos x="574" y="155"/>
                </a:cxn>
                <a:cxn ang="0">
                  <a:pos x="0" y="315"/>
                </a:cxn>
                <a:cxn ang="0">
                  <a:pos x="0" y="0"/>
                </a:cxn>
              </a:cxnLst>
              <a:rect l="0" t="0" r="r" b="b"/>
              <a:pathLst>
                <a:path w="574" h="315">
                  <a:moveTo>
                    <a:pt x="0" y="0"/>
                  </a:moveTo>
                  <a:lnTo>
                    <a:pt x="574" y="155"/>
                  </a:lnTo>
                  <a:lnTo>
                    <a:pt x="574" y="155"/>
                  </a:lnTo>
                  <a:lnTo>
                    <a:pt x="0" y="31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21" name="Freeform 53"/>
            <p:cNvSpPr>
              <a:spLocks/>
            </p:cNvSpPr>
            <p:nvPr/>
          </p:nvSpPr>
          <p:spPr bwMode="auto">
            <a:xfrm>
              <a:off x="1378" y="1782"/>
              <a:ext cx="574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4" y="155"/>
                </a:cxn>
                <a:cxn ang="0">
                  <a:pos x="0" y="315"/>
                </a:cxn>
                <a:cxn ang="0">
                  <a:pos x="0" y="0"/>
                </a:cxn>
              </a:cxnLst>
              <a:rect l="0" t="0" r="r" b="b"/>
              <a:pathLst>
                <a:path w="574" h="315">
                  <a:moveTo>
                    <a:pt x="0" y="0"/>
                  </a:moveTo>
                  <a:lnTo>
                    <a:pt x="574" y="155"/>
                  </a:lnTo>
                  <a:lnTo>
                    <a:pt x="0" y="315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22" name="Rectangle 54"/>
            <p:cNvSpPr>
              <a:spLocks noChangeArrowheads="1"/>
            </p:cNvSpPr>
            <p:nvPr/>
          </p:nvSpPr>
          <p:spPr bwMode="auto">
            <a:xfrm>
              <a:off x="1316" y="2122"/>
              <a:ext cx="704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Error amplifier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3" name="Rectangle 55"/>
            <p:cNvSpPr>
              <a:spLocks noChangeArrowheads="1"/>
            </p:cNvSpPr>
            <p:nvPr/>
          </p:nvSpPr>
          <p:spPr bwMode="auto">
            <a:xfrm>
              <a:off x="1959" y="2122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4" name="Rectangle 56"/>
            <p:cNvSpPr>
              <a:spLocks noChangeArrowheads="1"/>
            </p:cNvSpPr>
            <p:nvPr/>
          </p:nvSpPr>
          <p:spPr bwMode="auto">
            <a:xfrm>
              <a:off x="1378" y="1893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5" name="Rectangle 57"/>
            <p:cNvSpPr>
              <a:spLocks noChangeArrowheads="1"/>
            </p:cNvSpPr>
            <p:nvPr/>
          </p:nvSpPr>
          <p:spPr bwMode="auto">
            <a:xfrm>
              <a:off x="1433" y="1893"/>
              <a:ext cx="80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6" name="Rectangle 58"/>
            <p:cNvSpPr>
              <a:spLocks noChangeArrowheads="1"/>
            </p:cNvSpPr>
            <p:nvPr/>
          </p:nvSpPr>
          <p:spPr bwMode="auto">
            <a:xfrm>
              <a:off x="1458" y="1893"/>
              <a:ext cx="284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7" name="Rectangle 59"/>
            <p:cNvSpPr>
              <a:spLocks noChangeArrowheads="1"/>
            </p:cNvSpPr>
            <p:nvPr/>
          </p:nvSpPr>
          <p:spPr bwMode="auto">
            <a:xfrm>
              <a:off x="3392" y="2795"/>
              <a:ext cx="370" cy="3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28" name="Rectangle 60"/>
            <p:cNvSpPr>
              <a:spLocks noChangeArrowheads="1"/>
            </p:cNvSpPr>
            <p:nvPr/>
          </p:nvSpPr>
          <p:spPr bwMode="auto">
            <a:xfrm>
              <a:off x="3256" y="3166"/>
              <a:ext cx="432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Discrete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29" name="Rectangle 61"/>
            <p:cNvSpPr>
              <a:spLocks noChangeArrowheads="1"/>
            </p:cNvSpPr>
            <p:nvPr/>
          </p:nvSpPr>
          <p:spPr bwMode="auto">
            <a:xfrm>
              <a:off x="3639" y="3166"/>
              <a:ext cx="86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0" name="Rectangle 62"/>
            <p:cNvSpPr>
              <a:spLocks noChangeArrowheads="1"/>
            </p:cNvSpPr>
            <p:nvPr/>
          </p:nvSpPr>
          <p:spPr bwMode="auto">
            <a:xfrm>
              <a:off x="3670" y="3166"/>
              <a:ext cx="284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Time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1" name="Rectangle 63"/>
            <p:cNvSpPr>
              <a:spLocks noChangeArrowheads="1"/>
            </p:cNvSpPr>
            <p:nvPr/>
          </p:nvSpPr>
          <p:spPr bwMode="auto">
            <a:xfrm>
              <a:off x="3361" y="3289"/>
              <a:ext cx="494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Integrator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2" name="Line 64"/>
            <p:cNvSpPr>
              <a:spLocks noChangeShapeType="1"/>
            </p:cNvSpPr>
            <p:nvPr/>
          </p:nvSpPr>
          <p:spPr bwMode="auto">
            <a:xfrm>
              <a:off x="3484" y="2968"/>
              <a:ext cx="18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33" name="Rectangle 65"/>
            <p:cNvSpPr>
              <a:spLocks noChangeArrowheads="1"/>
            </p:cNvSpPr>
            <p:nvPr/>
          </p:nvSpPr>
          <p:spPr bwMode="auto">
            <a:xfrm>
              <a:off x="3484" y="2838"/>
              <a:ext cx="266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K 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4" name="Rectangle 66"/>
            <p:cNvSpPr>
              <a:spLocks noChangeArrowheads="1"/>
            </p:cNvSpPr>
            <p:nvPr/>
          </p:nvSpPr>
          <p:spPr bwMode="auto">
            <a:xfrm>
              <a:off x="3509" y="3011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5" name="Rectangle 67"/>
            <p:cNvSpPr>
              <a:spLocks noChangeArrowheads="1"/>
            </p:cNvSpPr>
            <p:nvPr/>
          </p:nvSpPr>
          <p:spPr bwMode="auto">
            <a:xfrm>
              <a:off x="3552" y="3011"/>
              <a:ext cx="86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6" name="Rectangle 68"/>
            <p:cNvSpPr>
              <a:spLocks noChangeArrowheads="1"/>
            </p:cNvSpPr>
            <p:nvPr/>
          </p:nvSpPr>
          <p:spPr bwMode="auto">
            <a:xfrm>
              <a:off x="3583" y="3011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37" name="Freeform 69"/>
            <p:cNvSpPr>
              <a:spLocks/>
            </p:cNvSpPr>
            <p:nvPr/>
          </p:nvSpPr>
          <p:spPr bwMode="auto">
            <a:xfrm>
              <a:off x="3392" y="2795"/>
              <a:ext cx="370" cy="3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0" y="0"/>
                </a:cxn>
                <a:cxn ang="0">
                  <a:pos x="370" y="346"/>
                </a:cxn>
                <a:cxn ang="0">
                  <a:pos x="0" y="3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70" h="346">
                  <a:moveTo>
                    <a:pt x="0" y="0"/>
                  </a:moveTo>
                  <a:lnTo>
                    <a:pt x="370" y="0"/>
                  </a:lnTo>
                  <a:lnTo>
                    <a:pt x="370" y="346"/>
                  </a:lnTo>
                  <a:lnTo>
                    <a:pt x="0" y="346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38" name="Freeform 70"/>
            <p:cNvSpPr>
              <a:spLocks/>
            </p:cNvSpPr>
            <p:nvPr/>
          </p:nvSpPr>
          <p:spPr bwMode="auto">
            <a:xfrm>
              <a:off x="426" y="2702"/>
              <a:ext cx="248" cy="118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7" y="7"/>
                </a:cxn>
                <a:cxn ang="0">
                  <a:pos x="19" y="19"/>
                </a:cxn>
                <a:cxn ang="0">
                  <a:pos x="7" y="37"/>
                </a:cxn>
                <a:cxn ang="0">
                  <a:pos x="0" y="56"/>
                </a:cxn>
                <a:cxn ang="0">
                  <a:pos x="0" y="62"/>
                </a:cxn>
                <a:cxn ang="0">
                  <a:pos x="7" y="81"/>
                </a:cxn>
                <a:cxn ang="0">
                  <a:pos x="19" y="99"/>
                </a:cxn>
                <a:cxn ang="0">
                  <a:pos x="37" y="112"/>
                </a:cxn>
                <a:cxn ang="0">
                  <a:pos x="62" y="118"/>
                </a:cxn>
                <a:cxn ang="0">
                  <a:pos x="192" y="118"/>
                </a:cxn>
                <a:cxn ang="0">
                  <a:pos x="217" y="112"/>
                </a:cxn>
                <a:cxn ang="0">
                  <a:pos x="235" y="99"/>
                </a:cxn>
                <a:cxn ang="0">
                  <a:pos x="248" y="81"/>
                </a:cxn>
                <a:cxn ang="0">
                  <a:pos x="248" y="62"/>
                </a:cxn>
                <a:cxn ang="0">
                  <a:pos x="248" y="56"/>
                </a:cxn>
                <a:cxn ang="0">
                  <a:pos x="248" y="37"/>
                </a:cxn>
                <a:cxn ang="0">
                  <a:pos x="235" y="19"/>
                </a:cxn>
                <a:cxn ang="0">
                  <a:pos x="217" y="7"/>
                </a:cxn>
                <a:cxn ang="0">
                  <a:pos x="192" y="0"/>
                </a:cxn>
                <a:cxn ang="0">
                  <a:pos x="62" y="0"/>
                </a:cxn>
              </a:cxnLst>
              <a:rect l="0" t="0" r="r" b="b"/>
              <a:pathLst>
                <a:path w="248" h="118">
                  <a:moveTo>
                    <a:pt x="62" y="0"/>
                  </a:moveTo>
                  <a:lnTo>
                    <a:pt x="37" y="7"/>
                  </a:lnTo>
                  <a:lnTo>
                    <a:pt x="19" y="19"/>
                  </a:lnTo>
                  <a:lnTo>
                    <a:pt x="7" y="37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7" y="81"/>
                  </a:lnTo>
                  <a:lnTo>
                    <a:pt x="19" y="99"/>
                  </a:lnTo>
                  <a:lnTo>
                    <a:pt x="37" y="112"/>
                  </a:lnTo>
                  <a:lnTo>
                    <a:pt x="62" y="118"/>
                  </a:lnTo>
                  <a:lnTo>
                    <a:pt x="192" y="118"/>
                  </a:lnTo>
                  <a:lnTo>
                    <a:pt x="217" y="112"/>
                  </a:lnTo>
                  <a:lnTo>
                    <a:pt x="235" y="99"/>
                  </a:lnTo>
                  <a:lnTo>
                    <a:pt x="248" y="81"/>
                  </a:lnTo>
                  <a:lnTo>
                    <a:pt x="248" y="62"/>
                  </a:lnTo>
                  <a:lnTo>
                    <a:pt x="248" y="56"/>
                  </a:lnTo>
                  <a:lnTo>
                    <a:pt x="248" y="37"/>
                  </a:lnTo>
                  <a:lnTo>
                    <a:pt x="235" y="19"/>
                  </a:lnTo>
                  <a:lnTo>
                    <a:pt x="217" y="7"/>
                  </a:lnTo>
                  <a:lnTo>
                    <a:pt x="192" y="0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39" name="Freeform 71"/>
            <p:cNvSpPr>
              <a:spLocks/>
            </p:cNvSpPr>
            <p:nvPr/>
          </p:nvSpPr>
          <p:spPr bwMode="auto">
            <a:xfrm>
              <a:off x="426" y="2702"/>
              <a:ext cx="248" cy="118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7" y="7"/>
                </a:cxn>
                <a:cxn ang="0">
                  <a:pos x="19" y="19"/>
                </a:cxn>
                <a:cxn ang="0">
                  <a:pos x="7" y="37"/>
                </a:cxn>
                <a:cxn ang="0">
                  <a:pos x="0" y="56"/>
                </a:cxn>
                <a:cxn ang="0">
                  <a:pos x="0" y="62"/>
                </a:cxn>
                <a:cxn ang="0">
                  <a:pos x="7" y="81"/>
                </a:cxn>
                <a:cxn ang="0">
                  <a:pos x="19" y="99"/>
                </a:cxn>
                <a:cxn ang="0">
                  <a:pos x="37" y="112"/>
                </a:cxn>
                <a:cxn ang="0">
                  <a:pos x="62" y="118"/>
                </a:cxn>
                <a:cxn ang="0">
                  <a:pos x="192" y="118"/>
                </a:cxn>
                <a:cxn ang="0">
                  <a:pos x="217" y="112"/>
                </a:cxn>
                <a:cxn ang="0">
                  <a:pos x="235" y="99"/>
                </a:cxn>
                <a:cxn ang="0">
                  <a:pos x="248" y="81"/>
                </a:cxn>
                <a:cxn ang="0">
                  <a:pos x="248" y="62"/>
                </a:cxn>
                <a:cxn ang="0">
                  <a:pos x="248" y="56"/>
                </a:cxn>
                <a:cxn ang="0">
                  <a:pos x="248" y="37"/>
                </a:cxn>
                <a:cxn ang="0">
                  <a:pos x="235" y="19"/>
                </a:cxn>
                <a:cxn ang="0">
                  <a:pos x="217" y="7"/>
                </a:cxn>
                <a:cxn ang="0">
                  <a:pos x="19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248" h="118">
                  <a:moveTo>
                    <a:pt x="62" y="0"/>
                  </a:moveTo>
                  <a:lnTo>
                    <a:pt x="37" y="7"/>
                  </a:lnTo>
                  <a:lnTo>
                    <a:pt x="19" y="19"/>
                  </a:lnTo>
                  <a:lnTo>
                    <a:pt x="7" y="37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7" y="81"/>
                  </a:lnTo>
                  <a:lnTo>
                    <a:pt x="19" y="99"/>
                  </a:lnTo>
                  <a:lnTo>
                    <a:pt x="37" y="112"/>
                  </a:lnTo>
                  <a:lnTo>
                    <a:pt x="62" y="118"/>
                  </a:lnTo>
                  <a:lnTo>
                    <a:pt x="192" y="118"/>
                  </a:lnTo>
                  <a:lnTo>
                    <a:pt x="217" y="112"/>
                  </a:lnTo>
                  <a:lnTo>
                    <a:pt x="235" y="99"/>
                  </a:lnTo>
                  <a:lnTo>
                    <a:pt x="248" y="81"/>
                  </a:lnTo>
                  <a:lnTo>
                    <a:pt x="248" y="62"/>
                  </a:lnTo>
                  <a:lnTo>
                    <a:pt x="248" y="56"/>
                  </a:lnTo>
                  <a:lnTo>
                    <a:pt x="248" y="37"/>
                  </a:lnTo>
                  <a:lnTo>
                    <a:pt x="235" y="19"/>
                  </a:lnTo>
                  <a:lnTo>
                    <a:pt x="217" y="7"/>
                  </a:lnTo>
                  <a:lnTo>
                    <a:pt x="192" y="0"/>
                  </a:ln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40" name="Rectangle 72"/>
            <p:cNvSpPr>
              <a:spLocks noChangeArrowheads="1"/>
            </p:cNvSpPr>
            <p:nvPr/>
          </p:nvSpPr>
          <p:spPr bwMode="auto">
            <a:xfrm>
              <a:off x="266" y="2844"/>
              <a:ext cx="6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Actual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41" name="Rectangle 73"/>
            <p:cNvSpPr>
              <a:spLocks noChangeArrowheads="1"/>
            </p:cNvSpPr>
            <p:nvPr/>
          </p:nvSpPr>
          <p:spPr bwMode="auto">
            <a:xfrm>
              <a:off x="779" y="2844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42" name="Rectangle 74"/>
            <p:cNvSpPr>
              <a:spLocks noChangeArrowheads="1"/>
            </p:cNvSpPr>
            <p:nvPr/>
          </p:nvSpPr>
          <p:spPr bwMode="auto">
            <a:xfrm>
              <a:off x="525" y="2715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43" name="Freeform 75"/>
            <p:cNvSpPr>
              <a:spLocks/>
            </p:cNvSpPr>
            <p:nvPr/>
          </p:nvSpPr>
          <p:spPr bwMode="auto">
            <a:xfrm>
              <a:off x="426" y="1881"/>
              <a:ext cx="248" cy="11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7" y="6"/>
                </a:cxn>
                <a:cxn ang="0">
                  <a:pos x="19" y="18"/>
                </a:cxn>
                <a:cxn ang="0">
                  <a:pos x="7" y="31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7" y="80"/>
                </a:cxn>
                <a:cxn ang="0">
                  <a:pos x="19" y="99"/>
                </a:cxn>
                <a:cxn ang="0">
                  <a:pos x="37" y="111"/>
                </a:cxn>
                <a:cxn ang="0">
                  <a:pos x="62" y="117"/>
                </a:cxn>
                <a:cxn ang="0">
                  <a:pos x="192" y="117"/>
                </a:cxn>
                <a:cxn ang="0">
                  <a:pos x="217" y="111"/>
                </a:cxn>
                <a:cxn ang="0">
                  <a:pos x="235" y="99"/>
                </a:cxn>
                <a:cxn ang="0">
                  <a:pos x="248" y="80"/>
                </a:cxn>
                <a:cxn ang="0">
                  <a:pos x="248" y="56"/>
                </a:cxn>
                <a:cxn ang="0">
                  <a:pos x="248" y="56"/>
                </a:cxn>
                <a:cxn ang="0">
                  <a:pos x="248" y="31"/>
                </a:cxn>
                <a:cxn ang="0">
                  <a:pos x="235" y="18"/>
                </a:cxn>
                <a:cxn ang="0">
                  <a:pos x="217" y="6"/>
                </a:cxn>
                <a:cxn ang="0">
                  <a:pos x="192" y="0"/>
                </a:cxn>
                <a:cxn ang="0">
                  <a:pos x="62" y="0"/>
                </a:cxn>
              </a:cxnLst>
              <a:rect l="0" t="0" r="r" b="b"/>
              <a:pathLst>
                <a:path w="248" h="117">
                  <a:moveTo>
                    <a:pt x="62" y="0"/>
                  </a:moveTo>
                  <a:lnTo>
                    <a:pt x="37" y="6"/>
                  </a:lnTo>
                  <a:lnTo>
                    <a:pt x="19" y="18"/>
                  </a:lnTo>
                  <a:lnTo>
                    <a:pt x="7" y="31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7" y="80"/>
                  </a:lnTo>
                  <a:lnTo>
                    <a:pt x="19" y="99"/>
                  </a:lnTo>
                  <a:lnTo>
                    <a:pt x="37" y="111"/>
                  </a:lnTo>
                  <a:lnTo>
                    <a:pt x="62" y="117"/>
                  </a:lnTo>
                  <a:lnTo>
                    <a:pt x="192" y="117"/>
                  </a:lnTo>
                  <a:lnTo>
                    <a:pt x="217" y="111"/>
                  </a:lnTo>
                  <a:lnTo>
                    <a:pt x="235" y="99"/>
                  </a:lnTo>
                  <a:lnTo>
                    <a:pt x="248" y="80"/>
                  </a:lnTo>
                  <a:lnTo>
                    <a:pt x="248" y="56"/>
                  </a:lnTo>
                  <a:lnTo>
                    <a:pt x="248" y="56"/>
                  </a:lnTo>
                  <a:lnTo>
                    <a:pt x="248" y="31"/>
                  </a:lnTo>
                  <a:lnTo>
                    <a:pt x="235" y="18"/>
                  </a:lnTo>
                  <a:lnTo>
                    <a:pt x="217" y="6"/>
                  </a:lnTo>
                  <a:lnTo>
                    <a:pt x="192" y="0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44" name="Freeform 76"/>
            <p:cNvSpPr>
              <a:spLocks/>
            </p:cNvSpPr>
            <p:nvPr/>
          </p:nvSpPr>
          <p:spPr bwMode="auto">
            <a:xfrm>
              <a:off x="426" y="1881"/>
              <a:ext cx="248" cy="11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37" y="6"/>
                </a:cxn>
                <a:cxn ang="0">
                  <a:pos x="19" y="18"/>
                </a:cxn>
                <a:cxn ang="0">
                  <a:pos x="7" y="31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7" y="80"/>
                </a:cxn>
                <a:cxn ang="0">
                  <a:pos x="19" y="99"/>
                </a:cxn>
                <a:cxn ang="0">
                  <a:pos x="37" y="111"/>
                </a:cxn>
                <a:cxn ang="0">
                  <a:pos x="62" y="117"/>
                </a:cxn>
                <a:cxn ang="0">
                  <a:pos x="192" y="117"/>
                </a:cxn>
                <a:cxn ang="0">
                  <a:pos x="217" y="111"/>
                </a:cxn>
                <a:cxn ang="0">
                  <a:pos x="235" y="99"/>
                </a:cxn>
                <a:cxn ang="0">
                  <a:pos x="248" y="80"/>
                </a:cxn>
                <a:cxn ang="0">
                  <a:pos x="248" y="56"/>
                </a:cxn>
                <a:cxn ang="0">
                  <a:pos x="248" y="56"/>
                </a:cxn>
                <a:cxn ang="0">
                  <a:pos x="248" y="31"/>
                </a:cxn>
                <a:cxn ang="0">
                  <a:pos x="235" y="18"/>
                </a:cxn>
                <a:cxn ang="0">
                  <a:pos x="217" y="6"/>
                </a:cxn>
                <a:cxn ang="0">
                  <a:pos x="19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248" h="117">
                  <a:moveTo>
                    <a:pt x="62" y="0"/>
                  </a:moveTo>
                  <a:lnTo>
                    <a:pt x="37" y="6"/>
                  </a:lnTo>
                  <a:lnTo>
                    <a:pt x="19" y="18"/>
                  </a:lnTo>
                  <a:lnTo>
                    <a:pt x="7" y="31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7" y="80"/>
                  </a:lnTo>
                  <a:lnTo>
                    <a:pt x="19" y="99"/>
                  </a:lnTo>
                  <a:lnTo>
                    <a:pt x="37" y="111"/>
                  </a:lnTo>
                  <a:lnTo>
                    <a:pt x="62" y="117"/>
                  </a:lnTo>
                  <a:lnTo>
                    <a:pt x="192" y="117"/>
                  </a:lnTo>
                  <a:lnTo>
                    <a:pt x="217" y="111"/>
                  </a:lnTo>
                  <a:lnTo>
                    <a:pt x="235" y="99"/>
                  </a:lnTo>
                  <a:lnTo>
                    <a:pt x="248" y="80"/>
                  </a:lnTo>
                  <a:lnTo>
                    <a:pt x="248" y="56"/>
                  </a:lnTo>
                  <a:lnTo>
                    <a:pt x="248" y="56"/>
                  </a:lnTo>
                  <a:lnTo>
                    <a:pt x="248" y="31"/>
                  </a:lnTo>
                  <a:lnTo>
                    <a:pt x="235" y="18"/>
                  </a:lnTo>
                  <a:lnTo>
                    <a:pt x="217" y="6"/>
                  </a:lnTo>
                  <a:lnTo>
                    <a:pt x="192" y="0"/>
                  </a:ln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45" name="Rectangle 77"/>
            <p:cNvSpPr>
              <a:spLocks noChangeArrowheads="1"/>
            </p:cNvSpPr>
            <p:nvPr/>
          </p:nvSpPr>
          <p:spPr bwMode="auto">
            <a:xfrm>
              <a:off x="253" y="2023"/>
              <a:ext cx="673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Desired RPM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46" name="Rectangle 78"/>
            <p:cNvSpPr>
              <a:spLocks noChangeArrowheads="1"/>
            </p:cNvSpPr>
            <p:nvPr/>
          </p:nvSpPr>
          <p:spPr bwMode="auto">
            <a:xfrm>
              <a:off x="525" y="1893"/>
              <a:ext cx="105" cy="1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047" name="Line 79"/>
            <p:cNvSpPr>
              <a:spLocks noChangeShapeType="1"/>
            </p:cNvSpPr>
            <p:nvPr/>
          </p:nvSpPr>
          <p:spPr bwMode="auto">
            <a:xfrm flipH="1">
              <a:off x="2613" y="2968"/>
              <a:ext cx="8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48" name="Freeform 80"/>
            <p:cNvSpPr>
              <a:spLocks/>
            </p:cNvSpPr>
            <p:nvPr/>
          </p:nvSpPr>
          <p:spPr bwMode="auto">
            <a:xfrm>
              <a:off x="2650" y="2925"/>
              <a:ext cx="87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"/>
                </a:cxn>
                <a:cxn ang="0">
                  <a:pos x="87" y="43"/>
                </a:cxn>
                <a:cxn ang="0">
                  <a:pos x="0" y="0"/>
                </a:cxn>
              </a:cxnLst>
              <a:rect l="0" t="0" r="r" b="b"/>
              <a:pathLst>
                <a:path w="87" h="86">
                  <a:moveTo>
                    <a:pt x="0" y="0"/>
                  </a:moveTo>
                  <a:lnTo>
                    <a:pt x="0" y="86"/>
                  </a:lnTo>
                  <a:lnTo>
                    <a:pt x="87" y="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49" name="Freeform 81"/>
            <p:cNvSpPr>
              <a:spLocks/>
            </p:cNvSpPr>
            <p:nvPr/>
          </p:nvSpPr>
          <p:spPr bwMode="auto">
            <a:xfrm>
              <a:off x="2527" y="2147"/>
              <a:ext cx="99" cy="8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21"/>
                </a:cxn>
                <a:cxn ang="0">
                  <a:pos x="86" y="821"/>
                </a:cxn>
                <a:cxn ang="0">
                  <a:pos x="99" y="821"/>
                </a:cxn>
              </a:cxnLst>
              <a:rect l="0" t="0" r="r" b="b"/>
              <a:pathLst>
                <a:path w="99" h="821">
                  <a:moveTo>
                    <a:pt x="0" y="0"/>
                  </a:moveTo>
                  <a:lnTo>
                    <a:pt x="0" y="821"/>
                  </a:lnTo>
                  <a:lnTo>
                    <a:pt x="86" y="821"/>
                  </a:lnTo>
                  <a:lnTo>
                    <a:pt x="99" y="821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0" name="Line 82"/>
            <p:cNvSpPr>
              <a:spLocks noChangeShapeType="1"/>
            </p:cNvSpPr>
            <p:nvPr/>
          </p:nvSpPr>
          <p:spPr bwMode="auto">
            <a:xfrm flipH="1">
              <a:off x="2898" y="2147"/>
              <a:ext cx="8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1" name="Freeform 83"/>
            <p:cNvSpPr>
              <a:spLocks/>
            </p:cNvSpPr>
            <p:nvPr/>
          </p:nvSpPr>
          <p:spPr bwMode="auto">
            <a:xfrm>
              <a:off x="2941" y="2103"/>
              <a:ext cx="80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80" y="44"/>
                </a:cxn>
                <a:cxn ang="0">
                  <a:pos x="0" y="0"/>
                </a:cxn>
              </a:cxnLst>
              <a:rect l="0" t="0" r="r" b="b"/>
              <a:pathLst>
                <a:path w="80" h="81">
                  <a:moveTo>
                    <a:pt x="0" y="0"/>
                  </a:moveTo>
                  <a:lnTo>
                    <a:pt x="0" y="81"/>
                  </a:lnTo>
                  <a:lnTo>
                    <a:pt x="80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2" name="Freeform 84"/>
            <p:cNvSpPr>
              <a:spLocks/>
            </p:cNvSpPr>
            <p:nvPr/>
          </p:nvSpPr>
          <p:spPr bwMode="auto">
            <a:xfrm>
              <a:off x="2527" y="2147"/>
              <a:ext cx="3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" y="0"/>
                </a:cxn>
                <a:cxn ang="0">
                  <a:pos x="389" y="0"/>
                </a:cxn>
              </a:cxnLst>
              <a:rect l="0" t="0" r="r" b="b"/>
              <a:pathLst>
                <a:path w="389">
                  <a:moveTo>
                    <a:pt x="0" y="0"/>
                  </a:moveTo>
                  <a:lnTo>
                    <a:pt x="371" y="0"/>
                  </a:lnTo>
                  <a:lnTo>
                    <a:pt x="38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3" name="Line 85"/>
            <p:cNvSpPr>
              <a:spLocks noChangeShapeType="1"/>
            </p:cNvSpPr>
            <p:nvPr/>
          </p:nvSpPr>
          <p:spPr bwMode="auto">
            <a:xfrm>
              <a:off x="2403" y="2147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4" name="Freeform 86"/>
            <p:cNvSpPr>
              <a:spLocks/>
            </p:cNvSpPr>
            <p:nvPr/>
          </p:nvSpPr>
          <p:spPr bwMode="auto">
            <a:xfrm>
              <a:off x="2428" y="2147"/>
              <a:ext cx="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99" y="0"/>
                </a:cxn>
              </a:cxnLst>
              <a:rect l="0" t="0" r="r" b="b"/>
              <a:pathLst>
                <a:path w="99">
                  <a:moveTo>
                    <a:pt x="0" y="0"/>
                  </a:moveTo>
                  <a:lnTo>
                    <a:pt x="19" y="0"/>
                  </a:lnTo>
                  <a:lnTo>
                    <a:pt x="9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5" name="Rectangle 87"/>
            <p:cNvSpPr>
              <a:spLocks noChangeArrowheads="1"/>
            </p:cNvSpPr>
            <p:nvPr/>
          </p:nvSpPr>
          <p:spPr bwMode="auto">
            <a:xfrm>
              <a:off x="2521" y="2134"/>
              <a:ext cx="18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6" name="Freeform 88"/>
            <p:cNvSpPr>
              <a:spLocks/>
            </p:cNvSpPr>
            <p:nvPr/>
          </p:nvSpPr>
          <p:spPr bwMode="auto">
            <a:xfrm>
              <a:off x="2521" y="2134"/>
              <a:ext cx="18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18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9">
                  <a:moveTo>
                    <a:pt x="0" y="0"/>
                  </a:moveTo>
                  <a:lnTo>
                    <a:pt x="18" y="0"/>
                  </a:lnTo>
                  <a:lnTo>
                    <a:pt x="18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7" name="Line 89"/>
            <p:cNvSpPr>
              <a:spLocks noChangeShapeType="1"/>
            </p:cNvSpPr>
            <p:nvPr/>
          </p:nvSpPr>
          <p:spPr bwMode="auto">
            <a:xfrm>
              <a:off x="4875" y="2147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8" name="Line 90"/>
            <p:cNvSpPr>
              <a:spLocks noChangeShapeType="1"/>
            </p:cNvSpPr>
            <p:nvPr/>
          </p:nvSpPr>
          <p:spPr bwMode="auto">
            <a:xfrm flipH="1">
              <a:off x="5165" y="2147"/>
              <a:ext cx="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59" name="Freeform 91"/>
            <p:cNvSpPr>
              <a:spLocks/>
            </p:cNvSpPr>
            <p:nvPr/>
          </p:nvSpPr>
          <p:spPr bwMode="auto">
            <a:xfrm>
              <a:off x="5208" y="2103"/>
              <a:ext cx="80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80" y="44"/>
                </a:cxn>
                <a:cxn ang="0">
                  <a:pos x="0" y="0"/>
                </a:cxn>
              </a:cxnLst>
              <a:rect l="0" t="0" r="r" b="b"/>
              <a:pathLst>
                <a:path w="80" h="81">
                  <a:moveTo>
                    <a:pt x="0" y="0"/>
                  </a:moveTo>
                  <a:lnTo>
                    <a:pt x="0" y="81"/>
                  </a:lnTo>
                  <a:lnTo>
                    <a:pt x="80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0" name="Freeform 92"/>
            <p:cNvSpPr>
              <a:spLocks/>
            </p:cNvSpPr>
            <p:nvPr/>
          </p:nvSpPr>
          <p:spPr bwMode="auto">
            <a:xfrm>
              <a:off x="4899" y="2147"/>
              <a:ext cx="2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266" y="0"/>
                </a:cxn>
                <a:cxn ang="0">
                  <a:pos x="284" y="0"/>
                </a:cxn>
              </a:cxnLst>
              <a:rect l="0" t="0" r="r" b="b"/>
              <a:pathLst>
                <a:path w="284">
                  <a:moveTo>
                    <a:pt x="0" y="0"/>
                  </a:moveTo>
                  <a:lnTo>
                    <a:pt x="19" y="0"/>
                  </a:lnTo>
                  <a:lnTo>
                    <a:pt x="266" y="0"/>
                  </a:lnTo>
                  <a:lnTo>
                    <a:pt x="28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1" name="Line 93"/>
            <p:cNvSpPr>
              <a:spLocks noChangeShapeType="1"/>
            </p:cNvSpPr>
            <p:nvPr/>
          </p:nvSpPr>
          <p:spPr bwMode="auto">
            <a:xfrm>
              <a:off x="1872" y="2764"/>
              <a:ext cx="3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2" name="Line 94"/>
            <p:cNvSpPr>
              <a:spLocks noChangeShapeType="1"/>
            </p:cNvSpPr>
            <p:nvPr/>
          </p:nvSpPr>
          <p:spPr bwMode="auto">
            <a:xfrm flipH="1">
              <a:off x="2033" y="2307"/>
              <a:ext cx="8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3" name="Freeform 95"/>
            <p:cNvSpPr>
              <a:spLocks/>
            </p:cNvSpPr>
            <p:nvPr/>
          </p:nvSpPr>
          <p:spPr bwMode="auto">
            <a:xfrm>
              <a:off x="2076" y="2270"/>
              <a:ext cx="80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80" y="37"/>
                </a:cxn>
                <a:cxn ang="0">
                  <a:pos x="0" y="0"/>
                </a:cxn>
              </a:cxnLst>
              <a:rect l="0" t="0" r="r" b="b"/>
              <a:pathLst>
                <a:path w="80" h="80">
                  <a:moveTo>
                    <a:pt x="0" y="0"/>
                  </a:moveTo>
                  <a:lnTo>
                    <a:pt x="0" y="80"/>
                  </a:lnTo>
                  <a:lnTo>
                    <a:pt x="80" y="3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4" name="Freeform 96"/>
            <p:cNvSpPr>
              <a:spLocks/>
            </p:cNvSpPr>
            <p:nvPr/>
          </p:nvSpPr>
          <p:spPr bwMode="auto">
            <a:xfrm>
              <a:off x="1897" y="2307"/>
              <a:ext cx="154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12" y="457"/>
                </a:cxn>
                <a:cxn ang="0">
                  <a:pos x="136" y="457"/>
                </a:cxn>
                <a:cxn ang="0">
                  <a:pos x="136" y="0"/>
                </a:cxn>
                <a:cxn ang="0">
                  <a:pos x="154" y="0"/>
                </a:cxn>
              </a:cxnLst>
              <a:rect l="0" t="0" r="r" b="b"/>
              <a:pathLst>
                <a:path w="154" h="457">
                  <a:moveTo>
                    <a:pt x="0" y="457"/>
                  </a:moveTo>
                  <a:lnTo>
                    <a:pt x="12" y="457"/>
                  </a:lnTo>
                  <a:lnTo>
                    <a:pt x="136" y="457"/>
                  </a:lnTo>
                  <a:lnTo>
                    <a:pt x="136" y="0"/>
                  </a:lnTo>
                  <a:lnTo>
                    <a:pt x="15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5" name="Line 97"/>
            <p:cNvSpPr>
              <a:spLocks noChangeShapeType="1"/>
            </p:cNvSpPr>
            <p:nvPr/>
          </p:nvSpPr>
          <p:spPr bwMode="auto">
            <a:xfrm>
              <a:off x="674" y="2764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6" name="Line 98"/>
            <p:cNvSpPr>
              <a:spLocks noChangeShapeType="1"/>
            </p:cNvSpPr>
            <p:nvPr/>
          </p:nvSpPr>
          <p:spPr bwMode="auto">
            <a:xfrm flipH="1">
              <a:off x="840" y="2764"/>
              <a:ext cx="8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7" name="Freeform 99"/>
            <p:cNvSpPr>
              <a:spLocks/>
            </p:cNvSpPr>
            <p:nvPr/>
          </p:nvSpPr>
          <p:spPr bwMode="auto">
            <a:xfrm>
              <a:off x="884" y="2721"/>
              <a:ext cx="80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80" y="43"/>
                </a:cxn>
                <a:cxn ang="0">
                  <a:pos x="0" y="0"/>
                </a:cxn>
              </a:cxnLst>
              <a:rect l="0" t="0" r="r" b="b"/>
              <a:pathLst>
                <a:path w="80" h="80">
                  <a:moveTo>
                    <a:pt x="0" y="0"/>
                  </a:moveTo>
                  <a:lnTo>
                    <a:pt x="0" y="80"/>
                  </a:lnTo>
                  <a:lnTo>
                    <a:pt x="80" y="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8" name="Freeform 100"/>
            <p:cNvSpPr>
              <a:spLocks/>
            </p:cNvSpPr>
            <p:nvPr/>
          </p:nvSpPr>
          <p:spPr bwMode="auto">
            <a:xfrm>
              <a:off x="698" y="2764"/>
              <a:ext cx="16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142" y="0"/>
                </a:cxn>
                <a:cxn ang="0">
                  <a:pos x="161" y="0"/>
                </a:cxn>
              </a:cxnLst>
              <a:rect l="0" t="0" r="r" b="b"/>
              <a:pathLst>
                <a:path w="161">
                  <a:moveTo>
                    <a:pt x="0" y="0"/>
                  </a:moveTo>
                  <a:lnTo>
                    <a:pt x="19" y="0"/>
                  </a:lnTo>
                  <a:lnTo>
                    <a:pt x="142" y="0"/>
                  </a:lnTo>
                  <a:lnTo>
                    <a:pt x="161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69" name="Line 101"/>
            <p:cNvSpPr>
              <a:spLocks noChangeShapeType="1"/>
            </p:cNvSpPr>
            <p:nvPr/>
          </p:nvSpPr>
          <p:spPr bwMode="auto">
            <a:xfrm>
              <a:off x="1952" y="1937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0" name="Line 102"/>
            <p:cNvSpPr>
              <a:spLocks noChangeShapeType="1"/>
            </p:cNvSpPr>
            <p:nvPr/>
          </p:nvSpPr>
          <p:spPr bwMode="auto">
            <a:xfrm flipH="1">
              <a:off x="2033" y="1937"/>
              <a:ext cx="8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1" name="Freeform 103"/>
            <p:cNvSpPr>
              <a:spLocks/>
            </p:cNvSpPr>
            <p:nvPr/>
          </p:nvSpPr>
          <p:spPr bwMode="auto">
            <a:xfrm>
              <a:off x="2076" y="1899"/>
              <a:ext cx="80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80" y="38"/>
                </a:cxn>
                <a:cxn ang="0">
                  <a:pos x="0" y="0"/>
                </a:cxn>
              </a:cxnLst>
              <a:rect l="0" t="0" r="r" b="b"/>
              <a:pathLst>
                <a:path w="80" h="81">
                  <a:moveTo>
                    <a:pt x="0" y="0"/>
                  </a:moveTo>
                  <a:lnTo>
                    <a:pt x="0" y="81"/>
                  </a:lnTo>
                  <a:lnTo>
                    <a:pt x="8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2" name="Freeform 104"/>
            <p:cNvSpPr>
              <a:spLocks/>
            </p:cNvSpPr>
            <p:nvPr/>
          </p:nvSpPr>
          <p:spPr bwMode="auto">
            <a:xfrm>
              <a:off x="1977" y="1937"/>
              <a:ext cx="7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56" y="0"/>
                </a:cxn>
                <a:cxn ang="0">
                  <a:pos x="74" y="0"/>
                </a:cxn>
              </a:cxnLst>
              <a:rect l="0" t="0" r="r" b="b"/>
              <a:pathLst>
                <a:path w="74">
                  <a:moveTo>
                    <a:pt x="0" y="0"/>
                  </a:moveTo>
                  <a:lnTo>
                    <a:pt x="19" y="0"/>
                  </a:lnTo>
                  <a:lnTo>
                    <a:pt x="56" y="0"/>
                  </a:lnTo>
                  <a:lnTo>
                    <a:pt x="7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3" name="Line 105"/>
            <p:cNvSpPr>
              <a:spLocks noChangeShapeType="1"/>
            </p:cNvSpPr>
            <p:nvPr/>
          </p:nvSpPr>
          <p:spPr bwMode="auto">
            <a:xfrm>
              <a:off x="674" y="1937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4" name="Line 106"/>
            <p:cNvSpPr>
              <a:spLocks noChangeShapeType="1"/>
            </p:cNvSpPr>
            <p:nvPr/>
          </p:nvSpPr>
          <p:spPr bwMode="auto">
            <a:xfrm flipH="1">
              <a:off x="1254" y="1937"/>
              <a:ext cx="81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5" name="Freeform 107"/>
            <p:cNvSpPr>
              <a:spLocks/>
            </p:cNvSpPr>
            <p:nvPr/>
          </p:nvSpPr>
          <p:spPr bwMode="auto">
            <a:xfrm>
              <a:off x="1291" y="1899"/>
              <a:ext cx="87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87" y="38"/>
                </a:cxn>
                <a:cxn ang="0">
                  <a:pos x="0" y="0"/>
                </a:cxn>
              </a:cxnLst>
              <a:rect l="0" t="0" r="r" b="b"/>
              <a:pathLst>
                <a:path w="87" h="81">
                  <a:moveTo>
                    <a:pt x="0" y="0"/>
                  </a:moveTo>
                  <a:lnTo>
                    <a:pt x="0" y="81"/>
                  </a:lnTo>
                  <a:lnTo>
                    <a:pt x="87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6" name="Freeform 108"/>
            <p:cNvSpPr>
              <a:spLocks/>
            </p:cNvSpPr>
            <p:nvPr/>
          </p:nvSpPr>
          <p:spPr bwMode="auto">
            <a:xfrm>
              <a:off x="698" y="1937"/>
              <a:ext cx="5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556" y="0"/>
                </a:cxn>
                <a:cxn ang="0">
                  <a:pos x="569" y="0"/>
                </a:cxn>
              </a:cxnLst>
              <a:rect l="0" t="0" r="r" b="b"/>
              <a:pathLst>
                <a:path w="569">
                  <a:moveTo>
                    <a:pt x="0" y="0"/>
                  </a:moveTo>
                  <a:lnTo>
                    <a:pt x="19" y="0"/>
                  </a:lnTo>
                  <a:lnTo>
                    <a:pt x="556" y="0"/>
                  </a:lnTo>
                  <a:lnTo>
                    <a:pt x="569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7" name="Line 109"/>
            <p:cNvSpPr>
              <a:spLocks noChangeShapeType="1"/>
            </p:cNvSpPr>
            <p:nvPr/>
          </p:nvSpPr>
          <p:spPr bwMode="auto">
            <a:xfrm>
              <a:off x="4343" y="2270"/>
              <a:ext cx="3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8" name="Line 110"/>
            <p:cNvSpPr>
              <a:spLocks noChangeShapeType="1"/>
            </p:cNvSpPr>
            <p:nvPr/>
          </p:nvSpPr>
          <p:spPr bwMode="auto">
            <a:xfrm flipH="1">
              <a:off x="4504" y="2147"/>
              <a:ext cx="86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79" name="Freeform 111"/>
            <p:cNvSpPr>
              <a:spLocks/>
            </p:cNvSpPr>
            <p:nvPr/>
          </p:nvSpPr>
          <p:spPr bwMode="auto">
            <a:xfrm>
              <a:off x="4547" y="2103"/>
              <a:ext cx="80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80" y="44"/>
                </a:cxn>
                <a:cxn ang="0">
                  <a:pos x="0" y="0"/>
                </a:cxn>
              </a:cxnLst>
              <a:rect l="0" t="0" r="r" b="b"/>
              <a:pathLst>
                <a:path w="80" h="81">
                  <a:moveTo>
                    <a:pt x="0" y="0"/>
                  </a:moveTo>
                  <a:lnTo>
                    <a:pt x="0" y="81"/>
                  </a:lnTo>
                  <a:lnTo>
                    <a:pt x="80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0" name="Freeform 112"/>
            <p:cNvSpPr>
              <a:spLocks/>
            </p:cNvSpPr>
            <p:nvPr/>
          </p:nvSpPr>
          <p:spPr bwMode="auto">
            <a:xfrm>
              <a:off x="4368" y="2147"/>
              <a:ext cx="154" cy="123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12" y="123"/>
                </a:cxn>
                <a:cxn ang="0">
                  <a:pos x="12" y="0"/>
                </a:cxn>
                <a:cxn ang="0">
                  <a:pos x="136" y="0"/>
                </a:cxn>
                <a:cxn ang="0">
                  <a:pos x="154" y="0"/>
                </a:cxn>
              </a:cxnLst>
              <a:rect l="0" t="0" r="r" b="b"/>
              <a:pathLst>
                <a:path w="154" h="123">
                  <a:moveTo>
                    <a:pt x="0" y="123"/>
                  </a:moveTo>
                  <a:lnTo>
                    <a:pt x="12" y="123"/>
                  </a:lnTo>
                  <a:lnTo>
                    <a:pt x="12" y="0"/>
                  </a:lnTo>
                  <a:lnTo>
                    <a:pt x="136" y="0"/>
                  </a:lnTo>
                  <a:lnTo>
                    <a:pt x="15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1" name="Line 113"/>
            <p:cNvSpPr>
              <a:spLocks noChangeShapeType="1"/>
            </p:cNvSpPr>
            <p:nvPr/>
          </p:nvSpPr>
          <p:spPr bwMode="auto">
            <a:xfrm>
              <a:off x="3435" y="2147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2" name="Line 114"/>
            <p:cNvSpPr>
              <a:spLocks noChangeShapeType="1"/>
            </p:cNvSpPr>
            <p:nvPr/>
          </p:nvSpPr>
          <p:spPr bwMode="auto">
            <a:xfrm flipH="1">
              <a:off x="3973" y="2060"/>
              <a:ext cx="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3" name="Freeform 115"/>
            <p:cNvSpPr>
              <a:spLocks/>
            </p:cNvSpPr>
            <p:nvPr/>
          </p:nvSpPr>
          <p:spPr bwMode="auto">
            <a:xfrm>
              <a:off x="4010" y="2023"/>
              <a:ext cx="86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86" y="37"/>
                </a:cxn>
                <a:cxn ang="0">
                  <a:pos x="0" y="0"/>
                </a:cxn>
              </a:cxnLst>
              <a:rect l="0" t="0" r="r" b="b"/>
              <a:pathLst>
                <a:path w="86" h="80">
                  <a:moveTo>
                    <a:pt x="0" y="0"/>
                  </a:moveTo>
                  <a:lnTo>
                    <a:pt x="0" y="80"/>
                  </a:lnTo>
                  <a:lnTo>
                    <a:pt x="86" y="3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4" name="Freeform 116"/>
            <p:cNvSpPr>
              <a:spLocks/>
            </p:cNvSpPr>
            <p:nvPr/>
          </p:nvSpPr>
          <p:spPr bwMode="auto">
            <a:xfrm>
              <a:off x="3460" y="2060"/>
              <a:ext cx="525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8" y="87"/>
                </a:cxn>
                <a:cxn ang="0">
                  <a:pos x="469" y="87"/>
                </a:cxn>
                <a:cxn ang="0">
                  <a:pos x="469" y="0"/>
                </a:cxn>
                <a:cxn ang="0">
                  <a:pos x="513" y="0"/>
                </a:cxn>
                <a:cxn ang="0">
                  <a:pos x="525" y="0"/>
                </a:cxn>
              </a:cxnLst>
              <a:rect l="0" t="0" r="r" b="b"/>
              <a:pathLst>
                <a:path w="525" h="87">
                  <a:moveTo>
                    <a:pt x="0" y="87"/>
                  </a:moveTo>
                  <a:lnTo>
                    <a:pt x="18" y="87"/>
                  </a:lnTo>
                  <a:lnTo>
                    <a:pt x="469" y="87"/>
                  </a:lnTo>
                  <a:lnTo>
                    <a:pt x="469" y="0"/>
                  </a:lnTo>
                  <a:lnTo>
                    <a:pt x="513" y="0"/>
                  </a:lnTo>
                  <a:lnTo>
                    <a:pt x="525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5" name="Line 117"/>
            <p:cNvSpPr>
              <a:spLocks noChangeShapeType="1"/>
            </p:cNvSpPr>
            <p:nvPr/>
          </p:nvSpPr>
          <p:spPr bwMode="auto">
            <a:xfrm>
              <a:off x="3762" y="2968"/>
              <a:ext cx="44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6" name="Line 118"/>
            <p:cNvSpPr>
              <a:spLocks noChangeShapeType="1"/>
            </p:cNvSpPr>
            <p:nvPr/>
          </p:nvSpPr>
          <p:spPr bwMode="auto">
            <a:xfrm flipH="1">
              <a:off x="3973" y="2431"/>
              <a:ext cx="8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7" name="Freeform 119"/>
            <p:cNvSpPr>
              <a:spLocks/>
            </p:cNvSpPr>
            <p:nvPr/>
          </p:nvSpPr>
          <p:spPr bwMode="auto">
            <a:xfrm>
              <a:off x="4010" y="2394"/>
              <a:ext cx="86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0"/>
                </a:cxn>
                <a:cxn ang="0">
                  <a:pos x="86" y="37"/>
                </a:cxn>
                <a:cxn ang="0">
                  <a:pos x="0" y="0"/>
                </a:cxn>
              </a:cxnLst>
              <a:rect l="0" t="0" r="r" b="b"/>
              <a:pathLst>
                <a:path w="86" h="80">
                  <a:moveTo>
                    <a:pt x="0" y="0"/>
                  </a:moveTo>
                  <a:lnTo>
                    <a:pt x="0" y="80"/>
                  </a:lnTo>
                  <a:lnTo>
                    <a:pt x="86" y="3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8" name="Freeform 120"/>
            <p:cNvSpPr>
              <a:spLocks/>
            </p:cNvSpPr>
            <p:nvPr/>
          </p:nvSpPr>
          <p:spPr bwMode="auto">
            <a:xfrm>
              <a:off x="3787" y="2431"/>
              <a:ext cx="198" cy="537"/>
            </a:xfrm>
            <a:custGeom>
              <a:avLst/>
              <a:gdLst/>
              <a:ahLst/>
              <a:cxnLst>
                <a:cxn ang="0">
                  <a:pos x="0" y="537"/>
                </a:cxn>
                <a:cxn ang="0">
                  <a:pos x="19" y="537"/>
                </a:cxn>
                <a:cxn ang="0">
                  <a:pos x="186" y="537"/>
                </a:cxn>
                <a:cxn ang="0">
                  <a:pos x="186" y="0"/>
                </a:cxn>
                <a:cxn ang="0">
                  <a:pos x="198" y="0"/>
                </a:cxn>
              </a:cxnLst>
              <a:rect l="0" t="0" r="r" b="b"/>
              <a:pathLst>
                <a:path w="198" h="537">
                  <a:moveTo>
                    <a:pt x="0" y="537"/>
                  </a:moveTo>
                  <a:lnTo>
                    <a:pt x="19" y="537"/>
                  </a:lnTo>
                  <a:lnTo>
                    <a:pt x="186" y="537"/>
                  </a:lnTo>
                  <a:lnTo>
                    <a:pt x="186" y="0"/>
                  </a:lnTo>
                  <a:lnTo>
                    <a:pt x="19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89" name="Line 121"/>
            <p:cNvSpPr>
              <a:spLocks noChangeShapeType="1"/>
            </p:cNvSpPr>
            <p:nvPr/>
          </p:nvSpPr>
          <p:spPr bwMode="auto">
            <a:xfrm>
              <a:off x="3145" y="2968"/>
              <a:ext cx="43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90" name="Line 122"/>
            <p:cNvSpPr>
              <a:spLocks noChangeShapeType="1"/>
            </p:cNvSpPr>
            <p:nvPr/>
          </p:nvSpPr>
          <p:spPr bwMode="auto">
            <a:xfrm flipH="1">
              <a:off x="3268" y="2968"/>
              <a:ext cx="8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91" name="Freeform 123"/>
            <p:cNvSpPr>
              <a:spLocks/>
            </p:cNvSpPr>
            <p:nvPr/>
          </p:nvSpPr>
          <p:spPr bwMode="auto">
            <a:xfrm>
              <a:off x="3311" y="2925"/>
              <a:ext cx="81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"/>
                </a:cxn>
                <a:cxn ang="0">
                  <a:pos x="81" y="43"/>
                </a:cxn>
                <a:cxn ang="0">
                  <a:pos x="0" y="0"/>
                </a:cxn>
              </a:cxnLst>
              <a:rect l="0" t="0" r="r" b="b"/>
              <a:pathLst>
                <a:path w="81" h="86">
                  <a:moveTo>
                    <a:pt x="0" y="0"/>
                  </a:moveTo>
                  <a:lnTo>
                    <a:pt x="0" y="86"/>
                  </a:lnTo>
                  <a:lnTo>
                    <a:pt x="81" y="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92" name="Freeform 124"/>
            <p:cNvSpPr>
              <a:spLocks/>
            </p:cNvSpPr>
            <p:nvPr/>
          </p:nvSpPr>
          <p:spPr bwMode="auto">
            <a:xfrm>
              <a:off x="3169" y="2968"/>
              <a:ext cx="11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99" y="0"/>
                </a:cxn>
                <a:cxn ang="0">
                  <a:pos x="118" y="0"/>
                </a:cxn>
              </a:cxnLst>
              <a:rect l="0" t="0" r="r" b="b"/>
              <a:pathLst>
                <a:path w="118">
                  <a:moveTo>
                    <a:pt x="0" y="0"/>
                  </a:moveTo>
                  <a:lnTo>
                    <a:pt x="19" y="0"/>
                  </a:lnTo>
                  <a:lnTo>
                    <a:pt x="99" y="0"/>
                  </a:lnTo>
                  <a:lnTo>
                    <a:pt x="118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Controller - PI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System response for P controller no load bulbs</a:t>
            </a:r>
          </a:p>
        </p:txBody>
      </p:sp>
      <p:grpSp>
        <p:nvGrpSpPr>
          <p:cNvPr id="206851" name="Group 3"/>
          <p:cNvGrpSpPr>
            <a:grpSpLocks noChangeAspect="1"/>
          </p:cNvGrpSpPr>
          <p:nvPr/>
        </p:nvGrpSpPr>
        <p:grpSpPr bwMode="auto">
          <a:xfrm>
            <a:off x="820738" y="1931988"/>
            <a:ext cx="7027863" cy="4703763"/>
            <a:chOff x="517" y="1217"/>
            <a:chExt cx="4427" cy="2963"/>
          </a:xfrm>
        </p:grpSpPr>
        <p:grpSp>
          <p:nvGrpSpPr>
            <p:cNvPr id="207052" name="Group 204"/>
            <p:cNvGrpSpPr>
              <a:grpSpLocks/>
            </p:cNvGrpSpPr>
            <p:nvPr/>
          </p:nvGrpSpPr>
          <p:grpSpPr bwMode="auto">
            <a:xfrm>
              <a:off x="517" y="1217"/>
              <a:ext cx="4427" cy="2963"/>
              <a:chOff x="517" y="1217"/>
              <a:chExt cx="4427" cy="2963"/>
            </a:xfrm>
          </p:grpSpPr>
          <p:sp>
            <p:nvSpPr>
              <p:cNvPr id="206853" name="Rectangle 5"/>
              <p:cNvSpPr>
                <a:spLocks noChangeArrowheads="1"/>
              </p:cNvSpPr>
              <p:nvPr/>
            </p:nvSpPr>
            <p:spPr bwMode="auto">
              <a:xfrm>
                <a:off x="890" y="1252"/>
                <a:ext cx="4034" cy="1355"/>
              </a:xfrm>
              <a:prstGeom prst="rect">
                <a:avLst/>
              </a:prstGeom>
              <a:noFill/>
              <a:ln w="0">
                <a:solidFill>
                  <a:srgbClr val="D6D3B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4" name="Freeform 6"/>
              <p:cNvSpPr>
                <a:spLocks/>
              </p:cNvSpPr>
              <p:nvPr/>
            </p:nvSpPr>
            <p:spPr bwMode="auto">
              <a:xfrm>
                <a:off x="890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5" name="Freeform 7"/>
              <p:cNvSpPr>
                <a:spLocks/>
              </p:cNvSpPr>
              <p:nvPr/>
            </p:nvSpPr>
            <p:spPr bwMode="auto">
              <a:xfrm>
                <a:off x="1291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6" name="Freeform 8"/>
              <p:cNvSpPr>
                <a:spLocks/>
              </p:cNvSpPr>
              <p:nvPr/>
            </p:nvSpPr>
            <p:spPr bwMode="auto">
              <a:xfrm>
                <a:off x="1695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7" name="Freeform 9"/>
              <p:cNvSpPr>
                <a:spLocks/>
              </p:cNvSpPr>
              <p:nvPr/>
            </p:nvSpPr>
            <p:spPr bwMode="auto">
              <a:xfrm>
                <a:off x="2100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8" name="Freeform 10"/>
              <p:cNvSpPr>
                <a:spLocks/>
              </p:cNvSpPr>
              <p:nvPr/>
            </p:nvSpPr>
            <p:spPr bwMode="auto">
              <a:xfrm>
                <a:off x="2501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59" name="Freeform 11"/>
              <p:cNvSpPr>
                <a:spLocks/>
              </p:cNvSpPr>
              <p:nvPr/>
            </p:nvSpPr>
            <p:spPr bwMode="auto">
              <a:xfrm>
                <a:off x="2905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0" name="Freeform 12"/>
              <p:cNvSpPr>
                <a:spLocks/>
              </p:cNvSpPr>
              <p:nvPr/>
            </p:nvSpPr>
            <p:spPr bwMode="auto">
              <a:xfrm>
                <a:off x="3309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1" name="Freeform 13"/>
              <p:cNvSpPr>
                <a:spLocks/>
              </p:cNvSpPr>
              <p:nvPr/>
            </p:nvSpPr>
            <p:spPr bwMode="auto">
              <a:xfrm>
                <a:off x="3710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2" name="Freeform 14"/>
              <p:cNvSpPr>
                <a:spLocks/>
              </p:cNvSpPr>
              <p:nvPr/>
            </p:nvSpPr>
            <p:spPr bwMode="auto">
              <a:xfrm>
                <a:off x="4115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3" name="Freeform 15"/>
              <p:cNvSpPr>
                <a:spLocks/>
              </p:cNvSpPr>
              <p:nvPr/>
            </p:nvSpPr>
            <p:spPr bwMode="auto">
              <a:xfrm>
                <a:off x="4519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4" name="Freeform 16"/>
              <p:cNvSpPr>
                <a:spLocks/>
              </p:cNvSpPr>
              <p:nvPr/>
            </p:nvSpPr>
            <p:spPr bwMode="auto">
              <a:xfrm>
                <a:off x="4924" y="1252"/>
                <a:ext cx="1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5" name="Freeform 17"/>
              <p:cNvSpPr>
                <a:spLocks/>
              </p:cNvSpPr>
              <p:nvPr/>
            </p:nvSpPr>
            <p:spPr bwMode="auto">
              <a:xfrm>
                <a:off x="890" y="2607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6" name="Freeform 18"/>
              <p:cNvSpPr>
                <a:spLocks/>
              </p:cNvSpPr>
              <p:nvPr/>
            </p:nvSpPr>
            <p:spPr bwMode="auto">
              <a:xfrm>
                <a:off x="890" y="2436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7" name="Freeform 19"/>
              <p:cNvSpPr>
                <a:spLocks/>
              </p:cNvSpPr>
              <p:nvPr/>
            </p:nvSpPr>
            <p:spPr bwMode="auto">
              <a:xfrm>
                <a:off x="890" y="2268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8" name="Freeform 20"/>
              <p:cNvSpPr>
                <a:spLocks/>
              </p:cNvSpPr>
              <p:nvPr/>
            </p:nvSpPr>
            <p:spPr bwMode="auto">
              <a:xfrm>
                <a:off x="890" y="2096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69" name="Freeform 21"/>
              <p:cNvSpPr>
                <a:spLocks/>
              </p:cNvSpPr>
              <p:nvPr/>
            </p:nvSpPr>
            <p:spPr bwMode="auto">
              <a:xfrm>
                <a:off x="890" y="1928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0" name="Freeform 22"/>
              <p:cNvSpPr>
                <a:spLocks/>
              </p:cNvSpPr>
              <p:nvPr/>
            </p:nvSpPr>
            <p:spPr bwMode="auto">
              <a:xfrm>
                <a:off x="890" y="1760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1" name="Freeform 23"/>
              <p:cNvSpPr>
                <a:spLocks/>
              </p:cNvSpPr>
              <p:nvPr/>
            </p:nvSpPr>
            <p:spPr bwMode="auto">
              <a:xfrm>
                <a:off x="890" y="1588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2" name="Freeform 24"/>
              <p:cNvSpPr>
                <a:spLocks/>
              </p:cNvSpPr>
              <p:nvPr/>
            </p:nvSpPr>
            <p:spPr bwMode="auto">
              <a:xfrm>
                <a:off x="890" y="1420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3" name="Freeform 25"/>
              <p:cNvSpPr>
                <a:spLocks/>
              </p:cNvSpPr>
              <p:nvPr/>
            </p:nvSpPr>
            <p:spPr bwMode="auto">
              <a:xfrm>
                <a:off x="890" y="1252"/>
                <a:ext cx="403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177">
                    <a:moveTo>
                      <a:pt x="0" y="0"/>
                    </a:moveTo>
                    <a:lnTo>
                      <a:pt x="1177" y="0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4" name="Line 26"/>
              <p:cNvSpPr>
                <a:spLocks noChangeShapeType="1"/>
              </p:cNvSpPr>
              <p:nvPr/>
            </p:nvSpPr>
            <p:spPr bwMode="auto">
              <a:xfrm>
                <a:off x="890" y="1252"/>
                <a:ext cx="4034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5" name="Freeform 27"/>
              <p:cNvSpPr>
                <a:spLocks/>
              </p:cNvSpPr>
              <p:nvPr/>
            </p:nvSpPr>
            <p:spPr bwMode="auto">
              <a:xfrm>
                <a:off x="890" y="1252"/>
                <a:ext cx="4034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177" y="395"/>
                  </a:cxn>
                  <a:cxn ang="0">
                    <a:pos x="1177" y="0"/>
                  </a:cxn>
                </a:cxnLst>
                <a:rect l="0" t="0" r="r" b="b"/>
                <a:pathLst>
                  <a:path w="1177" h="395">
                    <a:moveTo>
                      <a:pt x="0" y="395"/>
                    </a:moveTo>
                    <a:lnTo>
                      <a:pt x="1177" y="395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6" name="Line 28"/>
              <p:cNvSpPr>
                <a:spLocks noChangeShapeType="1"/>
              </p:cNvSpPr>
              <p:nvPr/>
            </p:nvSpPr>
            <p:spPr bwMode="auto">
              <a:xfrm flipV="1">
                <a:off x="890" y="1252"/>
                <a:ext cx="1" cy="1355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7" name="Line 29"/>
              <p:cNvSpPr>
                <a:spLocks noChangeShapeType="1"/>
              </p:cNvSpPr>
              <p:nvPr/>
            </p:nvSpPr>
            <p:spPr bwMode="auto">
              <a:xfrm>
                <a:off x="890" y="2607"/>
                <a:ext cx="4034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8" name="Line 30"/>
              <p:cNvSpPr>
                <a:spLocks noChangeShapeType="1"/>
              </p:cNvSpPr>
              <p:nvPr/>
            </p:nvSpPr>
            <p:spPr bwMode="auto">
              <a:xfrm flipV="1">
                <a:off x="890" y="1252"/>
                <a:ext cx="1" cy="1355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79" name="Line 31"/>
              <p:cNvSpPr>
                <a:spLocks noChangeShapeType="1"/>
              </p:cNvSpPr>
              <p:nvPr/>
            </p:nvSpPr>
            <p:spPr bwMode="auto">
              <a:xfrm>
                <a:off x="890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0" name="Line 32"/>
              <p:cNvSpPr>
                <a:spLocks noChangeShapeType="1"/>
              </p:cNvSpPr>
              <p:nvPr/>
            </p:nvSpPr>
            <p:spPr bwMode="auto">
              <a:xfrm>
                <a:off x="890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1" name="Line 33"/>
              <p:cNvSpPr>
                <a:spLocks noChangeShapeType="1"/>
              </p:cNvSpPr>
              <p:nvPr/>
            </p:nvSpPr>
            <p:spPr bwMode="auto">
              <a:xfrm>
                <a:off x="1291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2" name="Line 34"/>
              <p:cNvSpPr>
                <a:spLocks noChangeShapeType="1"/>
              </p:cNvSpPr>
              <p:nvPr/>
            </p:nvSpPr>
            <p:spPr bwMode="auto">
              <a:xfrm>
                <a:off x="1291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3" name="Line 35"/>
              <p:cNvSpPr>
                <a:spLocks noChangeShapeType="1"/>
              </p:cNvSpPr>
              <p:nvPr/>
            </p:nvSpPr>
            <p:spPr bwMode="auto">
              <a:xfrm>
                <a:off x="1695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4" name="Line 36"/>
              <p:cNvSpPr>
                <a:spLocks noChangeShapeType="1"/>
              </p:cNvSpPr>
              <p:nvPr/>
            </p:nvSpPr>
            <p:spPr bwMode="auto">
              <a:xfrm>
                <a:off x="1695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5" name="Line 37"/>
              <p:cNvSpPr>
                <a:spLocks noChangeShapeType="1"/>
              </p:cNvSpPr>
              <p:nvPr/>
            </p:nvSpPr>
            <p:spPr bwMode="auto">
              <a:xfrm>
                <a:off x="2100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6" name="Line 38"/>
              <p:cNvSpPr>
                <a:spLocks noChangeShapeType="1"/>
              </p:cNvSpPr>
              <p:nvPr/>
            </p:nvSpPr>
            <p:spPr bwMode="auto">
              <a:xfrm>
                <a:off x="2100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7" name="Line 39"/>
              <p:cNvSpPr>
                <a:spLocks noChangeShapeType="1"/>
              </p:cNvSpPr>
              <p:nvPr/>
            </p:nvSpPr>
            <p:spPr bwMode="auto">
              <a:xfrm>
                <a:off x="2501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8" name="Line 40"/>
              <p:cNvSpPr>
                <a:spLocks noChangeShapeType="1"/>
              </p:cNvSpPr>
              <p:nvPr/>
            </p:nvSpPr>
            <p:spPr bwMode="auto">
              <a:xfrm>
                <a:off x="2501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89" name="Line 41"/>
              <p:cNvSpPr>
                <a:spLocks noChangeShapeType="1"/>
              </p:cNvSpPr>
              <p:nvPr/>
            </p:nvSpPr>
            <p:spPr bwMode="auto">
              <a:xfrm>
                <a:off x="2905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0" name="Line 42"/>
              <p:cNvSpPr>
                <a:spLocks noChangeShapeType="1"/>
              </p:cNvSpPr>
              <p:nvPr/>
            </p:nvSpPr>
            <p:spPr bwMode="auto">
              <a:xfrm>
                <a:off x="2905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1" name="Line 43"/>
              <p:cNvSpPr>
                <a:spLocks noChangeShapeType="1"/>
              </p:cNvSpPr>
              <p:nvPr/>
            </p:nvSpPr>
            <p:spPr bwMode="auto">
              <a:xfrm>
                <a:off x="3309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2" name="Line 44"/>
              <p:cNvSpPr>
                <a:spLocks noChangeShapeType="1"/>
              </p:cNvSpPr>
              <p:nvPr/>
            </p:nvSpPr>
            <p:spPr bwMode="auto">
              <a:xfrm>
                <a:off x="3309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3" name="Line 45"/>
              <p:cNvSpPr>
                <a:spLocks noChangeShapeType="1"/>
              </p:cNvSpPr>
              <p:nvPr/>
            </p:nvSpPr>
            <p:spPr bwMode="auto">
              <a:xfrm>
                <a:off x="3710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4" name="Line 46"/>
              <p:cNvSpPr>
                <a:spLocks noChangeShapeType="1"/>
              </p:cNvSpPr>
              <p:nvPr/>
            </p:nvSpPr>
            <p:spPr bwMode="auto">
              <a:xfrm>
                <a:off x="3710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5" name="Line 47"/>
              <p:cNvSpPr>
                <a:spLocks noChangeShapeType="1"/>
              </p:cNvSpPr>
              <p:nvPr/>
            </p:nvSpPr>
            <p:spPr bwMode="auto">
              <a:xfrm>
                <a:off x="4115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6" name="Line 48"/>
              <p:cNvSpPr>
                <a:spLocks noChangeShapeType="1"/>
              </p:cNvSpPr>
              <p:nvPr/>
            </p:nvSpPr>
            <p:spPr bwMode="auto">
              <a:xfrm>
                <a:off x="4115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7" name="Line 49"/>
              <p:cNvSpPr>
                <a:spLocks noChangeShapeType="1"/>
              </p:cNvSpPr>
              <p:nvPr/>
            </p:nvSpPr>
            <p:spPr bwMode="auto">
              <a:xfrm>
                <a:off x="4519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8" name="Line 50"/>
              <p:cNvSpPr>
                <a:spLocks noChangeShapeType="1"/>
              </p:cNvSpPr>
              <p:nvPr/>
            </p:nvSpPr>
            <p:spPr bwMode="auto">
              <a:xfrm>
                <a:off x="4519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99" name="Line 51"/>
              <p:cNvSpPr>
                <a:spLocks noChangeShapeType="1"/>
              </p:cNvSpPr>
              <p:nvPr/>
            </p:nvSpPr>
            <p:spPr bwMode="auto">
              <a:xfrm>
                <a:off x="4924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0" name="Line 52"/>
              <p:cNvSpPr>
                <a:spLocks noChangeShapeType="1"/>
              </p:cNvSpPr>
              <p:nvPr/>
            </p:nvSpPr>
            <p:spPr bwMode="auto">
              <a:xfrm>
                <a:off x="4924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1" name="Line 53"/>
              <p:cNvSpPr>
                <a:spLocks noChangeShapeType="1"/>
              </p:cNvSpPr>
              <p:nvPr/>
            </p:nvSpPr>
            <p:spPr bwMode="auto">
              <a:xfrm>
                <a:off x="890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2" name="Line 54"/>
              <p:cNvSpPr>
                <a:spLocks noChangeShapeType="1"/>
              </p:cNvSpPr>
              <p:nvPr/>
            </p:nvSpPr>
            <p:spPr bwMode="auto">
              <a:xfrm>
                <a:off x="4924" y="26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3" name="Rectangle 55"/>
              <p:cNvSpPr>
                <a:spLocks noChangeArrowheads="1"/>
              </p:cNvSpPr>
              <p:nvPr/>
            </p:nvSpPr>
            <p:spPr bwMode="auto">
              <a:xfrm>
                <a:off x="666" y="2573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1800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04" name="Line 56"/>
              <p:cNvSpPr>
                <a:spLocks noChangeShapeType="1"/>
              </p:cNvSpPr>
              <p:nvPr/>
            </p:nvSpPr>
            <p:spPr bwMode="auto">
              <a:xfrm>
                <a:off x="890" y="24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5" name="Line 57"/>
              <p:cNvSpPr>
                <a:spLocks noChangeShapeType="1"/>
              </p:cNvSpPr>
              <p:nvPr/>
            </p:nvSpPr>
            <p:spPr bwMode="auto">
              <a:xfrm>
                <a:off x="4924" y="24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6" name="Rectangle 58"/>
              <p:cNvSpPr>
                <a:spLocks noChangeArrowheads="1"/>
              </p:cNvSpPr>
              <p:nvPr/>
            </p:nvSpPr>
            <p:spPr bwMode="auto">
              <a:xfrm>
                <a:off x="666" y="2401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1850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07" name="Line 59"/>
              <p:cNvSpPr>
                <a:spLocks noChangeShapeType="1"/>
              </p:cNvSpPr>
              <p:nvPr/>
            </p:nvSpPr>
            <p:spPr bwMode="auto">
              <a:xfrm>
                <a:off x="890" y="2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8" name="Line 60"/>
              <p:cNvSpPr>
                <a:spLocks noChangeShapeType="1"/>
              </p:cNvSpPr>
              <p:nvPr/>
            </p:nvSpPr>
            <p:spPr bwMode="auto">
              <a:xfrm>
                <a:off x="4924" y="2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09" name="Rectangle 61"/>
              <p:cNvSpPr>
                <a:spLocks noChangeArrowheads="1"/>
              </p:cNvSpPr>
              <p:nvPr/>
            </p:nvSpPr>
            <p:spPr bwMode="auto">
              <a:xfrm>
                <a:off x="666" y="2233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1900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10" name="Line 62"/>
              <p:cNvSpPr>
                <a:spLocks noChangeShapeType="1"/>
              </p:cNvSpPr>
              <p:nvPr/>
            </p:nvSpPr>
            <p:spPr bwMode="auto">
              <a:xfrm>
                <a:off x="890" y="2096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1" name="Line 63"/>
              <p:cNvSpPr>
                <a:spLocks noChangeShapeType="1"/>
              </p:cNvSpPr>
              <p:nvPr/>
            </p:nvSpPr>
            <p:spPr bwMode="auto">
              <a:xfrm>
                <a:off x="4924" y="2096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2" name="Rectangle 64"/>
              <p:cNvSpPr>
                <a:spLocks noChangeArrowheads="1"/>
              </p:cNvSpPr>
              <p:nvPr/>
            </p:nvSpPr>
            <p:spPr bwMode="auto">
              <a:xfrm>
                <a:off x="666" y="2062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1950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13" name="Line 65"/>
              <p:cNvSpPr>
                <a:spLocks noChangeShapeType="1"/>
              </p:cNvSpPr>
              <p:nvPr/>
            </p:nvSpPr>
            <p:spPr bwMode="auto">
              <a:xfrm>
                <a:off x="890" y="19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4" name="Line 66"/>
              <p:cNvSpPr>
                <a:spLocks noChangeShapeType="1"/>
              </p:cNvSpPr>
              <p:nvPr/>
            </p:nvSpPr>
            <p:spPr bwMode="auto">
              <a:xfrm>
                <a:off x="4924" y="19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5" name="Rectangle 67"/>
              <p:cNvSpPr>
                <a:spLocks noChangeArrowheads="1"/>
              </p:cNvSpPr>
              <p:nvPr/>
            </p:nvSpPr>
            <p:spPr bwMode="auto">
              <a:xfrm>
                <a:off x="666" y="1893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2000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16" name="Line 68"/>
              <p:cNvSpPr>
                <a:spLocks noChangeShapeType="1"/>
              </p:cNvSpPr>
              <p:nvPr/>
            </p:nvSpPr>
            <p:spPr bwMode="auto">
              <a:xfrm>
                <a:off x="890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7" name="Line 69"/>
              <p:cNvSpPr>
                <a:spLocks noChangeShapeType="1"/>
              </p:cNvSpPr>
              <p:nvPr/>
            </p:nvSpPr>
            <p:spPr bwMode="auto">
              <a:xfrm>
                <a:off x="4924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18" name="Rectangle 70"/>
              <p:cNvSpPr>
                <a:spLocks noChangeArrowheads="1"/>
              </p:cNvSpPr>
              <p:nvPr/>
            </p:nvSpPr>
            <p:spPr bwMode="auto">
              <a:xfrm>
                <a:off x="666" y="1725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2050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19" name="Line 71"/>
              <p:cNvSpPr>
                <a:spLocks noChangeShapeType="1"/>
              </p:cNvSpPr>
              <p:nvPr/>
            </p:nvSpPr>
            <p:spPr bwMode="auto">
              <a:xfrm>
                <a:off x="890" y="15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0" name="Line 72"/>
              <p:cNvSpPr>
                <a:spLocks noChangeShapeType="1"/>
              </p:cNvSpPr>
              <p:nvPr/>
            </p:nvSpPr>
            <p:spPr bwMode="auto">
              <a:xfrm>
                <a:off x="4924" y="15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1" name="Rectangle 73"/>
              <p:cNvSpPr>
                <a:spLocks noChangeArrowheads="1"/>
              </p:cNvSpPr>
              <p:nvPr/>
            </p:nvSpPr>
            <p:spPr bwMode="auto">
              <a:xfrm>
                <a:off x="666" y="1554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2100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22" name="Line 74"/>
              <p:cNvSpPr>
                <a:spLocks noChangeShapeType="1"/>
              </p:cNvSpPr>
              <p:nvPr/>
            </p:nvSpPr>
            <p:spPr bwMode="auto">
              <a:xfrm>
                <a:off x="890" y="14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3" name="Line 75"/>
              <p:cNvSpPr>
                <a:spLocks noChangeShapeType="1"/>
              </p:cNvSpPr>
              <p:nvPr/>
            </p:nvSpPr>
            <p:spPr bwMode="auto">
              <a:xfrm>
                <a:off x="4924" y="14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4" name="Rectangle 76"/>
              <p:cNvSpPr>
                <a:spLocks noChangeArrowheads="1"/>
              </p:cNvSpPr>
              <p:nvPr/>
            </p:nvSpPr>
            <p:spPr bwMode="auto">
              <a:xfrm>
                <a:off x="666" y="1385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2150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25" name="Line 77"/>
              <p:cNvSpPr>
                <a:spLocks noChangeShapeType="1"/>
              </p:cNvSpPr>
              <p:nvPr/>
            </p:nvSpPr>
            <p:spPr bwMode="auto">
              <a:xfrm>
                <a:off x="890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6" name="Line 78"/>
              <p:cNvSpPr>
                <a:spLocks noChangeShapeType="1"/>
              </p:cNvSpPr>
              <p:nvPr/>
            </p:nvSpPr>
            <p:spPr bwMode="auto">
              <a:xfrm>
                <a:off x="4924" y="125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7" name="Rectangle 79"/>
              <p:cNvSpPr>
                <a:spLocks noChangeArrowheads="1"/>
              </p:cNvSpPr>
              <p:nvPr/>
            </p:nvSpPr>
            <p:spPr bwMode="auto">
              <a:xfrm>
                <a:off x="666" y="1217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2200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28" name="Line 80"/>
              <p:cNvSpPr>
                <a:spLocks noChangeShapeType="1"/>
              </p:cNvSpPr>
              <p:nvPr/>
            </p:nvSpPr>
            <p:spPr bwMode="auto">
              <a:xfrm>
                <a:off x="890" y="1252"/>
                <a:ext cx="4034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29" name="Freeform 81"/>
              <p:cNvSpPr>
                <a:spLocks/>
              </p:cNvSpPr>
              <p:nvPr/>
            </p:nvSpPr>
            <p:spPr bwMode="auto">
              <a:xfrm>
                <a:off x="890" y="1252"/>
                <a:ext cx="4034" cy="135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177" y="395"/>
                  </a:cxn>
                  <a:cxn ang="0">
                    <a:pos x="1177" y="0"/>
                  </a:cxn>
                </a:cxnLst>
                <a:rect l="0" t="0" r="r" b="b"/>
                <a:pathLst>
                  <a:path w="1177" h="395">
                    <a:moveTo>
                      <a:pt x="0" y="395"/>
                    </a:moveTo>
                    <a:lnTo>
                      <a:pt x="1177" y="395"/>
                    </a:lnTo>
                    <a:lnTo>
                      <a:pt x="1177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0" name="Line 82"/>
              <p:cNvSpPr>
                <a:spLocks noChangeShapeType="1"/>
              </p:cNvSpPr>
              <p:nvPr/>
            </p:nvSpPr>
            <p:spPr bwMode="auto">
              <a:xfrm flipV="1">
                <a:off x="890" y="1252"/>
                <a:ext cx="1" cy="1355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1" name="Rectangle 83"/>
              <p:cNvSpPr>
                <a:spLocks noChangeArrowheads="1"/>
              </p:cNvSpPr>
              <p:nvPr/>
            </p:nvSpPr>
            <p:spPr bwMode="auto">
              <a:xfrm rot="16200000">
                <a:off x="472" y="1861"/>
                <a:ext cx="198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Helvetica" charset="0"/>
                  </a:rPr>
                  <a:t>RPM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32" name="Freeform 84"/>
              <p:cNvSpPr>
                <a:spLocks/>
              </p:cNvSpPr>
              <p:nvPr/>
            </p:nvSpPr>
            <p:spPr bwMode="auto">
              <a:xfrm>
                <a:off x="890" y="1928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09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1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6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3" name="Freeform 85"/>
              <p:cNvSpPr>
                <a:spLocks/>
              </p:cNvSpPr>
              <p:nvPr/>
            </p:nvSpPr>
            <p:spPr bwMode="auto">
              <a:xfrm>
                <a:off x="1325" y="1928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4" name="Freeform 86"/>
              <p:cNvSpPr>
                <a:spLocks/>
              </p:cNvSpPr>
              <p:nvPr/>
            </p:nvSpPr>
            <p:spPr bwMode="auto">
              <a:xfrm>
                <a:off x="1760" y="1928"/>
                <a:ext cx="436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9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1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2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3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4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6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8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9" y="0"/>
                  </a:cxn>
                </a:cxnLst>
                <a:rect l="0" t="0" r="r" b="b"/>
                <a:pathLst>
                  <a:path w="436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1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2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5" name="Freeform 87"/>
              <p:cNvSpPr>
                <a:spLocks/>
              </p:cNvSpPr>
              <p:nvPr/>
            </p:nvSpPr>
            <p:spPr bwMode="auto">
              <a:xfrm>
                <a:off x="2196" y="1928"/>
                <a:ext cx="435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09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0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1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2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3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4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5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6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7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5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59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7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1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6" name="Freeform 88"/>
              <p:cNvSpPr>
                <a:spLocks/>
              </p:cNvSpPr>
              <p:nvPr/>
            </p:nvSpPr>
            <p:spPr bwMode="auto">
              <a:xfrm>
                <a:off x="2631" y="1928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1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7" name="Freeform 89"/>
              <p:cNvSpPr>
                <a:spLocks/>
              </p:cNvSpPr>
              <p:nvPr/>
            </p:nvSpPr>
            <p:spPr bwMode="auto">
              <a:xfrm>
                <a:off x="3066" y="1928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9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8" name="Freeform 90"/>
              <p:cNvSpPr>
                <a:spLocks/>
              </p:cNvSpPr>
              <p:nvPr/>
            </p:nvSpPr>
            <p:spPr bwMode="auto">
              <a:xfrm>
                <a:off x="3501" y="1928"/>
                <a:ext cx="436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8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9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1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2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3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4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5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6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7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8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9" y="0"/>
                  </a:cxn>
                  <a:cxn ang="0">
                    <a:pos x="429" y="0"/>
                  </a:cxn>
                </a:cxnLst>
                <a:rect l="0" t="0" r="r" b="b"/>
                <a:pathLst>
                  <a:path w="436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1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2" y="0"/>
                    </a:lnTo>
                    <a:lnTo>
                      <a:pt x="295" y="0"/>
                    </a:lnTo>
                    <a:lnTo>
                      <a:pt x="299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3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7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39" name="Freeform 91"/>
              <p:cNvSpPr>
                <a:spLocks/>
              </p:cNvSpPr>
              <p:nvPr/>
            </p:nvSpPr>
            <p:spPr bwMode="auto">
              <a:xfrm>
                <a:off x="3937" y="1928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09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0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1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2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4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6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0" name="Freeform 92"/>
              <p:cNvSpPr>
                <a:spLocks/>
              </p:cNvSpPr>
              <p:nvPr/>
            </p:nvSpPr>
            <p:spPr bwMode="auto">
              <a:xfrm>
                <a:off x="4372" y="1928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2" name="Freeform 94"/>
              <p:cNvSpPr>
                <a:spLocks/>
              </p:cNvSpPr>
              <p:nvPr/>
            </p:nvSpPr>
            <p:spPr bwMode="auto">
              <a:xfrm>
                <a:off x="955" y="1917"/>
                <a:ext cx="380" cy="675"/>
              </a:xfrm>
              <a:custGeom>
                <a:avLst/>
                <a:gdLst/>
                <a:ahLst/>
                <a:cxnLst>
                  <a:cxn ang="0">
                    <a:pos x="3" y="2166"/>
                  </a:cxn>
                  <a:cxn ang="0">
                    <a:pos x="7" y="1772"/>
                  </a:cxn>
                  <a:cxn ang="0">
                    <a:pos x="14" y="1531"/>
                  </a:cxn>
                  <a:cxn ang="0">
                    <a:pos x="17" y="1157"/>
                  </a:cxn>
                  <a:cxn ang="0">
                    <a:pos x="24" y="955"/>
                  </a:cxn>
                  <a:cxn ang="0">
                    <a:pos x="27" y="598"/>
                  </a:cxn>
                  <a:cxn ang="0">
                    <a:pos x="34" y="381"/>
                  </a:cxn>
                  <a:cxn ang="0">
                    <a:pos x="38" y="69"/>
                  </a:cxn>
                  <a:cxn ang="0">
                    <a:pos x="44" y="7"/>
                  </a:cxn>
                  <a:cxn ang="0">
                    <a:pos x="51" y="0"/>
                  </a:cxn>
                  <a:cxn ang="0">
                    <a:pos x="62" y="0"/>
                  </a:cxn>
                  <a:cxn ang="0">
                    <a:pos x="72" y="0"/>
                  </a:cxn>
                  <a:cxn ang="0">
                    <a:pos x="82" y="0"/>
                  </a:cxn>
                  <a:cxn ang="0">
                    <a:pos x="92" y="0"/>
                  </a:cxn>
                  <a:cxn ang="0">
                    <a:pos x="103" y="0"/>
                  </a:cxn>
                  <a:cxn ang="0">
                    <a:pos x="113" y="0"/>
                  </a:cxn>
                  <a:cxn ang="0">
                    <a:pos x="123" y="0"/>
                  </a:cxn>
                  <a:cxn ang="0">
                    <a:pos x="134" y="0"/>
                  </a:cxn>
                  <a:cxn ang="0">
                    <a:pos x="144" y="0"/>
                  </a:cxn>
                  <a:cxn ang="0">
                    <a:pos x="154" y="0"/>
                  </a:cxn>
                  <a:cxn ang="0">
                    <a:pos x="164" y="0"/>
                  </a:cxn>
                  <a:cxn ang="0">
                    <a:pos x="175" y="0"/>
                  </a:cxn>
                  <a:cxn ang="0">
                    <a:pos x="185" y="0"/>
                  </a:cxn>
                  <a:cxn ang="0">
                    <a:pos x="195" y="0"/>
                  </a:cxn>
                  <a:cxn ang="0">
                    <a:pos x="206" y="0"/>
                  </a:cxn>
                  <a:cxn ang="0">
                    <a:pos x="216" y="0"/>
                  </a:cxn>
                  <a:cxn ang="0">
                    <a:pos x="226" y="0"/>
                  </a:cxn>
                  <a:cxn ang="0">
                    <a:pos x="236" y="0"/>
                  </a:cxn>
                  <a:cxn ang="0">
                    <a:pos x="247" y="0"/>
                  </a:cxn>
                  <a:cxn ang="0">
                    <a:pos x="257" y="0"/>
                  </a:cxn>
                  <a:cxn ang="0">
                    <a:pos x="267" y="0"/>
                  </a:cxn>
                  <a:cxn ang="0">
                    <a:pos x="277" y="0"/>
                  </a:cxn>
                  <a:cxn ang="0">
                    <a:pos x="288" y="0"/>
                  </a:cxn>
                  <a:cxn ang="0">
                    <a:pos x="298" y="0"/>
                  </a:cxn>
                  <a:cxn ang="0">
                    <a:pos x="308" y="0"/>
                  </a:cxn>
                  <a:cxn ang="0">
                    <a:pos x="319" y="0"/>
                  </a:cxn>
                  <a:cxn ang="0">
                    <a:pos x="329" y="0"/>
                  </a:cxn>
                  <a:cxn ang="0">
                    <a:pos x="339" y="7"/>
                  </a:cxn>
                  <a:cxn ang="0">
                    <a:pos x="343" y="24"/>
                  </a:cxn>
                  <a:cxn ang="0">
                    <a:pos x="353" y="28"/>
                  </a:cxn>
                  <a:cxn ang="0">
                    <a:pos x="363" y="28"/>
                  </a:cxn>
                  <a:cxn ang="0">
                    <a:pos x="373" y="28"/>
                  </a:cxn>
                </a:cxnLst>
                <a:rect l="0" t="0" r="r" b="b"/>
                <a:pathLst>
                  <a:path w="380" h="2307">
                    <a:moveTo>
                      <a:pt x="0" y="2307"/>
                    </a:moveTo>
                    <a:lnTo>
                      <a:pt x="0" y="2190"/>
                    </a:lnTo>
                    <a:lnTo>
                      <a:pt x="3" y="2166"/>
                    </a:lnTo>
                    <a:lnTo>
                      <a:pt x="3" y="1967"/>
                    </a:lnTo>
                    <a:lnTo>
                      <a:pt x="7" y="1943"/>
                    </a:lnTo>
                    <a:lnTo>
                      <a:pt x="7" y="1772"/>
                    </a:lnTo>
                    <a:lnTo>
                      <a:pt x="10" y="1748"/>
                    </a:lnTo>
                    <a:lnTo>
                      <a:pt x="10" y="1555"/>
                    </a:lnTo>
                    <a:lnTo>
                      <a:pt x="14" y="1531"/>
                    </a:lnTo>
                    <a:lnTo>
                      <a:pt x="14" y="1367"/>
                    </a:lnTo>
                    <a:lnTo>
                      <a:pt x="17" y="1342"/>
                    </a:lnTo>
                    <a:lnTo>
                      <a:pt x="17" y="1157"/>
                    </a:lnTo>
                    <a:lnTo>
                      <a:pt x="20" y="1137"/>
                    </a:lnTo>
                    <a:lnTo>
                      <a:pt x="20" y="975"/>
                    </a:lnTo>
                    <a:lnTo>
                      <a:pt x="24" y="955"/>
                    </a:lnTo>
                    <a:lnTo>
                      <a:pt x="24" y="773"/>
                    </a:lnTo>
                    <a:lnTo>
                      <a:pt x="27" y="752"/>
                    </a:lnTo>
                    <a:lnTo>
                      <a:pt x="27" y="598"/>
                    </a:lnTo>
                    <a:lnTo>
                      <a:pt x="31" y="577"/>
                    </a:lnTo>
                    <a:lnTo>
                      <a:pt x="31" y="402"/>
                    </a:lnTo>
                    <a:lnTo>
                      <a:pt x="34" y="381"/>
                    </a:lnTo>
                    <a:lnTo>
                      <a:pt x="34" y="234"/>
                    </a:lnTo>
                    <a:lnTo>
                      <a:pt x="38" y="213"/>
                    </a:lnTo>
                    <a:lnTo>
                      <a:pt x="38" y="69"/>
                    </a:lnTo>
                    <a:lnTo>
                      <a:pt x="41" y="59"/>
                    </a:lnTo>
                    <a:lnTo>
                      <a:pt x="41" y="11"/>
                    </a:lnTo>
                    <a:lnTo>
                      <a:pt x="44" y="7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4"/>
                    </a:lnTo>
                    <a:lnTo>
                      <a:pt x="339" y="7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43" y="24"/>
                    </a:lnTo>
                    <a:lnTo>
                      <a:pt x="346" y="28"/>
                    </a:lnTo>
                    <a:lnTo>
                      <a:pt x="349" y="28"/>
                    </a:lnTo>
                    <a:lnTo>
                      <a:pt x="353" y="28"/>
                    </a:lnTo>
                    <a:lnTo>
                      <a:pt x="356" y="28"/>
                    </a:lnTo>
                    <a:lnTo>
                      <a:pt x="360" y="28"/>
                    </a:lnTo>
                    <a:lnTo>
                      <a:pt x="363" y="28"/>
                    </a:lnTo>
                    <a:lnTo>
                      <a:pt x="367" y="28"/>
                    </a:lnTo>
                    <a:lnTo>
                      <a:pt x="370" y="28"/>
                    </a:lnTo>
                    <a:lnTo>
                      <a:pt x="373" y="28"/>
                    </a:lnTo>
                    <a:lnTo>
                      <a:pt x="377" y="28"/>
                    </a:lnTo>
                    <a:lnTo>
                      <a:pt x="380" y="28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3" name="Freeform 95"/>
              <p:cNvSpPr>
                <a:spLocks/>
              </p:cNvSpPr>
              <p:nvPr/>
            </p:nvSpPr>
            <p:spPr bwMode="auto">
              <a:xfrm>
                <a:off x="1335" y="1945"/>
                <a:ext cx="436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9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1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2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3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4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6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8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9" y="0"/>
                  </a:cxn>
                </a:cxnLst>
                <a:rect l="0" t="0" r="r" b="b"/>
                <a:pathLst>
                  <a:path w="436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1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2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6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4" name="Freeform 96"/>
              <p:cNvSpPr>
                <a:spLocks/>
              </p:cNvSpPr>
              <p:nvPr/>
            </p:nvSpPr>
            <p:spPr bwMode="auto">
              <a:xfrm>
                <a:off x="1771" y="1945"/>
                <a:ext cx="435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09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0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1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2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3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4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5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6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7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5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59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7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1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5" name="Freeform 97"/>
              <p:cNvSpPr>
                <a:spLocks/>
              </p:cNvSpPr>
              <p:nvPr/>
            </p:nvSpPr>
            <p:spPr bwMode="auto">
              <a:xfrm>
                <a:off x="2206" y="1945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6" name="Freeform 98"/>
              <p:cNvSpPr>
                <a:spLocks/>
              </p:cNvSpPr>
              <p:nvPr/>
            </p:nvSpPr>
            <p:spPr bwMode="auto">
              <a:xfrm>
                <a:off x="2641" y="1945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9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7" name="Freeform 99"/>
              <p:cNvSpPr>
                <a:spLocks/>
              </p:cNvSpPr>
              <p:nvPr/>
            </p:nvSpPr>
            <p:spPr bwMode="auto">
              <a:xfrm>
                <a:off x="3076" y="1945"/>
                <a:ext cx="436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8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9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90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1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2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3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4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5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6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7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8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9" y="0"/>
                  </a:cxn>
                  <a:cxn ang="0">
                    <a:pos x="429" y="0"/>
                  </a:cxn>
                </a:cxnLst>
                <a:rect l="0" t="0" r="r" b="b"/>
                <a:pathLst>
                  <a:path w="436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1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7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2" y="0"/>
                    </a:lnTo>
                    <a:lnTo>
                      <a:pt x="295" y="0"/>
                    </a:lnTo>
                    <a:lnTo>
                      <a:pt x="299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3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7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2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6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8" name="Freeform 100"/>
              <p:cNvSpPr>
                <a:spLocks/>
              </p:cNvSpPr>
              <p:nvPr/>
            </p:nvSpPr>
            <p:spPr bwMode="auto">
              <a:xfrm>
                <a:off x="3512" y="1945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7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8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09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0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1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2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3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4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5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6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7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7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8" y="0"/>
                    </a:lnTo>
                    <a:lnTo>
                      <a:pt x="421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49" name="Freeform 101"/>
              <p:cNvSpPr>
                <a:spLocks/>
              </p:cNvSpPr>
              <p:nvPr/>
            </p:nvSpPr>
            <p:spPr bwMode="auto">
              <a:xfrm>
                <a:off x="3947" y="1945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8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9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0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1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2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3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4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5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6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7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8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9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3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9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8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0" name="Freeform 102"/>
              <p:cNvSpPr>
                <a:spLocks/>
              </p:cNvSpPr>
              <p:nvPr/>
            </p:nvSpPr>
            <p:spPr bwMode="auto">
              <a:xfrm>
                <a:off x="4382" y="1945"/>
                <a:ext cx="435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9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100" y="0"/>
                  </a:cxn>
                  <a:cxn ang="0">
                    <a:pos x="110" y="0"/>
                  </a:cxn>
                  <a:cxn ang="0">
                    <a:pos x="120" y="0"/>
                  </a:cxn>
                  <a:cxn ang="0">
                    <a:pos x="130" y="0"/>
                  </a:cxn>
                  <a:cxn ang="0">
                    <a:pos x="141" y="0"/>
                  </a:cxn>
                  <a:cxn ang="0">
                    <a:pos x="151" y="0"/>
                  </a:cxn>
                  <a:cxn ang="0">
                    <a:pos x="161" y="0"/>
                  </a:cxn>
                  <a:cxn ang="0">
                    <a:pos x="172" y="0"/>
                  </a:cxn>
                  <a:cxn ang="0">
                    <a:pos x="182" y="0"/>
                  </a:cxn>
                  <a:cxn ang="0">
                    <a:pos x="192" y="0"/>
                  </a:cxn>
                  <a:cxn ang="0">
                    <a:pos x="202" y="0"/>
                  </a:cxn>
                  <a:cxn ang="0">
                    <a:pos x="213" y="0"/>
                  </a:cxn>
                  <a:cxn ang="0">
                    <a:pos x="223" y="0"/>
                  </a:cxn>
                  <a:cxn ang="0">
                    <a:pos x="233" y="0"/>
                  </a:cxn>
                  <a:cxn ang="0">
                    <a:pos x="244" y="0"/>
                  </a:cxn>
                  <a:cxn ang="0">
                    <a:pos x="254" y="0"/>
                  </a:cxn>
                  <a:cxn ang="0">
                    <a:pos x="264" y="0"/>
                  </a:cxn>
                  <a:cxn ang="0">
                    <a:pos x="274" y="0"/>
                  </a:cxn>
                  <a:cxn ang="0">
                    <a:pos x="285" y="0"/>
                  </a:cxn>
                  <a:cxn ang="0">
                    <a:pos x="295" y="0"/>
                  </a:cxn>
                  <a:cxn ang="0">
                    <a:pos x="305" y="0"/>
                  </a:cxn>
                  <a:cxn ang="0">
                    <a:pos x="316" y="0"/>
                  </a:cxn>
                  <a:cxn ang="0">
                    <a:pos x="326" y="0"/>
                  </a:cxn>
                  <a:cxn ang="0">
                    <a:pos x="336" y="0"/>
                  </a:cxn>
                  <a:cxn ang="0">
                    <a:pos x="346" y="0"/>
                  </a:cxn>
                  <a:cxn ang="0">
                    <a:pos x="357" y="0"/>
                  </a:cxn>
                  <a:cxn ang="0">
                    <a:pos x="367" y="0"/>
                  </a:cxn>
                  <a:cxn ang="0">
                    <a:pos x="377" y="0"/>
                  </a:cxn>
                  <a:cxn ang="0">
                    <a:pos x="388" y="0"/>
                  </a:cxn>
                  <a:cxn ang="0">
                    <a:pos x="398" y="0"/>
                  </a:cxn>
                  <a:cxn ang="0">
                    <a:pos x="408" y="0"/>
                  </a:cxn>
                  <a:cxn ang="0">
                    <a:pos x="418" y="0"/>
                  </a:cxn>
                  <a:cxn ang="0">
                    <a:pos x="429" y="0"/>
                  </a:cxn>
                </a:cxnLst>
                <a:rect l="0" t="0" r="r" b="b"/>
                <a:pathLst>
                  <a:path w="435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0" y="0"/>
                    </a:lnTo>
                    <a:lnTo>
                      <a:pt x="233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2" y="0"/>
                    </a:lnTo>
                    <a:lnTo>
                      <a:pt x="295" y="0"/>
                    </a:lnTo>
                    <a:lnTo>
                      <a:pt x="298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3" y="0"/>
                    </a:lnTo>
                    <a:lnTo>
                      <a:pt x="336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7" y="0"/>
                    </a:lnTo>
                    <a:lnTo>
                      <a:pt x="360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1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1" y="0"/>
                    </a:lnTo>
                    <a:lnTo>
                      <a:pt x="394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5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3" name="Rectangle 105"/>
              <p:cNvSpPr>
                <a:spLocks noChangeArrowheads="1"/>
              </p:cNvSpPr>
              <p:nvPr/>
            </p:nvSpPr>
            <p:spPr bwMode="auto">
              <a:xfrm>
                <a:off x="886" y="2707"/>
                <a:ext cx="4038" cy="1356"/>
              </a:xfrm>
              <a:prstGeom prst="rect">
                <a:avLst/>
              </a:prstGeom>
              <a:noFill/>
              <a:ln w="0">
                <a:solidFill>
                  <a:srgbClr val="D6D3B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4" name="Freeform 106"/>
              <p:cNvSpPr>
                <a:spLocks/>
              </p:cNvSpPr>
              <p:nvPr/>
            </p:nvSpPr>
            <p:spPr bwMode="auto">
              <a:xfrm>
                <a:off x="886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5" name="Freeform 107"/>
              <p:cNvSpPr>
                <a:spLocks/>
              </p:cNvSpPr>
              <p:nvPr/>
            </p:nvSpPr>
            <p:spPr bwMode="auto">
              <a:xfrm>
                <a:off x="1287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6" name="Freeform 108"/>
              <p:cNvSpPr>
                <a:spLocks/>
              </p:cNvSpPr>
              <p:nvPr/>
            </p:nvSpPr>
            <p:spPr bwMode="auto">
              <a:xfrm>
                <a:off x="1692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7" name="Freeform 109"/>
              <p:cNvSpPr>
                <a:spLocks/>
              </p:cNvSpPr>
              <p:nvPr/>
            </p:nvSpPr>
            <p:spPr bwMode="auto">
              <a:xfrm>
                <a:off x="2096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8" name="Freeform 110"/>
              <p:cNvSpPr>
                <a:spLocks/>
              </p:cNvSpPr>
              <p:nvPr/>
            </p:nvSpPr>
            <p:spPr bwMode="auto">
              <a:xfrm>
                <a:off x="2501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59" name="Freeform 111"/>
              <p:cNvSpPr>
                <a:spLocks/>
              </p:cNvSpPr>
              <p:nvPr/>
            </p:nvSpPr>
            <p:spPr bwMode="auto">
              <a:xfrm>
                <a:off x="2905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0" name="Freeform 112"/>
              <p:cNvSpPr>
                <a:spLocks/>
              </p:cNvSpPr>
              <p:nvPr/>
            </p:nvSpPr>
            <p:spPr bwMode="auto">
              <a:xfrm>
                <a:off x="3306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1" name="Freeform 113"/>
              <p:cNvSpPr>
                <a:spLocks/>
              </p:cNvSpPr>
              <p:nvPr/>
            </p:nvSpPr>
            <p:spPr bwMode="auto">
              <a:xfrm>
                <a:off x="3710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2" name="Freeform 114"/>
              <p:cNvSpPr>
                <a:spLocks/>
              </p:cNvSpPr>
              <p:nvPr/>
            </p:nvSpPr>
            <p:spPr bwMode="auto">
              <a:xfrm>
                <a:off x="4115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3" name="Freeform 115"/>
              <p:cNvSpPr>
                <a:spLocks/>
              </p:cNvSpPr>
              <p:nvPr/>
            </p:nvSpPr>
            <p:spPr bwMode="auto">
              <a:xfrm>
                <a:off x="4519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4" name="Freeform 116"/>
              <p:cNvSpPr>
                <a:spLocks/>
              </p:cNvSpPr>
              <p:nvPr/>
            </p:nvSpPr>
            <p:spPr bwMode="auto">
              <a:xfrm>
                <a:off x="4924" y="2707"/>
                <a:ext cx="1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395">
                    <a:moveTo>
                      <a:pt x="0" y="3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5" name="Freeform 117"/>
              <p:cNvSpPr>
                <a:spLocks/>
              </p:cNvSpPr>
              <p:nvPr/>
            </p:nvSpPr>
            <p:spPr bwMode="auto">
              <a:xfrm>
                <a:off x="886" y="4063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6" name="Freeform 118"/>
              <p:cNvSpPr>
                <a:spLocks/>
              </p:cNvSpPr>
              <p:nvPr/>
            </p:nvSpPr>
            <p:spPr bwMode="auto">
              <a:xfrm>
                <a:off x="886" y="3925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7" name="Freeform 119"/>
              <p:cNvSpPr>
                <a:spLocks/>
              </p:cNvSpPr>
              <p:nvPr/>
            </p:nvSpPr>
            <p:spPr bwMode="auto">
              <a:xfrm>
                <a:off x="886" y="3792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8" name="Freeform 120"/>
              <p:cNvSpPr>
                <a:spLocks/>
              </p:cNvSpPr>
              <p:nvPr/>
            </p:nvSpPr>
            <p:spPr bwMode="auto">
              <a:xfrm>
                <a:off x="886" y="3654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69" name="Freeform 121"/>
              <p:cNvSpPr>
                <a:spLocks/>
              </p:cNvSpPr>
              <p:nvPr/>
            </p:nvSpPr>
            <p:spPr bwMode="auto">
              <a:xfrm>
                <a:off x="886" y="3520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0" name="Freeform 122"/>
              <p:cNvSpPr>
                <a:spLocks/>
              </p:cNvSpPr>
              <p:nvPr/>
            </p:nvSpPr>
            <p:spPr bwMode="auto">
              <a:xfrm>
                <a:off x="886" y="3383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1" name="Freeform 123"/>
              <p:cNvSpPr>
                <a:spLocks/>
              </p:cNvSpPr>
              <p:nvPr/>
            </p:nvSpPr>
            <p:spPr bwMode="auto">
              <a:xfrm>
                <a:off x="886" y="3249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2" name="Freeform 124"/>
              <p:cNvSpPr>
                <a:spLocks/>
              </p:cNvSpPr>
              <p:nvPr/>
            </p:nvSpPr>
            <p:spPr bwMode="auto">
              <a:xfrm>
                <a:off x="886" y="3112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3" name="Freeform 125"/>
              <p:cNvSpPr>
                <a:spLocks/>
              </p:cNvSpPr>
              <p:nvPr/>
            </p:nvSpPr>
            <p:spPr bwMode="auto">
              <a:xfrm>
                <a:off x="886" y="2978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4" name="Freeform 126"/>
              <p:cNvSpPr>
                <a:spLocks/>
              </p:cNvSpPr>
              <p:nvPr/>
            </p:nvSpPr>
            <p:spPr bwMode="auto">
              <a:xfrm>
                <a:off x="886" y="2841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5" name="Freeform 127"/>
              <p:cNvSpPr>
                <a:spLocks/>
              </p:cNvSpPr>
              <p:nvPr/>
            </p:nvSpPr>
            <p:spPr bwMode="auto">
              <a:xfrm>
                <a:off x="886" y="2707"/>
                <a:ext cx="403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8" y="0"/>
                  </a:cxn>
                  <a:cxn ang="0">
                    <a:pos x="1178" y="0"/>
                  </a:cxn>
                </a:cxnLst>
                <a:rect l="0" t="0" r="r" b="b"/>
                <a:pathLst>
                  <a:path w="1178">
                    <a:moveTo>
                      <a:pt x="0" y="0"/>
                    </a:moveTo>
                    <a:lnTo>
                      <a:pt x="1178" y="0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6" name="Line 128"/>
              <p:cNvSpPr>
                <a:spLocks noChangeShapeType="1"/>
              </p:cNvSpPr>
              <p:nvPr/>
            </p:nvSpPr>
            <p:spPr bwMode="auto">
              <a:xfrm>
                <a:off x="886" y="2707"/>
                <a:ext cx="4038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7" name="Freeform 129"/>
              <p:cNvSpPr>
                <a:spLocks/>
              </p:cNvSpPr>
              <p:nvPr/>
            </p:nvSpPr>
            <p:spPr bwMode="auto">
              <a:xfrm>
                <a:off x="886" y="2707"/>
                <a:ext cx="4038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178" y="395"/>
                  </a:cxn>
                  <a:cxn ang="0">
                    <a:pos x="1178" y="0"/>
                  </a:cxn>
                </a:cxnLst>
                <a:rect l="0" t="0" r="r" b="b"/>
                <a:pathLst>
                  <a:path w="1178" h="395">
                    <a:moveTo>
                      <a:pt x="0" y="395"/>
                    </a:moveTo>
                    <a:lnTo>
                      <a:pt x="1178" y="395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8" name="Line 130"/>
              <p:cNvSpPr>
                <a:spLocks noChangeShapeType="1"/>
              </p:cNvSpPr>
              <p:nvPr/>
            </p:nvSpPr>
            <p:spPr bwMode="auto">
              <a:xfrm flipV="1">
                <a:off x="886" y="2707"/>
                <a:ext cx="1" cy="1356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79" name="Line 131"/>
              <p:cNvSpPr>
                <a:spLocks noChangeShapeType="1"/>
              </p:cNvSpPr>
              <p:nvPr/>
            </p:nvSpPr>
            <p:spPr bwMode="auto">
              <a:xfrm>
                <a:off x="886" y="4063"/>
                <a:ext cx="4038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0" name="Line 132"/>
              <p:cNvSpPr>
                <a:spLocks noChangeShapeType="1"/>
              </p:cNvSpPr>
              <p:nvPr/>
            </p:nvSpPr>
            <p:spPr bwMode="auto">
              <a:xfrm flipV="1">
                <a:off x="886" y="2707"/>
                <a:ext cx="1" cy="1356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1" name="Line 133"/>
              <p:cNvSpPr>
                <a:spLocks noChangeShapeType="1"/>
              </p:cNvSpPr>
              <p:nvPr/>
            </p:nvSpPr>
            <p:spPr bwMode="auto">
              <a:xfrm>
                <a:off x="886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2" name="Line 134"/>
              <p:cNvSpPr>
                <a:spLocks noChangeShapeType="1"/>
              </p:cNvSpPr>
              <p:nvPr/>
            </p:nvSpPr>
            <p:spPr bwMode="auto">
              <a:xfrm>
                <a:off x="886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3" name="Rectangle 135"/>
              <p:cNvSpPr>
                <a:spLocks noChangeArrowheads="1"/>
              </p:cNvSpPr>
              <p:nvPr/>
            </p:nvSpPr>
            <p:spPr bwMode="auto">
              <a:xfrm>
                <a:off x="857" y="4073"/>
                <a:ext cx="49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84" name="Line 136"/>
              <p:cNvSpPr>
                <a:spLocks noChangeShapeType="1"/>
              </p:cNvSpPr>
              <p:nvPr/>
            </p:nvSpPr>
            <p:spPr bwMode="auto">
              <a:xfrm>
                <a:off x="1287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5" name="Line 137"/>
              <p:cNvSpPr>
                <a:spLocks noChangeShapeType="1"/>
              </p:cNvSpPr>
              <p:nvPr/>
            </p:nvSpPr>
            <p:spPr bwMode="auto">
              <a:xfrm>
                <a:off x="1287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6" name="Rectangle 138"/>
              <p:cNvSpPr>
                <a:spLocks noChangeArrowheads="1"/>
              </p:cNvSpPr>
              <p:nvPr/>
            </p:nvSpPr>
            <p:spPr bwMode="auto">
              <a:xfrm>
                <a:off x="1231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0.1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87" name="Line 139"/>
              <p:cNvSpPr>
                <a:spLocks noChangeShapeType="1"/>
              </p:cNvSpPr>
              <p:nvPr/>
            </p:nvSpPr>
            <p:spPr bwMode="auto">
              <a:xfrm>
                <a:off x="1692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8" name="Line 140"/>
              <p:cNvSpPr>
                <a:spLocks noChangeShapeType="1"/>
              </p:cNvSpPr>
              <p:nvPr/>
            </p:nvSpPr>
            <p:spPr bwMode="auto">
              <a:xfrm>
                <a:off x="1692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89" name="Rectangle 141"/>
              <p:cNvSpPr>
                <a:spLocks noChangeArrowheads="1"/>
              </p:cNvSpPr>
              <p:nvPr/>
            </p:nvSpPr>
            <p:spPr bwMode="auto">
              <a:xfrm>
                <a:off x="1635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0.2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90" name="Line 142"/>
              <p:cNvSpPr>
                <a:spLocks noChangeShapeType="1"/>
              </p:cNvSpPr>
              <p:nvPr/>
            </p:nvSpPr>
            <p:spPr bwMode="auto">
              <a:xfrm>
                <a:off x="2096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1" name="Line 143"/>
              <p:cNvSpPr>
                <a:spLocks noChangeShapeType="1"/>
              </p:cNvSpPr>
              <p:nvPr/>
            </p:nvSpPr>
            <p:spPr bwMode="auto">
              <a:xfrm>
                <a:off x="2096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2" name="Rectangle 144"/>
              <p:cNvSpPr>
                <a:spLocks noChangeArrowheads="1"/>
              </p:cNvSpPr>
              <p:nvPr/>
            </p:nvSpPr>
            <p:spPr bwMode="auto">
              <a:xfrm>
                <a:off x="2040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0.3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93" name="Line 145"/>
              <p:cNvSpPr>
                <a:spLocks noChangeShapeType="1"/>
              </p:cNvSpPr>
              <p:nvPr/>
            </p:nvSpPr>
            <p:spPr bwMode="auto">
              <a:xfrm>
                <a:off x="2501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4" name="Line 146"/>
              <p:cNvSpPr>
                <a:spLocks noChangeShapeType="1"/>
              </p:cNvSpPr>
              <p:nvPr/>
            </p:nvSpPr>
            <p:spPr bwMode="auto">
              <a:xfrm>
                <a:off x="2501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5" name="Rectangle 147"/>
              <p:cNvSpPr>
                <a:spLocks noChangeArrowheads="1"/>
              </p:cNvSpPr>
              <p:nvPr/>
            </p:nvSpPr>
            <p:spPr bwMode="auto">
              <a:xfrm>
                <a:off x="2444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0.4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96" name="Line 148"/>
              <p:cNvSpPr>
                <a:spLocks noChangeShapeType="1"/>
              </p:cNvSpPr>
              <p:nvPr/>
            </p:nvSpPr>
            <p:spPr bwMode="auto">
              <a:xfrm>
                <a:off x="2905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7" name="Line 149"/>
              <p:cNvSpPr>
                <a:spLocks noChangeShapeType="1"/>
              </p:cNvSpPr>
              <p:nvPr/>
            </p:nvSpPr>
            <p:spPr bwMode="auto">
              <a:xfrm>
                <a:off x="2905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98" name="Rectangle 150"/>
              <p:cNvSpPr>
                <a:spLocks noChangeArrowheads="1"/>
              </p:cNvSpPr>
              <p:nvPr/>
            </p:nvSpPr>
            <p:spPr bwMode="auto">
              <a:xfrm>
                <a:off x="2848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0.5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999" name="Line 151"/>
              <p:cNvSpPr>
                <a:spLocks noChangeShapeType="1"/>
              </p:cNvSpPr>
              <p:nvPr/>
            </p:nvSpPr>
            <p:spPr bwMode="auto">
              <a:xfrm>
                <a:off x="3306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0" name="Line 152"/>
              <p:cNvSpPr>
                <a:spLocks noChangeShapeType="1"/>
              </p:cNvSpPr>
              <p:nvPr/>
            </p:nvSpPr>
            <p:spPr bwMode="auto">
              <a:xfrm>
                <a:off x="3306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1" name="Rectangle 153"/>
              <p:cNvSpPr>
                <a:spLocks noChangeArrowheads="1"/>
              </p:cNvSpPr>
              <p:nvPr/>
            </p:nvSpPr>
            <p:spPr bwMode="auto">
              <a:xfrm>
                <a:off x="3249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0.6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02" name="Line 154"/>
              <p:cNvSpPr>
                <a:spLocks noChangeShapeType="1"/>
              </p:cNvSpPr>
              <p:nvPr/>
            </p:nvSpPr>
            <p:spPr bwMode="auto">
              <a:xfrm>
                <a:off x="3710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3" name="Line 155"/>
              <p:cNvSpPr>
                <a:spLocks noChangeShapeType="1"/>
              </p:cNvSpPr>
              <p:nvPr/>
            </p:nvSpPr>
            <p:spPr bwMode="auto">
              <a:xfrm>
                <a:off x="3710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4" name="Rectangle 156"/>
              <p:cNvSpPr>
                <a:spLocks noChangeArrowheads="1"/>
              </p:cNvSpPr>
              <p:nvPr/>
            </p:nvSpPr>
            <p:spPr bwMode="auto">
              <a:xfrm>
                <a:off x="3654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0.7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05" name="Line 157"/>
              <p:cNvSpPr>
                <a:spLocks noChangeShapeType="1"/>
              </p:cNvSpPr>
              <p:nvPr/>
            </p:nvSpPr>
            <p:spPr bwMode="auto">
              <a:xfrm>
                <a:off x="4115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6" name="Line 158"/>
              <p:cNvSpPr>
                <a:spLocks noChangeShapeType="1"/>
              </p:cNvSpPr>
              <p:nvPr/>
            </p:nvSpPr>
            <p:spPr bwMode="auto">
              <a:xfrm>
                <a:off x="4115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7" name="Rectangle 159"/>
              <p:cNvSpPr>
                <a:spLocks noChangeArrowheads="1"/>
              </p:cNvSpPr>
              <p:nvPr/>
            </p:nvSpPr>
            <p:spPr bwMode="auto">
              <a:xfrm>
                <a:off x="4058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0.8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08" name="Line 160"/>
              <p:cNvSpPr>
                <a:spLocks noChangeShapeType="1"/>
              </p:cNvSpPr>
              <p:nvPr/>
            </p:nvSpPr>
            <p:spPr bwMode="auto">
              <a:xfrm>
                <a:off x="4519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09" name="Line 161"/>
              <p:cNvSpPr>
                <a:spLocks noChangeShapeType="1"/>
              </p:cNvSpPr>
              <p:nvPr/>
            </p:nvSpPr>
            <p:spPr bwMode="auto">
              <a:xfrm>
                <a:off x="4519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0" name="Rectangle 162"/>
              <p:cNvSpPr>
                <a:spLocks noChangeArrowheads="1"/>
              </p:cNvSpPr>
              <p:nvPr/>
            </p:nvSpPr>
            <p:spPr bwMode="auto">
              <a:xfrm>
                <a:off x="4463" y="4073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0.9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11" name="Line 163"/>
              <p:cNvSpPr>
                <a:spLocks noChangeShapeType="1"/>
              </p:cNvSpPr>
              <p:nvPr/>
            </p:nvSpPr>
            <p:spPr bwMode="auto">
              <a:xfrm>
                <a:off x="4924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2" name="Line 164"/>
              <p:cNvSpPr>
                <a:spLocks noChangeShapeType="1"/>
              </p:cNvSpPr>
              <p:nvPr/>
            </p:nvSpPr>
            <p:spPr bwMode="auto">
              <a:xfrm>
                <a:off x="4924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3" name="Rectangle 165"/>
              <p:cNvSpPr>
                <a:spLocks noChangeArrowheads="1"/>
              </p:cNvSpPr>
              <p:nvPr/>
            </p:nvSpPr>
            <p:spPr bwMode="auto">
              <a:xfrm>
                <a:off x="4895" y="4073"/>
                <a:ext cx="49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14" name="Line 166"/>
              <p:cNvSpPr>
                <a:spLocks noChangeShapeType="1"/>
              </p:cNvSpPr>
              <p:nvPr/>
            </p:nvSpPr>
            <p:spPr bwMode="auto">
              <a:xfrm>
                <a:off x="886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5" name="Line 167"/>
              <p:cNvSpPr>
                <a:spLocks noChangeShapeType="1"/>
              </p:cNvSpPr>
              <p:nvPr/>
            </p:nvSpPr>
            <p:spPr bwMode="auto">
              <a:xfrm>
                <a:off x="4924" y="40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6" name="Rectangle 168"/>
              <p:cNvSpPr>
                <a:spLocks noChangeArrowheads="1"/>
              </p:cNvSpPr>
              <p:nvPr/>
            </p:nvSpPr>
            <p:spPr bwMode="auto">
              <a:xfrm>
                <a:off x="765" y="4028"/>
                <a:ext cx="49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17" name="Line 169"/>
              <p:cNvSpPr>
                <a:spLocks noChangeShapeType="1"/>
              </p:cNvSpPr>
              <p:nvPr/>
            </p:nvSpPr>
            <p:spPr bwMode="auto">
              <a:xfrm>
                <a:off x="886" y="39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8" name="Line 170"/>
              <p:cNvSpPr>
                <a:spLocks noChangeShapeType="1"/>
              </p:cNvSpPr>
              <p:nvPr/>
            </p:nvSpPr>
            <p:spPr bwMode="auto">
              <a:xfrm>
                <a:off x="4924" y="3925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19" name="Rectangle 171"/>
              <p:cNvSpPr>
                <a:spLocks noChangeArrowheads="1"/>
              </p:cNvSpPr>
              <p:nvPr/>
            </p:nvSpPr>
            <p:spPr bwMode="auto">
              <a:xfrm>
                <a:off x="714" y="3891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0.2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20" name="Line 172"/>
              <p:cNvSpPr>
                <a:spLocks noChangeShapeType="1"/>
              </p:cNvSpPr>
              <p:nvPr/>
            </p:nvSpPr>
            <p:spPr bwMode="auto">
              <a:xfrm>
                <a:off x="886" y="37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1" name="Line 173"/>
              <p:cNvSpPr>
                <a:spLocks noChangeShapeType="1"/>
              </p:cNvSpPr>
              <p:nvPr/>
            </p:nvSpPr>
            <p:spPr bwMode="auto">
              <a:xfrm>
                <a:off x="4924" y="37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2" name="Rectangle 174"/>
              <p:cNvSpPr>
                <a:spLocks noChangeArrowheads="1"/>
              </p:cNvSpPr>
              <p:nvPr/>
            </p:nvSpPr>
            <p:spPr bwMode="auto">
              <a:xfrm>
                <a:off x="714" y="3757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0.4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23" name="Line 175"/>
              <p:cNvSpPr>
                <a:spLocks noChangeShapeType="1"/>
              </p:cNvSpPr>
              <p:nvPr/>
            </p:nvSpPr>
            <p:spPr bwMode="auto">
              <a:xfrm>
                <a:off x="886" y="3654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4" name="Line 176"/>
              <p:cNvSpPr>
                <a:spLocks noChangeShapeType="1"/>
              </p:cNvSpPr>
              <p:nvPr/>
            </p:nvSpPr>
            <p:spPr bwMode="auto">
              <a:xfrm>
                <a:off x="4924" y="3654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5" name="Rectangle 177"/>
              <p:cNvSpPr>
                <a:spLocks noChangeArrowheads="1"/>
              </p:cNvSpPr>
              <p:nvPr/>
            </p:nvSpPr>
            <p:spPr bwMode="auto">
              <a:xfrm>
                <a:off x="714" y="3620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0.6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26" name="Line 178"/>
              <p:cNvSpPr>
                <a:spLocks noChangeShapeType="1"/>
              </p:cNvSpPr>
              <p:nvPr/>
            </p:nvSpPr>
            <p:spPr bwMode="auto">
              <a:xfrm>
                <a:off x="886" y="35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7" name="Line 179"/>
              <p:cNvSpPr>
                <a:spLocks noChangeShapeType="1"/>
              </p:cNvSpPr>
              <p:nvPr/>
            </p:nvSpPr>
            <p:spPr bwMode="auto">
              <a:xfrm>
                <a:off x="4924" y="35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28" name="Rectangle 180"/>
              <p:cNvSpPr>
                <a:spLocks noChangeArrowheads="1"/>
              </p:cNvSpPr>
              <p:nvPr/>
            </p:nvSpPr>
            <p:spPr bwMode="auto">
              <a:xfrm>
                <a:off x="714" y="3486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0.8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29" name="Line 181"/>
              <p:cNvSpPr>
                <a:spLocks noChangeShapeType="1"/>
              </p:cNvSpPr>
              <p:nvPr/>
            </p:nvSpPr>
            <p:spPr bwMode="auto">
              <a:xfrm>
                <a:off x="886" y="33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0" name="Line 182"/>
              <p:cNvSpPr>
                <a:spLocks noChangeShapeType="1"/>
              </p:cNvSpPr>
              <p:nvPr/>
            </p:nvSpPr>
            <p:spPr bwMode="auto">
              <a:xfrm>
                <a:off x="4924" y="33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1" name="Rectangle 183"/>
              <p:cNvSpPr>
                <a:spLocks noChangeArrowheads="1"/>
              </p:cNvSpPr>
              <p:nvPr/>
            </p:nvSpPr>
            <p:spPr bwMode="auto">
              <a:xfrm>
                <a:off x="765" y="3349"/>
                <a:ext cx="49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32" name="Line 184"/>
              <p:cNvSpPr>
                <a:spLocks noChangeShapeType="1"/>
              </p:cNvSpPr>
              <p:nvPr/>
            </p:nvSpPr>
            <p:spPr bwMode="auto">
              <a:xfrm>
                <a:off x="886" y="3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3" name="Line 185"/>
              <p:cNvSpPr>
                <a:spLocks noChangeShapeType="1"/>
              </p:cNvSpPr>
              <p:nvPr/>
            </p:nvSpPr>
            <p:spPr bwMode="auto">
              <a:xfrm>
                <a:off x="4924" y="3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4" name="Rectangle 186"/>
              <p:cNvSpPr>
                <a:spLocks noChangeArrowheads="1"/>
              </p:cNvSpPr>
              <p:nvPr/>
            </p:nvSpPr>
            <p:spPr bwMode="auto">
              <a:xfrm>
                <a:off x="714" y="3215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1.2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35" name="Line 187"/>
              <p:cNvSpPr>
                <a:spLocks noChangeShapeType="1"/>
              </p:cNvSpPr>
              <p:nvPr/>
            </p:nvSpPr>
            <p:spPr bwMode="auto">
              <a:xfrm>
                <a:off x="886" y="31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6" name="Line 188"/>
              <p:cNvSpPr>
                <a:spLocks noChangeShapeType="1"/>
              </p:cNvSpPr>
              <p:nvPr/>
            </p:nvSpPr>
            <p:spPr bwMode="auto">
              <a:xfrm>
                <a:off x="4924" y="31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7" name="Rectangle 189"/>
              <p:cNvSpPr>
                <a:spLocks noChangeArrowheads="1"/>
              </p:cNvSpPr>
              <p:nvPr/>
            </p:nvSpPr>
            <p:spPr bwMode="auto">
              <a:xfrm>
                <a:off x="714" y="3078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1.4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38" name="Line 190"/>
              <p:cNvSpPr>
                <a:spLocks noChangeShapeType="1"/>
              </p:cNvSpPr>
              <p:nvPr/>
            </p:nvSpPr>
            <p:spPr bwMode="auto">
              <a:xfrm>
                <a:off x="886" y="2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39" name="Line 191"/>
              <p:cNvSpPr>
                <a:spLocks noChangeShapeType="1"/>
              </p:cNvSpPr>
              <p:nvPr/>
            </p:nvSpPr>
            <p:spPr bwMode="auto">
              <a:xfrm>
                <a:off x="4924" y="29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0" name="Rectangle 192"/>
              <p:cNvSpPr>
                <a:spLocks noChangeArrowheads="1"/>
              </p:cNvSpPr>
              <p:nvPr/>
            </p:nvSpPr>
            <p:spPr bwMode="auto">
              <a:xfrm>
                <a:off x="714" y="2944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1.6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41" name="Line 193"/>
              <p:cNvSpPr>
                <a:spLocks noChangeShapeType="1"/>
              </p:cNvSpPr>
              <p:nvPr/>
            </p:nvSpPr>
            <p:spPr bwMode="auto">
              <a:xfrm>
                <a:off x="886" y="2841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2" name="Line 194"/>
              <p:cNvSpPr>
                <a:spLocks noChangeShapeType="1"/>
              </p:cNvSpPr>
              <p:nvPr/>
            </p:nvSpPr>
            <p:spPr bwMode="auto">
              <a:xfrm>
                <a:off x="4924" y="2841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3" name="Rectangle 195"/>
              <p:cNvSpPr>
                <a:spLocks noChangeArrowheads="1"/>
              </p:cNvSpPr>
              <p:nvPr/>
            </p:nvSpPr>
            <p:spPr bwMode="auto">
              <a:xfrm>
                <a:off x="714" y="2806"/>
                <a:ext cx="12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1.8</a:t>
                </a: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44" name="Line 196"/>
              <p:cNvSpPr>
                <a:spLocks noChangeShapeType="1"/>
              </p:cNvSpPr>
              <p:nvPr/>
            </p:nvSpPr>
            <p:spPr bwMode="auto">
              <a:xfrm>
                <a:off x="886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5" name="Line 197"/>
              <p:cNvSpPr>
                <a:spLocks noChangeShapeType="1"/>
              </p:cNvSpPr>
              <p:nvPr/>
            </p:nvSpPr>
            <p:spPr bwMode="auto">
              <a:xfrm>
                <a:off x="4924" y="2707"/>
                <a:ext cx="1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6" name="Rectangle 198"/>
              <p:cNvSpPr>
                <a:spLocks noChangeArrowheads="1"/>
              </p:cNvSpPr>
              <p:nvPr/>
            </p:nvSpPr>
            <p:spPr bwMode="auto">
              <a:xfrm>
                <a:off x="835" y="2673"/>
                <a:ext cx="65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1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MS Sans Serif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47" name="Line 199"/>
              <p:cNvSpPr>
                <a:spLocks noChangeShapeType="1"/>
              </p:cNvSpPr>
              <p:nvPr/>
            </p:nvSpPr>
            <p:spPr bwMode="auto">
              <a:xfrm>
                <a:off x="886" y="2707"/>
                <a:ext cx="4038" cy="1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8" name="Freeform 200"/>
              <p:cNvSpPr>
                <a:spLocks/>
              </p:cNvSpPr>
              <p:nvPr/>
            </p:nvSpPr>
            <p:spPr bwMode="auto">
              <a:xfrm>
                <a:off x="886" y="2707"/>
                <a:ext cx="4038" cy="1356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178" y="395"/>
                  </a:cxn>
                  <a:cxn ang="0">
                    <a:pos x="1178" y="0"/>
                  </a:cxn>
                </a:cxnLst>
                <a:rect l="0" t="0" r="r" b="b"/>
                <a:pathLst>
                  <a:path w="1178" h="395">
                    <a:moveTo>
                      <a:pt x="0" y="395"/>
                    </a:moveTo>
                    <a:lnTo>
                      <a:pt x="1178" y="395"/>
                    </a:lnTo>
                    <a:lnTo>
                      <a:pt x="1178" y="0"/>
                    </a:lnTo>
                  </a:path>
                </a:pathLst>
              </a:cu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49" name="Line 201"/>
              <p:cNvSpPr>
                <a:spLocks noChangeShapeType="1"/>
              </p:cNvSpPr>
              <p:nvPr/>
            </p:nvSpPr>
            <p:spPr bwMode="auto">
              <a:xfrm flipV="1">
                <a:off x="886" y="2707"/>
                <a:ext cx="1" cy="1356"/>
              </a:xfrm>
              <a:prstGeom prst="line">
                <a:avLst/>
              </a:prstGeom>
              <a:noFill/>
              <a:ln w="0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50" name="Rectangle 202"/>
              <p:cNvSpPr>
                <a:spLocks noChangeArrowheads="1"/>
              </p:cNvSpPr>
              <p:nvPr/>
            </p:nvSpPr>
            <p:spPr bwMode="auto">
              <a:xfrm rot="16200000">
                <a:off x="558" y="3319"/>
                <a:ext cx="143" cy="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Helvetica" charset="0"/>
                  </a:rPr>
                  <a:t>Nm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7051" name="Freeform 203"/>
              <p:cNvSpPr>
                <a:spLocks/>
              </p:cNvSpPr>
              <p:nvPr/>
            </p:nvSpPr>
            <p:spPr bwMode="auto">
              <a:xfrm>
                <a:off x="886" y="2707"/>
                <a:ext cx="370" cy="135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7" y="0"/>
                  </a:cxn>
                  <a:cxn ang="0">
                    <a:pos x="28" y="0"/>
                  </a:cxn>
                  <a:cxn ang="0">
                    <a:pos x="38" y="0"/>
                  </a:cxn>
                  <a:cxn ang="0">
                    <a:pos x="48" y="3"/>
                  </a:cxn>
                  <a:cxn ang="0">
                    <a:pos x="52" y="31"/>
                  </a:cxn>
                  <a:cxn ang="0">
                    <a:pos x="59" y="58"/>
                  </a:cxn>
                  <a:cxn ang="0">
                    <a:pos x="62" y="99"/>
                  </a:cxn>
                  <a:cxn ang="0">
                    <a:pos x="69" y="123"/>
                  </a:cxn>
                  <a:cxn ang="0">
                    <a:pos x="72" y="161"/>
                  </a:cxn>
                  <a:cxn ang="0">
                    <a:pos x="79" y="185"/>
                  </a:cxn>
                  <a:cxn ang="0">
                    <a:pos x="83" y="223"/>
                  </a:cxn>
                  <a:cxn ang="0">
                    <a:pos x="89" y="244"/>
                  </a:cxn>
                  <a:cxn ang="0">
                    <a:pos x="93" y="278"/>
                  </a:cxn>
                  <a:cxn ang="0">
                    <a:pos x="100" y="302"/>
                  </a:cxn>
                  <a:cxn ang="0">
                    <a:pos x="103" y="769"/>
                  </a:cxn>
                  <a:cxn ang="0">
                    <a:pos x="110" y="1212"/>
                  </a:cxn>
                  <a:cxn ang="0">
                    <a:pos x="117" y="1356"/>
                  </a:cxn>
                  <a:cxn ang="0">
                    <a:pos x="127" y="1356"/>
                  </a:cxn>
                  <a:cxn ang="0">
                    <a:pos x="137" y="1356"/>
                  </a:cxn>
                  <a:cxn ang="0">
                    <a:pos x="148" y="1356"/>
                  </a:cxn>
                  <a:cxn ang="0">
                    <a:pos x="158" y="1356"/>
                  </a:cxn>
                  <a:cxn ang="0">
                    <a:pos x="168" y="1356"/>
                  </a:cxn>
                  <a:cxn ang="0">
                    <a:pos x="179" y="1356"/>
                  </a:cxn>
                  <a:cxn ang="0">
                    <a:pos x="189" y="1356"/>
                  </a:cxn>
                  <a:cxn ang="0">
                    <a:pos x="199" y="1356"/>
                  </a:cxn>
                  <a:cxn ang="0">
                    <a:pos x="209" y="1356"/>
                  </a:cxn>
                  <a:cxn ang="0">
                    <a:pos x="220" y="1356"/>
                  </a:cxn>
                  <a:cxn ang="0">
                    <a:pos x="230" y="1356"/>
                  </a:cxn>
                  <a:cxn ang="0">
                    <a:pos x="240" y="1356"/>
                  </a:cxn>
                  <a:cxn ang="0">
                    <a:pos x="251" y="1356"/>
                  </a:cxn>
                  <a:cxn ang="0">
                    <a:pos x="261" y="1356"/>
                  </a:cxn>
                  <a:cxn ang="0">
                    <a:pos x="271" y="1356"/>
                  </a:cxn>
                  <a:cxn ang="0">
                    <a:pos x="281" y="1356"/>
                  </a:cxn>
                  <a:cxn ang="0">
                    <a:pos x="292" y="1356"/>
                  </a:cxn>
                  <a:cxn ang="0">
                    <a:pos x="302" y="1356"/>
                  </a:cxn>
                  <a:cxn ang="0">
                    <a:pos x="312" y="1356"/>
                  </a:cxn>
                  <a:cxn ang="0">
                    <a:pos x="322" y="1356"/>
                  </a:cxn>
                  <a:cxn ang="0">
                    <a:pos x="333" y="1356"/>
                  </a:cxn>
                  <a:cxn ang="0">
                    <a:pos x="343" y="1356"/>
                  </a:cxn>
                  <a:cxn ang="0">
                    <a:pos x="353" y="1356"/>
                  </a:cxn>
                  <a:cxn ang="0">
                    <a:pos x="364" y="1356"/>
                  </a:cxn>
                </a:cxnLst>
                <a:rect l="0" t="0" r="r" b="b"/>
                <a:pathLst>
                  <a:path w="370" h="1356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3"/>
                    </a:lnTo>
                    <a:lnTo>
                      <a:pt x="48" y="10"/>
                    </a:lnTo>
                    <a:lnTo>
                      <a:pt x="52" y="14"/>
                    </a:lnTo>
                    <a:lnTo>
                      <a:pt x="52" y="31"/>
                    </a:lnTo>
                    <a:lnTo>
                      <a:pt x="55" y="34"/>
                    </a:lnTo>
                    <a:lnTo>
                      <a:pt x="55" y="55"/>
                    </a:lnTo>
                    <a:lnTo>
                      <a:pt x="59" y="58"/>
                    </a:lnTo>
                    <a:lnTo>
                      <a:pt x="59" y="75"/>
                    </a:lnTo>
                    <a:lnTo>
                      <a:pt x="62" y="79"/>
                    </a:lnTo>
                    <a:lnTo>
                      <a:pt x="62" y="99"/>
                    </a:lnTo>
                    <a:lnTo>
                      <a:pt x="65" y="103"/>
                    </a:lnTo>
                    <a:lnTo>
                      <a:pt x="65" y="120"/>
                    </a:lnTo>
                    <a:lnTo>
                      <a:pt x="69" y="123"/>
                    </a:lnTo>
                    <a:lnTo>
                      <a:pt x="69" y="141"/>
                    </a:lnTo>
                    <a:lnTo>
                      <a:pt x="72" y="144"/>
                    </a:lnTo>
                    <a:lnTo>
                      <a:pt x="72" y="161"/>
                    </a:lnTo>
                    <a:lnTo>
                      <a:pt x="76" y="165"/>
                    </a:lnTo>
                    <a:lnTo>
                      <a:pt x="76" y="182"/>
                    </a:lnTo>
                    <a:lnTo>
                      <a:pt x="79" y="185"/>
                    </a:lnTo>
                    <a:lnTo>
                      <a:pt x="79" y="202"/>
                    </a:lnTo>
                    <a:lnTo>
                      <a:pt x="83" y="206"/>
                    </a:lnTo>
                    <a:lnTo>
                      <a:pt x="83" y="223"/>
                    </a:lnTo>
                    <a:lnTo>
                      <a:pt x="86" y="226"/>
                    </a:lnTo>
                    <a:lnTo>
                      <a:pt x="86" y="240"/>
                    </a:lnTo>
                    <a:lnTo>
                      <a:pt x="89" y="244"/>
                    </a:lnTo>
                    <a:lnTo>
                      <a:pt x="89" y="261"/>
                    </a:lnTo>
                    <a:lnTo>
                      <a:pt x="93" y="264"/>
                    </a:lnTo>
                    <a:lnTo>
                      <a:pt x="93" y="278"/>
                    </a:lnTo>
                    <a:lnTo>
                      <a:pt x="96" y="281"/>
                    </a:lnTo>
                    <a:lnTo>
                      <a:pt x="96" y="298"/>
                    </a:lnTo>
                    <a:lnTo>
                      <a:pt x="100" y="302"/>
                    </a:lnTo>
                    <a:lnTo>
                      <a:pt x="100" y="316"/>
                    </a:lnTo>
                    <a:lnTo>
                      <a:pt x="103" y="319"/>
                    </a:lnTo>
                    <a:lnTo>
                      <a:pt x="103" y="769"/>
                    </a:lnTo>
                    <a:lnTo>
                      <a:pt x="107" y="834"/>
                    </a:lnTo>
                    <a:lnTo>
                      <a:pt x="107" y="1181"/>
                    </a:lnTo>
                    <a:lnTo>
                      <a:pt x="110" y="1212"/>
                    </a:lnTo>
                    <a:lnTo>
                      <a:pt x="110" y="1356"/>
                    </a:lnTo>
                    <a:lnTo>
                      <a:pt x="113" y="1356"/>
                    </a:lnTo>
                    <a:lnTo>
                      <a:pt x="117" y="1356"/>
                    </a:lnTo>
                    <a:lnTo>
                      <a:pt x="120" y="1356"/>
                    </a:lnTo>
                    <a:lnTo>
                      <a:pt x="124" y="1356"/>
                    </a:lnTo>
                    <a:lnTo>
                      <a:pt x="127" y="1356"/>
                    </a:lnTo>
                    <a:lnTo>
                      <a:pt x="131" y="1356"/>
                    </a:lnTo>
                    <a:lnTo>
                      <a:pt x="134" y="1356"/>
                    </a:lnTo>
                    <a:lnTo>
                      <a:pt x="137" y="1356"/>
                    </a:lnTo>
                    <a:lnTo>
                      <a:pt x="141" y="1356"/>
                    </a:lnTo>
                    <a:lnTo>
                      <a:pt x="144" y="1356"/>
                    </a:lnTo>
                    <a:lnTo>
                      <a:pt x="148" y="1356"/>
                    </a:lnTo>
                    <a:lnTo>
                      <a:pt x="151" y="1356"/>
                    </a:lnTo>
                    <a:lnTo>
                      <a:pt x="155" y="1356"/>
                    </a:lnTo>
                    <a:lnTo>
                      <a:pt x="158" y="1356"/>
                    </a:lnTo>
                    <a:lnTo>
                      <a:pt x="161" y="1356"/>
                    </a:lnTo>
                    <a:lnTo>
                      <a:pt x="165" y="1356"/>
                    </a:lnTo>
                    <a:lnTo>
                      <a:pt x="168" y="1356"/>
                    </a:lnTo>
                    <a:lnTo>
                      <a:pt x="172" y="1356"/>
                    </a:lnTo>
                    <a:lnTo>
                      <a:pt x="175" y="1356"/>
                    </a:lnTo>
                    <a:lnTo>
                      <a:pt x="179" y="1356"/>
                    </a:lnTo>
                    <a:lnTo>
                      <a:pt x="182" y="1356"/>
                    </a:lnTo>
                    <a:lnTo>
                      <a:pt x="185" y="1356"/>
                    </a:lnTo>
                    <a:lnTo>
                      <a:pt x="189" y="1356"/>
                    </a:lnTo>
                    <a:lnTo>
                      <a:pt x="192" y="1356"/>
                    </a:lnTo>
                    <a:lnTo>
                      <a:pt x="196" y="1356"/>
                    </a:lnTo>
                    <a:lnTo>
                      <a:pt x="199" y="1356"/>
                    </a:lnTo>
                    <a:lnTo>
                      <a:pt x="203" y="1356"/>
                    </a:lnTo>
                    <a:lnTo>
                      <a:pt x="206" y="1356"/>
                    </a:lnTo>
                    <a:lnTo>
                      <a:pt x="209" y="1356"/>
                    </a:lnTo>
                    <a:lnTo>
                      <a:pt x="213" y="1356"/>
                    </a:lnTo>
                    <a:lnTo>
                      <a:pt x="216" y="1356"/>
                    </a:lnTo>
                    <a:lnTo>
                      <a:pt x="220" y="1356"/>
                    </a:lnTo>
                    <a:lnTo>
                      <a:pt x="223" y="1356"/>
                    </a:lnTo>
                    <a:lnTo>
                      <a:pt x="227" y="1356"/>
                    </a:lnTo>
                    <a:lnTo>
                      <a:pt x="230" y="1356"/>
                    </a:lnTo>
                    <a:lnTo>
                      <a:pt x="233" y="1356"/>
                    </a:lnTo>
                    <a:lnTo>
                      <a:pt x="237" y="1356"/>
                    </a:lnTo>
                    <a:lnTo>
                      <a:pt x="240" y="1356"/>
                    </a:lnTo>
                    <a:lnTo>
                      <a:pt x="244" y="1356"/>
                    </a:lnTo>
                    <a:lnTo>
                      <a:pt x="247" y="1356"/>
                    </a:lnTo>
                    <a:lnTo>
                      <a:pt x="251" y="1356"/>
                    </a:lnTo>
                    <a:lnTo>
                      <a:pt x="254" y="1356"/>
                    </a:lnTo>
                    <a:lnTo>
                      <a:pt x="257" y="1356"/>
                    </a:lnTo>
                    <a:lnTo>
                      <a:pt x="261" y="1356"/>
                    </a:lnTo>
                    <a:lnTo>
                      <a:pt x="264" y="1356"/>
                    </a:lnTo>
                    <a:lnTo>
                      <a:pt x="268" y="1356"/>
                    </a:lnTo>
                    <a:lnTo>
                      <a:pt x="271" y="1356"/>
                    </a:lnTo>
                    <a:lnTo>
                      <a:pt x="275" y="1356"/>
                    </a:lnTo>
                    <a:lnTo>
                      <a:pt x="278" y="1356"/>
                    </a:lnTo>
                    <a:lnTo>
                      <a:pt x="281" y="1356"/>
                    </a:lnTo>
                    <a:lnTo>
                      <a:pt x="285" y="1356"/>
                    </a:lnTo>
                    <a:lnTo>
                      <a:pt x="288" y="1356"/>
                    </a:lnTo>
                    <a:lnTo>
                      <a:pt x="292" y="1356"/>
                    </a:lnTo>
                    <a:lnTo>
                      <a:pt x="295" y="1356"/>
                    </a:lnTo>
                    <a:lnTo>
                      <a:pt x="299" y="1356"/>
                    </a:lnTo>
                    <a:lnTo>
                      <a:pt x="302" y="1356"/>
                    </a:lnTo>
                    <a:lnTo>
                      <a:pt x="305" y="1356"/>
                    </a:lnTo>
                    <a:lnTo>
                      <a:pt x="309" y="1356"/>
                    </a:lnTo>
                    <a:lnTo>
                      <a:pt x="312" y="1356"/>
                    </a:lnTo>
                    <a:lnTo>
                      <a:pt x="316" y="1356"/>
                    </a:lnTo>
                    <a:lnTo>
                      <a:pt x="319" y="1356"/>
                    </a:lnTo>
                    <a:lnTo>
                      <a:pt x="322" y="1356"/>
                    </a:lnTo>
                    <a:lnTo>
                      <a:pt x="326" y="1356"/>
                    </a:lnTo>
                    <a:lnTo>
                      <a:pt x="329" y="1356"/>
                    </a:lnTo>
                    <a:lnTo>
                      <a:pt x="333" y="1356"/>
                    </a:lnTo>
                    <a:lnTo>
                      <a:pt x="336" y="1356"/>
                    </a:lnTo>
                    <a:lnTo>
                      <a:pt x="340" y="1356"/>
                    </a:lnTo>
                    <a:lnTo>
                      <a:pt x="343" y="1356"/>
                    </a:lnTo>
                    <a:lnTo>
                      <a:pt x="346" y="1356"/>
                    </a:lnTo>
                    <a:lnTo>
                      <a:pt x="350" y="1356"/>
                    </a:lnTo>
                    <a:lnTo>
                      <a:pt x="353" y="1356"/>
                    </a:lnTo>
                    <a:lnTo>
                      <a:pt x="357" y="1356"/>
                    </a:lnTo>
                    <a:lnTo>
                      <a:pt x="360" y="1356"/>
                    </a:lnTo>
                    <a:lnTo>
                      <a:pt x="364" y="1356"/>
                    </a:lnTo>
                    <a:lnTo>
                      <a:pt x="367" y="1356"/>
                    </a:lnTo>
                    <a:lnTo>
                      <a:pt x="370" y="135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7053" name="Freeform 205"/>
            <p:cNvSpPr>
              <a:spLocks/>
            </p:cNvSpPr>
            <p:nvPr/>
          </p:nvSpPr>
          <p:spPr bwMode="auto">
            <a:xfrm>
              <a:off x="1256" y="3929"/>
              <a:ext cx="422" cy="13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18" y="134"/>
                </a:cxn>
                <a:cxn ang="0">
                  <a:pos x="28" y="134"/>
                </a:cxn>
                <a:cxn ang="0">
                  <a:pos x="35" y="68"/>
                </a:cxn>
                <a:cxn ang="0">
                  <a:pos x="42" y="41"/>
                </a:cxn>
                <a:cxn ang="0">
                  <a:pos x="45" y="3"/>
                </a:cxn>
                <a:cxn ang="0">
                  <a:pos x="55" y="3"/>
                </a:cxn>
                <a:cxn ang="0">
                  <a:pos x="66" y="3"/>
                </a:cxn>
                <a:cxn ang="0">
                  <a:pos x="76" y="3"/>
                </a:cxn>
                <a:cxn ang="0">
                  <a:pos x="86" y="3"/>
                </a:cxn>
                <a:cxn ang="0">
                  <a:pos x="96" y="3"/>
                </a:cxn>
                <a:cxn ang="0">
                  <a:pos x="107" y="3"/>
                </a:cxn>
                <a:cxn ang="0">
                  <a:pos x="117" y="3"/>
                </a:cxn>
                <a:cxn ang="0">
                  <a:pos x="127" y="3"/>
                </a:cxn>
                <a:cxn ang="0">
                  <a:pos x="138" y="3"/>
                </a:cxn>
                <a:cxn ang="0">
                  <a:pos x="148" y="3"/>
                </a:cxn>
                <a:cxn ang="0">
                  <a:pos x="158" y="3"/>
                </a:cxn>
                <a:cxn ang="0">
                  <a:pos x="168" y="3"/>
                </a:cxn>
                <a:cxn ang="0">
                  <a:pos x="179" y="3"/>
                </a:cxn>
                <a:cxn ang="0">
                  <a:pos x="189" y="3"/>
                </a:cxn>
                <a:cxn ang="0">
                  <a:pos x="199" y="3"/>
                </a:cxn>
                <a:cxn ang="0">
                  <a:pos x="210" y="3"/>
                </a:cxn>
                <a:cxn ang="0">
                  <a:pos x="220" y="3"/>
                </a:cxn>
                <a:cxn ang="0">
                  <a:pos x="230" y="3"/>
                </a:cxn>
                <a:cxn ang="0">
                  <a:pos x="240" y="3"/>
                </a:cxn>
                <a:cxn ang="0">
                  <a:pos x="251" y="3"/>
                </a:cxn>
                <a:cxn ang="0">
                  <a:pos x="261" y="3"/>
                </a:cxn>
                <a:cxn ang="0">
                  <a:pos x="271" y="3"/>
                </a:cxn>
                <a:cxn ang="0">
                  <a:pos x="282" y="3"/>
                </a:cxn>
                <a:cxn ang="0">
                  <a:pos x="292" y="3"/>
                </a:cxn>
                <a:cxn ang="0">
                  <a:pos x="302" y="3"/>
                </a:cxn>
                <a:cxn ang="0">
                  <a:pos x="312" y="3"/>
                </a:cxn>
                <a:cxn ang="0">
                  <a:pos x="323" y="3"/>
                </a:cxn>
                <a:cxn ang="0">
                  <a:pos x="333" y="3"/>
                </a:cxn>
                <a:cxn ang="0">
                  <a:pos x="343" y="3"/>
                </a:cxn>
                <a:cxn ang="0">
                  <a:pos x="353" y="3"/>
                </a:cxn>
                <a:cxn ang="0">
                  <a:pos x="364" y="3"/>
                </a:cxn>
                <a:cxn ang="0">
                  <a:pos x="374" y="3"/>
                </a:cxn>
                <a:cxn ang="0">
                  <a:pos x="384" y="3"/>
                </a:cxn>
                <a:cxn ang="0">
                  <a:pos x="395" y="3"/>
                </a:cxn>
                <a:cxn ang="0">
                  <a:pos x="405" y="3"/>
                </a:cxn>
                <a:cxn ang="0">
                  <a:pos x="415" y="3"/>
                </a:cxn>
              </a:cxnLst>
              <a:rect l="0" t="0" r="r" b="b"/>
              <a:pathLst>
                <a:path w="422" h="134">
                  <a:moveTo>
                    <a:pt x="0" y="134"/>
                  </a:moveTo>
                  <a:lnTo>
                    <a:pt x="4" y="134"/>
                  </a:lnTo>
                  <a:lnTo>
                    <a:pt x="7" y="134"/>
                  </a:lnTo>
                  <a:lnTo>
                    <a:pt x="11" y="134"/>
                  </a:lnTo>
                  <a:lnTo>
                    <a:pt x="14" y="134"/>
                  </a:lnTo>
                  <a:lnTo>
                    <a:pt x="18" y="134"/>
                  </a:lnTo>
                  <a:lnTo>
                    <a:pt x="21" y="134"/>
                  </a:lnTo>
                  <a:lnTo>
                    <a:pt x="24" y="134"/>
                  </a:lnTo>
                  <a:lnTo>
                    <a:pt x="28" y="134"/>
                  </a:lnTo>
                  <a:lnTo>
                    <a:pt x="31" y="134"/>
                  </a:lnTo>
                  <a:lnTo>
                    <a:pt x="31" y="68"/>
                  </a:lnTo>
                  <a:lnTo>
                    <a:pt x="35" y="68"/>
                  </a:lnTo>
                  <a:lnTo>
                    <a:pt x="38" y="58"/>
                  </a:lnTo>
                  <a:lnTo>
                    <a:pt x="38" y="44"/>
                  </a:lnTo>
                  <a:lnTo>
                    <a:pt x="42" y="41"/>
                  </a:lnTo>
                  <a:lnTo>
                    <a:pt x="42" y="14"/>
                  </a:lnTo>
                  <a:lnTo>
                    <a:pt x="45" y="10"/>
                  </a:lnTo>
                  <a:lnTo>
                    <a:pt x="45" y="3"/>
                  </a:lnTo>
                  <a:lnTo>
                    <a:pt x="48" y="0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9" y="3"/>
                  </a:lnTo>
                  <a:lnTo>
                    <a:pt x="62" y="3"/>
                  </a:lnTo>
                  <a:lnTo>
                    <a:pt x="66" y="3"/>
                  </a:lnTo>
                  <a:lnTo>
                    <a:pt x="69" y="3"/>
                  </a:lnTo>
                  <a:lnTo>
                    <a:pt x="72" y="3"/>
                  </a:lnTo>
                  <a:lnTo>
                    <a:pt x="76" y="3"/>
                  </a:lnTo>
                  <a:lnTo>
                    <a:pt x="79" y="3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3" y="3"/>
                  </a:lnTo>
                  <a:lnTo>
                    <a:pt x="96" y="3"/>
                  </a:lnTo>
                  <a:lnTo>
                    <a:pt x="100" y="3"/>
                  </a:lnTo>
                  <a:lnTo>
                    <a:pt x="103" y="3"/>
                  </a:lnTo>
                  <a:lnTo>
                    <a:pt x="107" y="3"/>
                  </a:lnTo>
                  <a:lnTo>
                    <a:pt x="110" y="3"/>
                  </a:lnTo>
                  <a:lnTo>
                    <a:pt x="114" y="3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4" y="3"/>
                  </a:lnTo>
                  <a:lnTo>
                    <a:pt x="127" y="3"/>
                  </a:lnTo>
                  <a:lnTo>
                    <a:pt x="131" y="3"/>
                  </a:lnTo>
                  <a:lnTo>
                    <a:pt x="134" y="3"/>
                  </a:lnTo>
                  <a:lnTo>
                    <a:pt x="138" y="3"/>
                  </a:lnTo>
                  <a:lnTo>
                    <a:pt x="141" y="3"/>
                  </a:lnTo>
                  <a:lnTo>
                    <a:pt x="144" y="3"/>
                  </a:lnTo>
                  <a:lnTo>
                    <a:pt x="148" y="3"/>
                  </a:lnTo>
                  <a:lnTo>
                    <a:pt x="151" y="3"/>
                  </a:lnTo>
                  <a:lnTo>
                    <a:pt x="155" y="3"/>
                  </a:lnTo>
                  <a:lnTo>
                    <a:pt x="158" y="3"/>
                  </a:lnTo>
                  <a:lnTo>
                    <a:pt x="162" y="3"/>
                  </a:lnTo>
                  <a:lnTo>
                    <a:pt x="165" y="3"/>
                  </a:lnTo>
                  <a:lnTo>
                    <a:pt x="168" y="3"/>
                  </a:lnTo>
                  <a:lnTo>
                    <a:pt x="172" y="3"/>
                  </a:lnTo>
                  <a:lnTo>
                    <a:pt x="175" y="3"/>
                  </a:lnTo>
                  <a:lnTo>
                    <a:pt x="179" y="3"/>
                  </a:lnTo>
                  <a:lnTo>
                    <a:pt x="182" y="3"/>
                  </a:lnTo>
                  <a:lnTo>
                    <a:pt x="186" y="3"/>
                  </a:lnTo>
                  <a:lnTo>
                    <a:pt x="189" y="3"/>
                  </a:lnTo>
                  <a:lnTo>
                    <a:pt x="192" y="3"/>
                  </a:lnTo>
                  <a:lnTo>
                    <a:pt x="196" y="3"/>
                  </a:lnTo>
                  <a:lnTo>
                    <a:pt x="199" y="3"/>
                  </a:lnTo>
                  <a:lnTo>
                    <a:pt x="203" y="3"/>
                  </a:lnTo>
                  <a:lnTo>
                    <a:pt x="206" y="3"/>
                  </a:lnTo>
                  <a:lnTo>
                    <a:pt x="210" y="3"/>
                  </a:lnTo>
                  <a:lnTo>
                    <a:pt x="213" y="3"/>
                  </a:lnTo>
                  <a:lnTo>
                    <a:pt x="216" y="3"/>
                  </a:lnTo>
                  <a:lnTo>
                    <a:pt x="220" y="3"/>
                  </a:lnTo>
                  <a:lnTo>
                    <a:pt x="223" y="3"/>
                  </a:lnTo>
                  <a:lnTo>
                    <a:pt x="227" y="3"/>
                  </a:lnTo>
                  <a:lnTo>
                    <a:pt x="230" y="3"/>
                  </a:lnTo>
                  <a:lnTo>
                    <a:pt x="234" y="3"/>
                  </a:lnTo>
                  <a:lnTo>
                    <a:pt x="237" y="3"/>
                  </a:lnTo>
                  <a:lnTo>
                    <a:pt x="240" y="3"/>
                  </a:lnTo>
                  <a:lnTo>
                    <a:pt x="244" y="3"/>
                  </a:lnTo>
                  <a:lnTo>
                    <a:pt x="247" y="3"/>
                  </a:lnTo>
                  <a:lnTo>
                    <a:pt x="251" y="3"/>
                  </a:lnTo>
                  <a:lnTo>
                    <a:pt x="254" y="3"/>
                  </a:lnTo>
                  <a:lnTo>
                    <a:pt x="258" y="3"/>
                  </a:lnTo>
                  <a:lnTo>
                    <a:pt x="261" y="3"/>
                  </a:lnTo>
                  <a:lnTo>
                    <a:pt x="264" y="3"/>
                  </a:lnTo>
                  <a:lnTo>
                    <a:pt x="268" y="3"/>
                  </a:lnTo>
                  <a:lnTo>
                    <a:pt x="271" y="3"/>
                  </a:lnTo>
                  <a:lnTo>
                    <a:pt x="275" y="3"/>
                  </a:lnTo>
                  <a:lnTo>
                    <a:pt x="278" y="3"/>
                  </a:lnTo>
                  <a:lnTo>
                    <a:pt x="282" y="3"/>
                  </a:lnTo>
                  <a:lnTo>
                    <a:pt x="285" y="3"/>
                  </a:lnTo>
                  <a:lnTo>
                    <a:pt x="288" y="3"/>
                  </a:lnTo>
                  <a:lnTo>
                    <a:pt x="292" y="3"/>
                  </a:lnTo>
                  <a:lnTo>
                    <a:pt x="295" y="3"/>
                  </a:lnTo>
                  <a:lnTo>
                    <a:pt x="299" y="3"/>
                  </a:lnTo>
                  <a:lnTo>
                    <a:pt x="302" y="3"/>
                  </a:lnTo>
                  <a:lnTo>
                    <a:pt x="306" y="3"/>
                  </a:lnTo>
                  <a:lnTo>
                    <a:pt x="309" y="3"/>
                  </a:lnTo>
                  <a:lnTo>
                    <a:pt x="312" y="3"/>
                  </a:lnTo>
                  <a:lnTo>
                    <a:pt x="316" y="3"/>
                  </a:lnTo>
                  <a:lnTo>
                    <a:pt x="319" y="3"/>
                  </a:lnTo>
                  <a:lnTo>
                    <a:pt x="323" y="3"/>
                  </a:lnTo>
                  <a:lnTo>
                    <a:pt x="326" y="3"/>
                  </a:lnTo>
                  <a:lnTo>
                    <a:pt x="330" y="3"/>
                  </a:lnTo>
                  <a:lnTo>
                    <a:pt x="333" y="3"/>
                  </a:lnTo>
                  <a:lnTo>
                    <a:pt x="336" y="3"/>
                  </a:lnTo>
                  <a:lnTo>
                    <a:pt x="340" y="3"/>
                  </a:lnTo>
                  <a:lnTo>
                    <a:pt x="343" y="3"/>
                  </a:lnTo>
                  <a:lnTo>
                    <a:pt x="347" y="3"/>
                  </a:lnTo>
                  <a:lnTo>
                    <a:pt x="350" y="3"/>
                  </a:lnTo>
                  <a:lnTo>
                    <a:pt x="353" y="3"/>
                  </a:lnTo>
                  <a:lnTo>
                    <a:pt x="357" y="3"/>
                  </a:lnTo>
                  <a:lnTo>
                    <a:pt x="360" y="3"/>
                  </a:lnTo>
                  <a:lnTo>
                    <a:pt x="364" y="3"/>
                  </a:lnTo>
                  <a:lnTo>
                    <a:pt x="367" y="3"/>
                  </a:lnTo>
                  <a:lnTo>
                    <a:pt x="371" y="3"/>
                  </a:lnTo>
                  <a:lnTo>
                    <a:pt x="374" y="3"/>
                  </a:lnTo>
                  <a:lnTo>
                    <a:pt x="377" y="3"/>
                  </a:lnTo>
                  <a:lnTo>
                    <a:pt x="381" y="3"/>
                  </a:lnTo>
                  <a:lnTo>
                    <a:pt x="384" y="3"/>
                  </a:lnTo>
                  <a:lnTo>
                    <a:pt x="388" y="3"/>
                  </a:lnTo>
                  <a:lnTo>
                    <a:pt x="391" y="3"/>
                  </a:lnTo>
                  <a:lnTo>
                    <a:pt x="395" y="3"/>
                  </a:lnTo>
                  <a:lnTo>
                    <a:pt x="398" y="3"/>
                  </a:lnTo>
                  <a:lnTo>
                    <a:pt x="401" y="3"/>
                  </a:lnTo>
                  <a:lnTo>
                    <a:pt x="405" y="3"/>
                  </a:lnTo>
                  <a:lnTo>
                    <a:pt x="408" y="3"/>
                  </a:lnTo>
                  <a:lnTo>
                    <a:pt x="412" y="3"/>
                  </a:lnTo>
                  <a:lnTo>
                    <a:pt x="415" y="3"/>
                  </a:lnTo>
                  <a:lnTo>
                    <a:pt x="419" y="3"/>
                  </a:lnTo>
                  <a:lnTo>
                    <a:pt x="422" y="3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54" name="Freeform 206"/>
            <p:cNvSpPr>
              <a:spLocks/>
            </p:cNvSpPr>
            <p:nvPr/>
          </p:nvSpPr>
          <p:spPr bwMode="auto">
            <a:xfrm>
              <a:off x="1678" y="3932"/>
              <a:ext cx="435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69" y="0"/>
                </a:cxn>
                <a:cxn ang="0">
                  <a:pos x="79" y="0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0" y="0"/>
                </a:cxn>
                <a:cxn ang="0">
                  <a:pos x="130" y="0"/>
                </a:cxn>
                <a:cxn ang="0">
                  <a:pos x="141" y="0"/>
                </a:cxn>
                <a:cxn ang="0">
                  <a:pos x="151" y="0"/>
                </a:cxn>
                <a:cxn ang="0">
                  <a:pos x="161" y="0"/>
                </a:cxn>
                <a:cxn ang="0">
                  <a:pos x="171" y="0"/>
                </a:cxn>
                <a:cxn ang="0">
                  <a:pos x="182" y="0"/>
                </a:cxn>
                <a:cxn ang="0">
                  <a:pos x="192" y="0"/>
                </a:cxn>
                <a:cxn ang="0">
                  <a:pos x="202" y="0"/>
                </a:cxn>
                <a:cxn ang="0">
                  <a:pos x="213" y="0"/>
                </a:cxn>
                <a:cxn ang="0">
                  <a:pos x="223" y="0"/>
                </a:cxn>
                <a:cxn ang="0">
                  <a:pos x="233" y="0"/>
                </a:cxn>
                <a:cxn ang="0">
                  <a:pos x="243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6" y="0"/>
                </a:cxn>
                <a:cxn ang="0">
                  <a:pos x="346" y="0"/>
                </a:cxn>
                <a:cxn ang="0">
                  <a:pos x="356" y="0"/>
                </a:cxn>
                <a:cxn ang="0">
                  <a:pos x="367" y="0"/>
                </a:cxn>
                <a:cxn ang="0">
                  <a:pos x="377" y="0"/>
                </a:cxn>
                <a:cxn ang="0">
                  <a:pos x="387" y="0"/>
                </a:cxn>
                <a:cxn ang="0">
                  <a:pos x="398" y="0"/>
                </a:cxn>
                <a:cxn ang="0">
                  <a:pos x="408" y="0"/>
                </a:cxn>
                <a:cxn ang="0">
                  <a:pos x="418" y="0"/>
                </a:cxn>
                <a:cxn ang="0">
                  <a:pos x="428" y="0"/>
                </a:cxn>
              </a:cxnLst>
              <a:rect l="0" t="0" r="r" b="b"/>
              <a:pathLst>
                <a:path w="435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7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3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7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55" name="Freeform 207"/>
            <p:cNvSpPr>
              <a:spLocks/>
            </p:cNvSpPr>
            <p:nvPr/>
          </p:nvSpPr>
          <p:spPr bwMode="auto">
            <a:xfrm>
              <a:off x="2113" y="3932"/>
              <a:ext cx="436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79" y="0"/>
                </a:cxn>
                <a:cxn ang="0">
                  <a:pos x="89" y="0"/>
                </a:cxn>
                <a:cxn ang="0">
                  <a:pos x="100" y="0"/>
                </a:cxn>
                <a:cxn ang="0">
                  <a:pos x="110" y="0"/>
                </a:cxn>
                <a:cxn ang="0">
                  <a:pos x="120" y="0"/>
                </a:cxn>
                <a:cxn ang="0">
                  <a:pos x="131" y="0"/>
                </a:cxn>
                <a:cxn ang="0">
                  <a:pos x="141" y="0"/>
                </a:cxn>
                <a:cxn ang="0">
                  <a:pos x="151" y="0"/>
                </a:cxn>
                <a:cxn ang="0">
                  <a:pos x="161" y="0"/>
                </a:cxn>
                <a:cxn ang="0">
                  <a:pos x="172" y="0"/>
                </a:cxn>
                <a:cxn ang="0">
                  <a:pos x="182" y="0"/>
                </a:cxn>
                <a:cxn ang="0">
                  <a:pos x="192" y="0"/>
                </a:cxn>
                <a:cxn ang="0">
                  <a:pos x="203" y="0"/>
                </a:cxn>
                <a:cxn ang="0">
                  <a:pos x="213" y="0"/>
                </a:cxn>
                <a:cxn ang="0">
                  <a:pos x="223" y="0"/>
                </a:cxn>
                <a:cxn ang="0">
                  <a:pos x="233" y="0"/>
                </a:cxn>
                <a:cxn ang="0">
                  <a:pos x="244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6" y="0"/>
                </a:cxn>
                <a:cxn ang="0">
                  <a:pos x="336" y="0"/>
                </a:cxn>
                <a:cxn ang="0">
                  <a:pos x="346" y="0"/>
                </a:cxn>
                <a:cxn ang="0">
                  <a:pos x="357" y="0"/>
                </a:cxn>
                <a:cxn ang="0">
                  <a:pos x="367" y="0"/>
                </a:cxn>
                <a:cxn ang="0">
                  <a:pos x="377" y="0"/>
                </a:cxn>
                <a:cxn ang="0">
                  <a:pos x="388" y="0"/>
                </a:cxn>
                <a:cxn ang="0">
                  <a:pos x="398" y="0"/>
                </a:cxn>
                <a:cxn ang="0">
                  <a:pos x="408" y="0"/>
                </a:cxn>
                <a:cxn ang="0">
                  <a:pos x="418" y="0"/>
                </a:cxn>
                <a:cxn ang="0">
                  <a:pos x="429" y="0"/>
                </a:cxn>
              </a:cxnLst>
              <a:rect l="0" t="0" r="r" b="b"/>
              <a:pathLst>
                <a:path w="436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4" y="0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56" name="Freeform 208"/>
            <p:cNvSpPr>
              <a:spLocks/>
            </p:cNvSpPr>
            <p:nvPr/>
          </p:nvSpPr>
          <p:spPr bwMode="auto">
            <a:xfrm>
              <a:off x="2549" y="3932"/>
              <a:ext cx="435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68" y="0"/>
                </a:cxn>
                <a:cxn ang="0">
                  <a:pos x="78" y="0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09" y="0"/>
                </a:cxn>
                <a:cxn ang="0">
                  <a:pos x="120" y="0"/>
                </a:cxn>
                <a:cxn ang="0">
                  <a:pos x="130" y="0"/>
                </a:cxn>
                <a:cxn ang="0">
                  <a:pos x="140" y="0"/>
                </a:cxn>
                <a:cxn ang="0">
                  <a:pos x="150" y="0"/>
                </a:cxn>
                <a:cxn ang="0">
                  <a:pos x="161" y="0"/>
                </a:cxn>
                <a:cxn ang="0">
                  <a:pos x="171" y="0"/>
                </a:cxn>
                <a:cxn ang="0">
                  <a:pos x="181" y="0"/>
                </a:cxn>
                <a:cxn ang="0">
                  <a:pos x="192" y="0"/>
                </a:cxn>
                <a:cxn ang="0">
                  <a:pos x="202" y="0"/>
                </a:cxn>
                <a:cxn ang="0">
                  <a:pos x="212" y="0"/>
                </a:cxn>
                <a:cxn ang="0">
                  <a:pos x="222" y="0"/>
                </a:cxn>
                <a:cxn ang="0">
                  <a:pos x="233" y="0"/>
                </a:cxn>
                <a:cxn ang="0">
                  <a:pos x="243" y="0"/>
                </a:cxn>
                <a:cxn ang="0">
                  <a:pos x="253" y="0"/>
                </a:cxn>
                <a:cxn ang="0">
                  <a:pos x="263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5" y="0"/>
                </a:cxn>
                <a:cxn ang="0">
                  <a:pos x="346" y="0"/>
                </a:cxn>
                <a:cxn ang="0">
                  <a:pos x="356" y="0"/>
                </a:cxn>
                <a:cxn ang="0">
                  <a:pos x="366" y="0"/>
                </a:cxn>
                <a:cxn ang="0">
                  <a:pos x="377" y="0"/>
                </a:cxn>
                <a:cxn ang="0">
                  <a:pos x="387" y="0"/>
                </a:cxn>
                <a:cxn ang="0">
                  <a:pos x="397" y="0"/>
                </a:cxn>
                <a:cxn ang="0">
                  <a:pos x="407" y="0"/>
                </a:cxn>
                <a:cxn ang="0">
                  <a:pos x="418" y="0"/>
                </a:cxn>
                <a:cxn ang="0">
                  <a:pos x="428" y="0"/>
                </a:cxn>
              </a:cxnLst>
              <a:rect l="0" t="0" r="r" b="b"/>
              <a:pathLst>
                <a:path w="435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60" y="0"/>
                  </a:lnTo>
                  <a:lnTo>
                    <a:pt x="263" y="0"/>
                  </a:lnTo>
                  <a:lnTo>
                    <a:pt x="267" y="0"/>
                  </a:lnTo>
                  <a:lnTo>
                    <a:pt x="270" y="0"/>
                  </a:lnTo>
                  <a:lnTo>
                    <a:pt x="274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9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7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8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1" y="0"/>
                  </a:lnTo>
                  <a:lnTo>
                    <a:pt x="435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57" name="Freeform 209"/>
            <p:cNvSpPr>
              <a:spLocks/>
            </p:cNvSpPr>
            <p:nvPr/>
          </p:nvSpPr>
          <p:spPr bwMode="auto">
            <a:xfrm>
              <a:off x="2984" y="3932"/>
              <a:ext cx="435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68" y="0"/>
                </a:cxn>
                <a:cxn ang="0">
                  <a:pos x="79" y="0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0" y="0"/>
                </a:cxn>
                <a:cxn ang="0">
                  <a:pos x="130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1" y="0"/>
                </a:cxn>
                <a:cxn ang="0">
                  <a:pos x="171" y="0"/>
                </a:cxn>
                <a:cxn ang="0">
                  <a:pos x="182" y="0"/>
                </a:cxn>
                <a:cxn ang="0">
                  <a:pos x="192" y="0"/>
                </a:cxn>
                <a:cxn ang="0">
                  <a:pos x="202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3" y="0"/>
                </a:cxn>
                <a:cxn ang="0">
                  <a:pos x="243" y="0"/>
                </a:cxn>
                <a:cxn ang="0">
                  <a:pos x="253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6" y="0"/>
                </a:cxn>
                <a:cxn ang="0">
                  <a:pos x="346" y="0"/>
                </a:cxn>
                <a:cxn ang="0">
                  <a:pos x="356" y="0"/>
                </a:cxn>
                <a:cxn ang="0">
                  <a:pos x="367" y="0"/>
                </a:cxn>
                <a:cxn ang="0">
                  <a:pos x="377" y="0"/>
                </a:cxn>
                <a:cxn ang="0">
                  <a:pos x="387" y="0"/>
                </a:cxn>
                <a:cxn ang="0">
                  <a:pos x="397" y="0"/>
                </a:cxn>
                <a:cxn ang="0">
                  <a:pos x="408" y="0"/>
                </a:cxn>
                <a:cxn ang="0">
                  <a:pos x="418" y="0"/>
                </a:cxn>
                <a:cxn ang="0">
                  <a:pos x="428" y="0"/>
                </a:cxn>
              </a:cxnLst>
              <a:rect l="0" t="0" r="r" b="b"/>
              <a:pathLst>
                <a:path w="435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7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3" y="0"/>
                  </a:lnTo>
                  <a:lnTo>
                    <a:pt x="226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60" y="0"/>
                  </a:lnTo>
                  <a:lnTo>
                    <a:pt x="264" y="0"/>
                  </a:lnTo>
                  <a:lnTo>
                    <a:pt x="267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9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58" name="Freeform 210"/>
            <p:cNvSpPr>
              <a:spLocks/>
            </p:cNvSpPr>
            <p:nvPr/>
          </p:nvSpPr>
          <p:spPr bwMode="auto">
            <a:xfrm>
              <a:off x="3419" y="3932"/>
              <a:ext cx="435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69" y="0"/>
                </a:cxn>
                <a:cxn ang="0">
                  <a:pos x="79" y="0"/>
                </a:cxn>
                <a:cxn ang="0">
                  <a:pos x="89" y="0"/>
                </a:cxn>
                <a:cxn ang="0">
                  <a:pos x="100" y="0"/>
                </a:cxn>
                <a:cxn ang="0">
                  <a:pos x="110" y="0"/>
                </a:cxn>
                <a:cxn ang="0">
                  <a:pos x="120" y="0"/>
                </a:cxn>
                <a:cxn ang="0">
                  <a:pos x="130" y="0"/>
                </a:cxn>
                <a:cxn ang="0">
                  <a:pos x="141" y="0"/>
                </a:cxn>
                <a:cxn ang="0">
                  <a:pos x="151" y="0"/>
                </a:cxn>
                <a:cxn ang="0">
                  <a:pos x="161" y="0"/>
                </a:cxn>
                <a:cxn ang="0">
                  <a:pos x="171" y="0"/>
                </a:cxn>
                <a:cxn ang="0">
                  <a:pos x="182" y="0"/>
                </a:cxn>
                <a:cxn ang="0">
                  <a:pos x="192" y="0"/>
                </a:cxn>
                <a:cxn ang="0">
                  <a:pos x="202" y="0"/>
                </a:cxn>
                <a:cxn ang="0">
                  <a:pos x="213" y="0"/>
                </a:cxn>
                <a:cxn ang="0">
                  <a:pos x="223" y="0"/>
                </a:cxn>
                <a:cxn ang="0">
                  <a:pos x="233" y="0"/>
                </a:cxn>
                <a:cxn ang="0">
                  <a:pos x="243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6" y="0"/>
                </a:cxn>
                <a:cxn ang="0">
                  <a:pos x="346" y="0"/>
                </a:cxn>
                <a:cxn ang="0">
                  <a:pos x="357" y="0"/>
                </a:cxn>
                <a:cxn ang="0">
                  <a:pos x="367" y="0"/>
                </a:cxn>
                <a:cxn ang="0">
                  <a:pos x="377" y="0"/>
                </a:cxn>
                <a:cxn ang="0">
                  <a:pos x="387" y="0"/>
                </a:cxn>
                <a:cxn ang="0">
                  <a:pos x="398" y="0"/>
                </a:cxn>
                <a:cxn ang="0">
                  <a:pos x="408" y="0"/>
                </a:cxn>
                <a:cxn ang="0">
                  <a:pos x="418" y="0"/>
                </a:cxn>
                <a:cxn ang="0">
                  <a:pos x="429" y="0"/>
                </a:cxn>
              </a:cxnLst>
              <a:rect l="0" t="0" r="r" b="b"/>
              <a:pathLst>
                <a:path w="435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4" y="0"/>
                  </a:lnTo>
                  <a:lnTo>
                    <a:pt x="127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3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7" y="0"/>
                  </a:lnTo>
                  <a:lnTo>
                    <a:pt x="271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5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59" name="Freeform 211"/>
            <p:cNvSpPr>
              <a:spLocks/>
            </p:cNvSpPr>
            <p:nvPr/>
          </p:nvSpPr>
          <p:spPr bwMode="auto">
            <a:xfrm>
              <a:off x="3854" y="3932"/>
              <a:ext cx="436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79" y="0"/>
                </a:cxn>
                <a:cxn ang="0">
                  <a:pos x="90" y="0"/>
                </a:cxn>
                <a:cxn ang="0">
                  <a:pos x="100" y="0"/>
                </a:cxn>
                <a:cxn ang="0">
                  <a:pos x="110" y="0"/>
                </a:cxn>
                <a:cxn ang="0">
                  <a:pos x="120" y="0"/>
                </a:cxn>
                <a:cxn ang="0">
                  <a:pos x="131" y="0"/>
                </a:cxn>
                <a:cxn ang="0">
                  <a:pos x="141" y="0"/>
                </a:cxn>
                <a:cxn ang="0">
                  <a:pos x="151" y="0"/>
                </a:cxn>
                <a:cxn ang="0">
                  <a:pos x="161" y="0"/>
                </a:cxn>
                <a:cxn ang="0">
                  <a:pos x="172" y="0"/>
                </a:cxn>
                <a:cxn ang="0">
                  <a:pos x="182" y="0"/>
                </a:cxn>
                <a:cxn ang="0">
                  <a:pos x="192" y="0"/>
                </a:cxn>
                <a:cxn ang="0">
                  <a:pos x="203" y="0"/>
                </a:cxn>
                <a:cxn ang="0">
                  <a:pos x="213" y="0"/>
                </a:cxn>
                <a:cxn ang="0">
                  <a:pos x="223" y="0"/>
                </a:cxn>
                <a:cxn ang="0">
                  <a:pos x="233" y="0"/>
                </a:cxn>
                <a:cxn ang="0">
                  <a:pos x="244" y="0"/>
                </a:cxn>
                <a:cxn ang="0">
                  <a:pos x="254" y="0"/>
                </a:cxn>
                <a:cxn ang="0">
                  <a:pos x="264" y="0"/>
                </a:cxn>
                <a:cxn ang="0">
                  <a:pos x="275" y="0"/>
                </a:cxn>
                <a:cxn ang="0">
                  <a:pos x="285" y="0"/>
                </a:cxn>
                <a:cxn ang="0">
                  <a:pos x="295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6" y="0"/>
                </a:cxn>
                <a:cxn ang="0">
                  <a:pos x="336" y="0"/>
                </a:cxn>
                <a:cxn ang="0">
                  <a:pos x="347" y="0"/>
                </a:cxn>
                <a:cxn ang="0">
                  <a:pos x="357" y="0"/>
                </a:cxn>
                <a:cxn ang="0">
                  <a:pos x="367" y="0"/>
                </a:cxn>
                <a:cxn ang="0">
                  <a:pos x="377" y="0"/>
                </a:cxn>
                <a:cxn ang="0">
                  <a:pos x="388" y="0"/>
                </a:cxn>
                <a:cxn ang="0">
                  <a:pos x="398" y="0"/>
                </a:cxn>
                <a:cxn ang="0">
                  <a:pos x="408" y="0"/>
                </a:cxn>
                <a:cxn ang="0">
                  <a:pos x="419" y="0"/>
                </a:cxn>
                <a:cxn ang="0">
                  <a:pos x="429" y="0"/>
                </a:cxn>
              </a:cxnLst>
              <a:rect l="0" t="0" r="r" b="b"/>
              <a:pathLst>
                <a:path w="436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4" y="0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8" y="0"/>
                  </a:lnTo>
                  <a:lnTo>
                    <a:pt x="271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19" y="0"/>
                  </a:lnTo>
                  <a:lnTo>
                    <a:pt x="323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3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60" name="Freeform 212"/>
            <p:cNvSpPr>
              <a:spLocks/>
            </p:cNvSpPr>
            <p:nvPr/>
          </p:nvSpPr>
          <p:spPr bwMode="auto">
            <a:xfrm>
              <a:off x="4290" y="3932"/>
              <a:ext cx="606" cy="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68" y="0"/>
                </a:cxn>
                <a:cxn ang="0">
                  <a:pos x="79" y="0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09" y="0"/>
                </a:cxn>
                <a:cxn ang="0">
                  <a:pos x="120" y="0"/>
                </a:cxn>
                <a:cxn ang="0">
                  <a:pos x="130" y="0"/>
                </a:cxn>
                <a:cxn ang="0">
                  <a:pos x="140" y="0"/>
                </a:cxn>
                <a:cxn ang="0">
                  <a:pos x="150" y="0"/>
                </a:cxn>
                <a:cxn ang="0">
                  <a:pos x="161" y="0"/>
                </a:cxn>
                <a:cxn ang="0">
                  <a:pos x="171" y="0"/>
                </a:cxn>
                <a:cxn ang="0">
                  <a:pos x="181" y="0"/>
                </a:cxn>
                <a:cxn ang="0">
                  <a:pos x="192" y="0"/>
                </a:cxn>
                <a:cxn ang="0">
                  <a:pos x="202" y="0"/>
                </a:cxn>
                <a:cxn ang="0">
                  <a:pos x="212" y="0"/>
                </a:cxn>
                <a:cxn ang="0">
                  <a:pos x="222" y="0"/>
                </a:cxn>
                <a:cxn ang="0">
                  <a:pos x="233" y="0"/>
                </a:cxn>
                <a:cxn ang="0">
                  <a:pos x="243" y="0"/>
                </a:cxn>
                <a:cxn ang="0">
                  <a:pos x="253" y="0"/>
                </a:cxn>
                <a:cxn ang="0">
                  <a:pos x="264" y="0"/>
                </a:cxn>
                <a:cxn ang="0">
                  <a:pos x="274" y="0"/>
                </a:cxn>
                <a:cxn ang="0">
                  <a:pos x="284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5" y="0"/>
                </a:cxn>
                <a:cxn ang="0">
                  <a:pos x="325" y="0"/>
                </a:cxn>
                <a:cxn ang="0">
                  <a:pos x="336" y="0"/>
                </a:cxn>
                <a:cxn ang="0">
                  <a:pos x="346" y="0"/>
                </a:cxn>
                <a:cxn ang="0">
                  <a:pos x="356" y="0"/>
                </a:cxn>
                <a:cxn ang="0">
                  <a:pos x="366" y="0"/>
                </a:cxn>
                <a:cxn ang="0">
                  <a:pos x="377" y="0"/>
                </a:cxn>
                <a:cxn ang="0">
                  <a:pos x="387" y="0"/>
                </a:cxn>
                <a:cxn ang="0">
                  <a:pos x="397" y="0"/>
                </a:cxn>
                <a:cxn ang="0">
                  <a:pos x="408" y="0"/>
                </a:cxn>
                <a:cxn ang="0">
                  <a:pos x="418" y="0"/>
                </a:cxn>
                <a:cxn ang="0">
                  <a:pos x="428" y="0"/>
                </a:cxn>
              </a:cxnLst>
              <a:rect l="0" t="0" r="r" b="b"/>
              <a:pathLst>
                <a:path w="435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60" y="0"/>
                  </a:lnTo>
                  <a:lnTo>
                    <a:pt x="264" y="0"/>
                  </a:lnTo>
                  <a:lnTo>
                    <a:pt x="267" y="0"/>
                  </a:lnTo>
                  <a:lnTo>
                    <a:pt x="270" y="0"/>
                  </a:lnTo>
                  <a:lnTo>
                    <a:pt x="274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1" y="0"/>
                  </a:lnTo>
                  <a:lnTo>
                    <a:pt x="305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9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8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Controller - PI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System response for P controller max load bulbs</a:t>
            </a:r>
          </a:p>
        </p:txBody>
      </p:sp>
      <p:grpSp>
        <p:nvGrpSpPr>
          <p:cNvPr id="218116" name="Group 4"/>
          <p:cNvGrpSpPr>
            <a:grpSpLocks noChangeAspect="1"/>
          </p:cNvGrpSpPr>
          <p:nvPr/>
        </p:nvGrpSpPr>
        <p:grpSpPr bwMode="auto">
          <a:xfrm>
            <a:off x="1049338" y="1828800"/>
            <a:ext cx="7059613" cy="4802188"/>
            <a:chOff x="661" y="1152"/>
            <a:chExt cx="4447" cy="3025"/>
          </a:xfrm>
        </p:grpSpPr>
        <p:sp>
          <p:nvSpPr>
            <p:cNvPr id="218118" name="Rectangle 6"/>
            <p:cNvSpPr>
              <a:spLocks noChangeArrowheads="1"/>
            </p:cNvSpPr>
            <p:nvPr/>
          </p:nvSpPr>
          <p:spPr bwMode="auto">
            <a:xfrm>
              <a:off x="973" y="1197"/>
              <a:ext cx="4104" cy="1381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19" name="Freeform 7"/>
            <p:cNvSpPr>
              <a:spLocks/>
            </p:cNvSpPr>
            <p:nvPr/>
          </p:nvSpPr>
          <p:spPr bwMode="auto">
            <a:xfrm>
              <a:off x="973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1486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1" name="Freeform 9"/>
            <p:cNvSpPr>
              <a:spLocks/>
            </p:cNvSpPr>
            <p:nvPr/>
          </p:nvSpPr>
          <p:spPr bwMode="auto">
            <a:xfrm>
              <a:off x="1999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2" name="Freeform 10"/>
            <p:cNvSpPr>
              <a:spLocks/>
            </p:cNvSpPr>
            <p:nvPr/>
          </p:nvSpPr>
          <p:spPr bwMode="auto">
            <a:xfrm>
              <a:off x="2512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3" name="Freeform 11"/>
            <p:cNvSpPr>
              <a:spLocks/>
            </p:cNvSpPr>
            <p:nvPr/>
          </p:nvSpPr>
          <p:spPr bwMode="auto">
            <a:xfrm>
              <a:off x="3025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4" name="Freeform 12"/>
            <p:cNvSpPr>
              <a:spLocks/>
            </p:cNvSpPr>
            <p:nvPr/>
          </p:nvSpPr>
          <p:spPr bwMode="auto">
            <a:xfrm>
              <a:off x="3538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5" name="Freeform 13"/>
            <p:cNvSpPr>
              <a:spLocks/>
            </p:cNvSpPr>
            <p:nvPr/>
          </p:nvSpPr>
          <p:spPr bwMode="auto">
            <a:xfrm>
              <a:off x="4051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6" name="Freeform 14"/>
            <p:cNvSpPr>
              <a:spLocks/>
            </p:cNvSpPr>
            <p:nvPr/>
          </p:nvSpPr>
          <p:spPr bwMode="auto">
            <a:xfrm>
              <a:off x="4564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7" name="Freeform 15"/>
            <p:cNvSpPr>
              <a:spLocks/>
            </p:cNvSpPr>
            <p:nvPr/>
          </p:nvSpPr>
          <p:spPr bwMode="auto">
            <a:xfrm>
              <a:off x="5077" y="1197"/>
              <a:ext cx="1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8" name="Freeform 16"/>
            <p:cNvSpPr>
              <a:spLocks/>
            </p:cNvSpPr>
            <p:nvPr/>
          </p:nvSpPr>
          <p:spPr bwMode="auto">
            <a:xfrm>
              <a:off x="973" y="2578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9" name="Freeform 17"/>
            <p:cNvSpPr>
              <a:spLocks/>
            </p:cNvSpPr>
            <p:nvPr/>
          </p:nvSpPr>
          <p:spPr bwMode="auto">
            <a:xfrm>
              <a:off x="973" y="2403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0" name="Freeform 18"/>
            <p:cNvSpPr>
              <a:spLocks/>
            </p:cNvSpPr>
            <p:nvPr/>
          </p:nvSpPr>
          <p:spPr bwMode="auto">
            <a:xfrm>
              <a:off x="973" y="2232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1" name="Freeform 19"/>
            <p:cNvSpPr>
              <a:spLocks/>
            </p:cNvSpPr>
            <p:nvPr/>
          </p:nvSpPr>
          <p:spPr bwMode="auto">
            <a:xfrm>
              <a:off x="973" y="2057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2" name="Freeform 20"/>
            <p:cNvSpPr>
              <a:spLocks/>
            </p:cNvSpPr>
            <p:nvPr/>
          </p:nvSpPr>
          <p:spPr bwMode="auto">
            <a:xfrm>
              <a:off x="973" y="1886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3" name="Freeform 21"/>
            <p:cNvSpPr>
              <a:spLocks/>
            </p:cNvSpPr>
            <p:nvPr/>
          </p:nvSpPr>
          <p:spPr bwMode="auto">
            <a:xfrm>
              <a:off x="973" y="1714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4" name="Freeform 22"/>
            <p:cNvSpPr>
              <a:spLocks/>
            </p:cNvSpPr>
            <p:nvPr/>
          </p:nvSpPr>
          <p:spPr bwMode="auto">
            <a:xfrm>
              <a:off x="973" y="1540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5" name="Freeform 23"/>
            <p:cNvSpPr>
              <a:spLocks/>
            </p:cNvSpPr>
            <p:nvPr/>
          </p:nvSpPr>
          <p:spPr bwMode="auto">
            <a:xfrm>
              <a:off x="973" y="1368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6" name="Freeform 24"/>
            <p:cNvSpPr>
              <a:spLocks/>
            </p:cNvSpPr>
            <p:nvPr/>
          </p:nvSpPr>
          <p:spPr bwMode="auto">
            <a:xfrm>
              <a:off x="973" y="1197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7" name="Line 25"/>
            <p:cNvSpPr>
              <a:spLocks noChangeShapeType="1"/>
            </p:cNvSpPr>
            <p:nvPr/>
          </p:nvSpPr>
          <p:spPr bwMode="auto">
            <a:xfrm>
              <a:off x="973" y="1197"/>
              <a:ext cx="410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8" name="Freeform 26"/>
            <p:cNvSpPr>
              <a:spLocks/>
            </p:cNvSpPr>
            <p:nvPr/>
          </p:nvSpPr>
          <p:spPr bwMode="auto">
            <a:xfrm>
              <a:off x="973" y="1197"/>
              <a:ext cx="4104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76" y="395"/>
                </a:cxn>
                <a:cxn ang="0">
                  <a:pos x="1176" y="0"/>
                </a:cxn>
              </a:cxnLst>
              <a:rect l="0" t="0" r="r" b="b"/>
              <a:pathLst>
                <a:path w="1176" h="395">
                  <a:moveTo>
                    <a:pt x="0" y="395"/>
                  </a:moveTo>
                  <a:lnTo>
                    <a:pt x="1176" y="395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9" name="Line 27"/>
            <p:cNvSpPr>
              <a:spLocks noChangeShapeType="1"/>
            </p:cNvSpPr>
            <p:nvPr/>
          </p:nvSpPr>
          <p:spPr bwMode="auto">
            <a:xfrm flipV="1">
              <a:off x="973" y="1197"/>
              <a:ext cx="1" cy="138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0" name="Line 28"/>
            <p:cNvSpPr>
              <a:spLocks noChangeShapeType="1"/>
            </p:cNvSpPr>
            <p:nvPr/>
          </p:nvSpPr>
          <p:spPr bwMode="auto">
            <a:xfrm>
              <a:off x="973" y="2578"/>
              <a:ext cx="410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1" name="Line 29"/>
            <p:cNvSpPr>
              <a:spLocks noChangeShapeType="1"/>
            </p:cNvSpPr>
            <p:nvPr/>
          </p:nvSpPr>
          <p:spPr bwMode="auto">
            <a:xfrm flipV="1">
              <a:off x="973" y="1197"/>
              <a:ext cx="1" cy="138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2" name="Line 30"/>
            <p:cNvSpPr>
              <a:spLocks noChangeShapeType="1"/>
            </p:cNvSpPr>
            <p:nvPr/>
          </p:nvSpPr>
          <p:spPr bwMode="auto">
            <a:xfrm>
              <a:off x="973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3" name="Line 31"/>
            <p:cNvSpPr>
              <a:spLocks noChangeShapeType="1"/>
            </p:cNvSpPr>
            <p:nvPr/>
          </p:nvSpPr>
          <p:spPr bwMode="auto">
            <a:xfrm>
              <a:off x="973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4" name="Line 32"/>
            <p:cNvSpPr>
              <a:spLocks noChangeShapeType="1"/>
            </p:cNvSpPr>
            <p:nvPr/>
          </p:nvSpPr>
          <p:spPr bwMode="auto">
            <a:xfrm>
              <a:off x="1486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5" name="Line 33"/>
            <p:cNvSpPr>
              <a:spLocks noChangeShapeType="1"/>
            </p:cNvSpPr>
            <p:nvPr/>
          </p:nvSpPr>
          <p:spPr bwMode="auto">
            <a:xfrm>
              <a:off x="1486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6" name="Line 34"/>
            <p:cNvSpPr>
              <a:spLocks noChangeShapeType="1"/>
            </p:cNvSpPr>
            <p:nvPr/>
          </p:nvSpPr>
          <p:spPr bwMode="auto">
            <a:xfrm>
              <a:off x="1999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7" name="Line 35"/>
            <p:cNvSpPr>
              <a:spLocks noChangeShapeType="1"/>
            </p:cNvSpPr>
            <p:nvPr/>
          </p:nvSpPr>
          <p:spPr bwMode="auto">
            <a:xfrm>
              <a:off x="1999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8" name="Line 36"/>
            <p:cNvSpPr>
              <a:spLocks noChangeShapeType="1"/>
            </p:cNvSpPr>
            <p:nvPr/>
          </p:nvSpPr>
          <p:spPr bwMode="auto">
            <a:xfrm>
              <a:off x="2512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9" name="Line 37"/>
            <p:cNvSpPr>
              <a:spLocks noChangeShapeType="1"/>
            </p:cNvSpPr>
            <p:nvPr/>
          </p:nvSpPr>
          <p:spPr bwMode="auto">
            <a:xfrm>
              <a:off x="2512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0" name="Line 38"/>
            <p:cNvSpPr>
              <a:spLocks noChangeShapeType="1"/>
            </p:cNvSpPr>
            <p:nvPr/>
          </p:nvSpPr>
          <p:spPr bwMode="auto">
            <a:xfrm>
              <a:off x="3025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1" name="Line 39"/>
            <p:cNvSpPr>
              <a:spLocks noChangeShapeType="1"/>
            </p:cNvSpPr>
            <p:nvPr/>
          </p:nvSpPr>
          <p:spPr bwMode="auto">
            <a:xfrm>
              <a:off x="3025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2" name="Line 40"/>
            <p:cNvSpPr>
              <a:spLocks noChangeShapeType="1"/>
            </p:cNvSpPr>
            <p:nvPr/>
          </p:nvSpPr>
          <p:spPr bwMode="auto">
            <a:xfrm>
              <a:off x="3538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3" name="Line 41"/>
            <p:cNvSpPr>
              <a:spLocks noChangeShapeType="1"/>
            </p:cNvSpPr>
            <p:nvPr/>
          </p:nvSpPr>
          <p:spPr bwMode="auto">
            <a:xfrm>
              <a:off x="3538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4" name="Line 42"/>
            <p:cNvSpPr>
              <a:spLocks noChangeShapeType="1"/>
            </p:cNvSpPr>
            <p:nvPr/>
          </p:nvSpPr>
          <p:spPr bwMode="auto">
            <a:xfrm>
              <a:off x="4051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5" name="Line 43"/>
            <p:cNvSpPr>
              <a:spLocks noChangeShapeType="1"/>
            </p:cNvSpPr>
            <p:nvPr/>
          </p:nvSpPr>
          <p:spPr bwMode="auto">
            <a:xfrm>
              <a:off x="4051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6" name="Line 44"/>
            <p:cNvSpPr>
              <a:spLocks noChangeShapeType="1"/>
            </p:cNvSpPr>
            <p:nvPr/>
          </p:nvSpPr>
          <p:spPr bwMode="auto">
            <a:xfrm>
              <a:off x="4564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7" name="Line 45"/>
            <p:cNvSpPr>
              <a:spLocks noChangeShapeType="1"/>
            </p:cNvSpPr>
            <p:nvPr/>
          </p:nvSpPr>
          <p:spPr bwMode="auto">
            <a:xfrm>
              <a:off x="4564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8" name="Line 46"/>
            <p:cNvSpPr>
              <a:spLocks noChangeShapeType="1"/>
            </p:cNvSpPr>
            <p:nvPr/>
          </p:nvSpPr>
          <p:spPr bwMode="auto">
            <a:xfrm>
              <a:off x="5077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9" name="Line 47"/>
            <p:cNvSpPr>
              <a:spLocks noChangeShapeType="1"/>
            </p:cNvSpPr>
            <p:nvPr/>
          </p:nvSpPr>
          <p:spPr bwMode="auto">
            <a:xfrm>
              <a:off x="5077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0" name="Line 48"/>
            <p:cNvSpPr>
              <a:spLocks noChangeShapeType="1"/>
            </p:cNvSpPr>
            <p:nvPr/>
          </p:nvSpPr>
          <p:spPr bwMode="auto">
            <a:xfrm>
              <a:off x="973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1" name="Line 49"/>
            <p:cNvSpPr>
              <a:spLocks noChangeShapeType="1"/>
            </p:cNvSpPr>
            <p:nvPr/>
          </p:nvSpPr>
          <p:spPr bwMode="auto">
            <a:xfrm>
              <a:off x="5077" y="257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2" name="Rectangle 50"/>
            <p:cNvSpPr>
              <a:spLocks noChangeArrowheads="1"/>
            </p:cNvSpPr>
            <p:nvPr/>
          </p:nvSpPr>
          <p:spPr bwMode="auto">
            <a:xfrm>
              <a:off x="762" y="2533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63" name="Line 51"/>
            <p:cNvSpPr>
              <a:spLocks noChangeShapeType="1"/>
            </p:cNvSpPr>
            <p:nvPr/>
          </p:nvSpPr>
          <p:spPr bwMode="auto">
            <a:xfrm>
              <a:off x="973" y="240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4" name="Line 52"/>
            <p:cNvSpPr>
              <a:spLocks noChangeShapeType="1"/>
            </p:cNvSpPr>
            <p:nvPr/>
          </p:nvSpPr>
          <p:spPr bwMode="auto">
            <a:xfrm>
              <a:off x="5077" y="240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5" name="Rectangle 53"/>
            <p:cNvSpPr>
              <a:spLocks noChangeArrowheads="1"/>
            </p:cNvSpPr>
            <p:nvPr/>
          </p:nvSpPr>
          <p:spPr bwMode="auto">
            <a:xfrm>
              <a:off x="762" y="2358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66" name="Line 54"/>
            <p:cNvSpPr>
              <a:spLocks noChangeShapeType="1"/>
            </p:cNvSpPr>
            <p:nvPr/>
          </p:nvSpPr>
          <p:spPr bwMode="auto">
            <a:xfrm>
              <a:off x="973" y="22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7" name="Line 55"/>
            <p:cNvSpPr>
              <a:spLocks noChangeShapeType="1"/>
            </p:cNvSpPr>
            <p:nvPr/>
          </p:nvSpPr>
          <p:spPr bwMode="auto">
            <a:xfrm>
              <a:off x="5077" y="22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8" name="Rectangle 56"/>
            <p:cNvSpPr>
              <a:spLocks noChangeArrowheads="1"/>
            </p:cNvSpPr>
            <p:nvPr/>
          </p:nvSpPr>
          <p:spPr bwMode="auto">
            <a:xfrm>
              <a:off x="762" y="2187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1900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69" name="Line 57"/>
            <p:cNvSpPr>
              <a:spLocks noChangeShapeType="1"/>
            </p:cNvSpPr>
            <p:nvPr/>
          </p:nvSpPr>
          <p:spPr bwMode="auto">
            <a:xfrm>
              <a:off x="973" y="205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0" name="Line 58"/>
            <p:cNvSpPr>
              <a:spLocks noChangeShapeType="1"/>
            </p:cNvSpPr>
            <p:nvPr/>
          </p:nvSpPr>
          <p:spPr bwMode="auto">
            <a:xfrm>
              <a:off x="5077" y="205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1" name="Rectangle 59"/>
            <p:cNvSpPr>
              <a:spLocks noChangeArrowheads="1"/>
            </p:cNvSpPr>
            <p:nvPr/>
          </p:nvSpPr>
          <p:spPr bwMode="auto">
            <a:xfrm>
              <a:off x="762" y="2012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1950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72" name="Line 60"/>
            <p:cNvSpPr>
              <a:spLocks noChangeShapeType="1"/>
            </p:cNvSpPr>
            <p:nvPr/>
          </p:nvSpPr>
          <p:spPr bwMode="auto">
            <a:xfrm>
              <a:off x="973" y="188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3" name="Line 61"/>
            <p:cNvSpPr>
              <a:spLocks noChangeShapeType="1"/>
            </p:cNvSpPr>
            <p:nvPr/>
          </p:nvSpPr>
          <p:spPr bwMode="auto">
            <a:xfrm>
              <a:off x="5077" y="188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4" name="Rectangle 62"/>
            <p:cNvSpPr>
              <a:spLocks noChangeArrowheads="1"/>
            </p:cNvSpPr>
            <p:nvPr/>
          </p:nvSpPr>
          <p:spPr bwMode="auto">
            <a:xfrm>
              <a:off x="762" y="1841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75" name="Line 63"/>
            <p:cNvSpPr>
              <a:spLocks noChangeShapeType="1"/>
            </p:cNvSpPr>
            <p:nvPr/>
          </p:nvSpPr>
          <p:spPr bwMode="auto">
            <a:xfrm>
              <a:off x="973" y="171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6" name="Line 64"/>
            <p:cNvSpPr>
              <a:spLocks noChangeShapeType="1"/>
            </p:cNvSpPr>
            <p:nvPr/>
          </p:nvSpPr>
          <p:spPr bwMode="auto">
            <a:xfrm>
              <a:off x="5077" y="171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7" name="Rectangle 65"/>
            <p:cNvSpPr>
              <a:spLocks noChangeArrowheads="1"/>
            </p:cNvSpPr>
            <p:nvPr/>
          </p:nvSpPr>
          <p:spPr bwMode="auto">
            <a:xfrm>
              <a:off x="762" y="1669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78" name="Line 66"/>
            <p:cNvSpPr>
              <a:spLocks noChangeShapeType="1"/>
            </p:cNvSpPr>
            <p:nvPr/>
          </p:nvSpPr>
          <p:spPr bwMode="auto">
            <a:xfrm>
              <a:off x="973" y="154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9" name="Line 67"/>
            <p:cNvSpPr>
              <a:spLocks noChangeShapeType="1"/>
            </p:cNvSpPr>
            <p:nvPr/>
          </p:nvSpPr>
          <p:spPr bwMode="auto">
            <a:xfrm>
              <a:off x="5077" y="154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0" name="Rectangle 68"/>
            <p:cNvSpPr>
              <a:spLocks noChangeArrowheads="1"/>
            </p:cNvSpPr>
            <p:nvPr/>
          </p:nvSpPr>
          <p:spPr bwMode="auto">
            <a:xfrm>
              <a:off x="762" y="1495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2100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81" name="Line 69"/>
            <p:cNvSpPr>
              <a:spLocks noChangeShapeType="1"/>
            </p:cNvSpPr>
            <p:nvPr/>
          </p:nvSpPr>
          <p:spPr bwMode="auto">
            <a:xfrm>
              <a:off x="973" y="13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2" name="Line 70"/>
            <p:cNvSpPr>
              <a:spLocks noChangeShapeType="1"/>
            </p:cNvSpPr>
            <p:nvPr/>
          </p:nvSpPr>
          <p:spPr bwMode="auto">
            <a:xfrm>
              <a:off x="5077" y="13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3" name="Rectangle 71"/>
            <p:cNvSpPr>
              <a:spLocks noChangeArrowheads="1"/>
            </p:cNvSpPr>
            <p:nvPr/>
          </p:nvSpPr>
          <p:spPr bwMode="auto">
            <a:xfrm>
              <a:off x="762" y="1323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2150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84" name="Line 72"/>
            <p:cNvSpPr>
              <a:spLocks noChangeShapeType="1"/>
            </p:cNvSpPr>
            <p:nvPr/>
          </p:nvSpPr>
          <p:spPr bwMode="auto">
            <a:xfrm>
              <a:off x="973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5" name="Line 73"/>
            <p:cNvSpPr>
              <a:spLocks noChangeShapeType="1"/>
            </p:cNvSpPr>
            <p:nvPr/>
          </p:nvSpPr>
          <p:spPr bwMode="auto">
            <a:xfrm>
              <a:off x="5077" y="11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6" name="Rectangle 74"/>
            <p:cNvSpPr>
              <a:spLocks noChangeArrowheads="1"/>
            </p:cNvSpPr>
            <p:nvPr/>
          </p:nvSpPr>
          <p:spPr bwMode="auto">
            <a:xfrm>
              <a:off x="762" y="1152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2200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87" name="Line 75"/>
            <p:cNvSpPr>
              <a:spLocks noChangeShapeType="1"/>
            </p:cNvSpPr>
            <p:nvPr/>
          </p:nvSpPr>
          <p:spPr bwMode="auto">
            <a:xfrm>
              <a:off x="973" y="1197"/>
              <a:ext cx="410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8" name="Freeform 76"/>
            <p:cNvSpPr>
              <a:spLocks/>
            </p:cNvSpPr>
            <p:nvPr/>
          </p:nvSpPr>
          <p:spPr bwMode="auto">
            <a:xfrm>
              <a:off x="973" y="1197"/>
              <a:ext cx="4104" cy="1381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76" y="395"/>
                </a:cxn>
                <a:cxn ang="0">
                  <a:pos x="1176" y="0"/>
                </a:cxn>
              </a:cxnLst>
              <a:rect l="0" t="0" r="r" b="b"/>
              <a:pathLst>
                <a:path w="1176" h="395">
                  <a:moveTo>
                    <a:pt x="0" y="395"/>
                  </a:moveTo>
                  <a:lnTo>
                    <a:pt x="1176" y="395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9" name="Line 77"/>
            <p:cNvSpPr>
              <a:spLocks noChangeShapeType="1"/>
            </p:cNvSpPr>
            <p:nvPr/>
          </p:nvSpPr>
          <p:spPr bwMode="auto">
            <a:xfrm flipV="1">
              <a:off x="973" y="1197"/>
              <a:ext cx="1" cy="138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0" name="Rectangle 78"/>
            <p:cNvSpPr>
              <a:spLocks noChangeArrowheads="1"/>
            </p:cNvSpPr>
            <p:nvPr/>
          </p:nvSpPr>
          <p:spPr bwMode="auto">
            <a:xfrm rot="16200000">
              <a:off x="616" y="1807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RPM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191" name="Freeform 79"/>
            <p:cNvSpPr>
              <a:spLocks/>
            </p:cNvSpPr>
            <p:nvPr/>
          </p:nvSpPr>
          <p:spPr bwMode="auto">
            <a:xfrm>
              <a:off x="973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80" y="0"/>
                </a:cxn>
                <a:cxn ang="0">
                  <a:pos x="90" y="0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2" y="0"/>
                </a:cxn>
                <a:cxn ang="0">
                  <a:pos x="132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6" y="0"/>
                </a:cxn>
                <a:cxn ang="0">
                  <a:pos x="237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8" y="0"/>
                </a:cxn>
                <a:cxn ang="0">
                  <a:pos x="279" y="0"/>
                </a:cxn>
                <a:cxn ang="0">
                  <a:pos x="289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5" y="0"/>
                </a:cxn>
                <a:cxn ang="0">
                  <a:pos x="425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3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9" y="0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89" y="0"/>
                  </a:lnTo>
                  <a:lnTo>
                    <a:pt x="293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2" name="Freeform 80"/>
            <p:cNvSpPr>
              <a:spLocks/>
            </p:cNvSpPr>
            <p:nvPr/>
          </p:nvSpPr>
          <p:spPr bwMode="auto">
            <a:xfrm>
              <a:off x="1416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2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89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89" y="0"/>
                  </a:lnTo>
                  <a:lnTo>
                    <a:pt x="293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3" name="Freeform 81"/>
            <p:cNvSpPr>
              <a:spLocks/>
            </p:cNvSpPr>
            <p:nvPr/>
          </p:nvSpPr>
          <p:spPr bwMode="auto">
            <a:xfrm>
              <a:off x="1859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4" name="Freeform 82"/>
            <p:cNvSpPr>
              <a:spLocks/>
            </p:cNvSpPr>
            <p:nvPr/>
          </p:nvSpPr>
          <p:spPr bwMode="auto">
            <a:xfrm>
              <a:off x="2302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7" y="0"/>
                </a:cxn>
                <a:cxn ang="0">
                  <a:pos x="238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5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5" name="Freeform 83"/>
            <p:cNvSpPr>
              <a:spLocks/>
            </p:cNvSpPr>
            <p:nvPr/>
          </p:nvSpPr>
          <p:spPr bwMode="auto">
            <a:xfrm>
              <a:off x="2745" y="1886"/>
              <a:ext cx="444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91" y="0"/>
                </a:cxn>
                <a:cxn ang="0">
                  <a:pos x="102" y="0"/>
                </a:cxn>
                <a:cxn ang="0">
                  <a:pos x="112" y="0"/>
                </a:cxn>
                <a:cxn ang="0">
                  <a:pos x="123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7" y="0"/>
                </a:cxn>
                <a:cxn ang="0">
                  <a:pos x="238" y="0"/>
                </a:cxn>
                <a:cxn ang="0">
                  <a:pos x="248" y="0"/>
                </a:cxn>
                <a:cxn ang="0">
                  <a:pos x="259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0" y="0"/>
                </a:cxn>
                <a:cxn ang="0">
                  <a:pos x="301" y="0"/>
                </a:cxn>
                <a:cxn ang="0">
                  <a:pos x="311" y="0"/>
                </a:cxn>
                <a:cxn ang="0">
                  <a:pos x="322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5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6" y="0"/>
                </a:cxn>
                <a:cxn ang="0">
                  <a:pos x="437" y="0"/>
                </a:cxn>
              </a:cxnLst>
              <a:rect l="0" t="0" r="r" b="b"/>
              <a:pathLst>
                <a:path w="444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9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7" y="0"/>
                  </a:lnTo>
                  <a:lnTo>
                    <a:pt x="440" y="0"/>
                  </a:lnTo>
                  <a:lnTo>
                    <a:pt x="44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6" name="Freeform 84"/>
            <p:cNvSpPr>
              <a:spLocks/>
            </p:cNvSpPr>
            <p:nvPr/>
          </p:nvSpPr>
          <p:spPr bwMode="auto">
            <a:xfrm>
              <a:off x="3189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80" y="0"/>
                </a:cxn>
                <a:cxn ang="0">
                  <a:pos x="90" y="0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2" y="0"/>
                </a:cxn>
                <a:cxn ang="0">
                  <a:pos x="132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8" y="0"/>
                </a:cxn>
                <a:cxn ang="0">
                  <a:pos x="279" y="0"/>
                </a:cxn>
                <a:cxn ang="0">
                  <a:pos x="289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4" y="0"/>
                </a:cxn>
                <a:cxn ang="0">
                  <a:pos x="415" y="0"/>
                </a:cxn>
                <a:cxn ang="0">
                  <a:pos x="425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3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9" y="0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89" y="0"/>
                  </a:lnTo>
                  <a:lnTo>
                    <a:pt x="293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7" name="Freeform 85"/>
            <p:cNvSpPr>
              <a:spLocks/>
            </p:cNvSpPr>
            <p:nvPr/>
          </p:nvSpPr>
          <p:spPr bwMode="auto">
            <a:xfrm>
              <a:off x="3632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2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8" name="Freeform 86"/>
            <p:cNvSpPr>
              <a:spLocks/>
            </p:cNvSpPr>
            <p:nvPr/>
          </p:nvSpPr>
          <p:spPr bwMode="auto">
            <a:xfrm>
              <a:off x="4075" y="188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9" name="Freeform 87"/>
            <p:cNvSpPr>
              <a:spLocks/>
            </p:cNvSpPr>
            <p:nvPr/>
          </p:nvSpPr>
          <p:spPr bwMode="auto">
            <a:xfrm>
              <a:off x="4518" y="1886"/>
              <a:ext cx="444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91" y="0"/>
                </a:cxn>
                <a:cxn ang="0">
                  <a:pos x="102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7" y="0"/>
                </a:cxn>
                <a:cxn ang="0">
                  <a:pos x="238" y="0"/>
                </a:cxn>
                <a:cxn ang="0">
                  <a:pos x="248" y="0"/>
                </a:cxn>
                <a:cxn ang="0">
                  <a:pos x="259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5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6" y="0"/>
                </a:cxn>
                <a:cxn ang="0">
                  <a:pos x="437" y="0"/>
                </a:cxn>
              </a:cxnLst>
              <a:rect l="0" t="0" r="r" b="b"/>
              <a:pathLst>
                <a:path w="444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7" y="0"/>
                  </a:lnTo>
                  <a:lnTo>
                    <a:pt x="440" y="0"/>
                  </a:lnTo>
                  <a:lnTo>
                    <a:pt x="44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0" name="Freeform 88"/>
            <p:cNvSpPr>
              <a:spLocks/>
            </p:cNvSpPr>
            <p:nvPr/>
          </p:nvSpPr>
          <p:spPr bwMode="auto">
            <a:xfrm>
              <a:off x="4962" y="1886"/>
              <a:ext cx="1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52" y="0"/>
                </a:cxn>
                <a:cxn ang="0">
                  <a:pos x="55" y="0"/>
                </a:cxn>
                <a:cxn ang="0">
                  <a:pos x="59" y="0"/>
                </a:cxn>
                <a:cxn ang="0">
                  <a:pos x="62" y="0"/>
                </a:cxn>
                <a:cxn ang="0">
                  <a:pos x="66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76" y="0"/>
                </a:cxn>
                <a:cxn ang="0">
                  <a:pos x="80" y="0"/>
                </a:cxn>
                <a:cxn ang="0">
                  <a:pos x="83" y="0"/>
                </a:cxn>
                <a:cxn ang="0">
                  <a:pos x="87" y="0"/>
                </a:cxn>
                <a:cxn ang="0">
                  <a:pos x="90" y="0"/>
                </a:cxn>
                <a:cxn ang="0">
                  <a:pos x="94" y="0"/>
                </a:cxn>
                <a:cxn ang="0">
                  <a:pos x="97" y="0"/>
                </a:cxn>
                <a:cxn ang="0">
                  <a:pos x="101" y="0"/>
                </a:cxn>
                <a:cxn ang="0">
                  <a:pos x="104" y="0"/>
                </a:cxn>
                <a:cxn ang="0">
                  <a:pos x="108" y="0"/>
                </a:cxn>
                <a:cxn ang="0">
                  <a:pos x="111" y="0"/>
                </a:cxn>
                <a:cxn ang="0">
                  <a:pos x="115" y="0"/>
                </a:cxn>
              </a:cxnLst>
              <a:rect l="0" t="0" r="r" b="b"/>
              <a:pathLst>
                <a:path w="115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5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1" name="Freeform 89"/>
            <p:cNvSpPr>
              <a:spLocks/>
            </p:cNvSpPr>
            <p:nvPr/>
          </p:nvSpPr>
          <p:spPr bwMode="auto">
            <a:xfrm>
              <a:off x="990" y="1952"/>
              <a:ext cx="419" cy="640"/>
            </a:xfrm>
            <a:custGeom>
              <a:avLst/>
              <a:gdLst/>
              <a:ahLst/>
              <a:cxnLst>
                <a:cxn ang="0">
                  <a:pos x="4" y="1716"/>
                </a:cxn>
                <a:cxn ang="0">
                  <a:pos x="7" y="500"/>
                </a:cxn>
                <a:cxn ang="0">
                  <a:pos x="14" y="17"/>
                </a:cxn>
                <a:cxn ang="0">
                  <a:pos x="18" y="10"/>
                </a:cxn>
                <a:cxn ang="0">
                  <a:pos x="28" y="10"/>
                </a:cxn>
                <a:cxn ang="0">
                  <a:pos x="38" y="10"/>
                </a:cxn>
                <a:cxn ang="0">
                  <a:pos x="49" y="10"/>
                </a:cxn>
                <a:cxn ang="0">
                  <a:pos x="59" y="10"/>
                </a:cxn>
                <a:cxn ang="0">
                  <a:pos x="70" y="10"/>
                </a:cxn>
                <a:cxn ang="0">
                  <a:pos x="80" y="10"/>
                </a:cxn>
                <a:cxn ang="0">
                  <a:pos x="87" y="24"/>
                </a:cxn>
                <a:cxn ang="0">
                  <a:pos x="98" y="24"/>
                </a:cxn>
                <a:cxn ang="0">
                  <a:pos x="108" y="24"/>
                </a:cxn>
                <a:cxn ang="0">
                  <a:pos x="119" y="24"/>
                </a:cxn>
                <a:cxn ang="0">
                  <a:pos x="129" y="24"/>
                </a:cxn>
                <a:cxn ang="0">
                  <a:pos x="140" y="24"/>
                </a:cxn>
                <a:cxn ang="0">
                  <a:pos x="150" y="24"/>
                </a:cxn>
                <a:cxn ang="0">
                  <a:pos x="161" y="24"/>
                </a:cxn>
                <a:cxn ang="0">
                  <a:pos x="171" y="24"/>
                </a:cxn>
                <a:cxn ang="0">
                  <a:pos x="182" y="24"/>
                </a:cxn>
                <a:cxn ang="0">
                  <a:pos x="192" y="24"/>
                </a:cxn>
                <a:cxn ang="0">
                  <a:pos x="202" y="24"/>
                </a:cxn>
                <a:cxn ang="0">
                  <a:pos x="213" y="24"/>
                </a:cxn>
                <a:cxn ang="0">
                  <a:pos x="223" y="24"/>
                </a:cxn>
                <a:cxn ang="0">
                  <a:pos x="234" y="24"/>
                </a:cxn>
                <a:cxn ang="0">
                  <a:pos x="244" y="24"/>
                </a:cxn>
                <a:cxn ang="0">
                  <a:pos x="255" y="24"/>
                </a:cxn>
                <a:cxn ang="0">
                  <a:pos x="265" y="24"/>
                </a:cxn>
                <a:cxn ang="0">
                  <a:pos x="276" y="24"/>
                </a:cxn>
                <a:cxn ang="0">
                  <a:pos x="286" y="24"/>
                </a:cxn>
                <a:cxn ang="0">
                  <a:pos x="297" y="24"/>
                </a:cxn>
                <a:cxn ang="0">
                  <a:pos x="307" y="24"/>
                </a:cxn>
                <a:cxn ang="0">
                  <a:pos x="318" y="24"/>
                </a:cxn>
                <a:cxn ang="0">
                  <a:pos x="328" y="24"/>
                </a:cxn>
                <a:cxn ang="0">
                  <a:pos x="339" y="24"/>
                </a:cxn>
                <a:cxn ang="0">
                  <a:pos x="349" y="24"/>
                </a:cxn>
                <a:cxn ang="0">
                  <a:pos x="360" y="24"/>
                </a:cxn>
                <a:cxn ang="0">
                  <a:pos x="370" y="24"/>
                </a:cxn>
                <a:cxn ang="0">
                  <a:pos x="380" y="24"/>
                </a:cxn>
                <a:cxn ang="0">
                  <a:pos x="391" y="24"/>
                </a:cxn>
                <a:cxn ang="0">
                  <a:pos x="401" y="24"/>
                </a:cxn>
                <a:cxn ang="0">
                  <a:pos x="412" y="24"/>
                </a:cxn>
              </a:cxnLst>
              <a:rect l="0" t="0" r="r" b="b"/>
              <a:pathLst>
                <a:path w="419" h="2272">
                  <a:moveTo>
                    <a:pt x="0" y="2272"/>
                  </a:moveTo>
                  <a:lnTo>
                    <a:pt x="0" y="1737"/>
                  </a:lnTo>
                  <a:lnTo>
                    <a:pt x="4" y="1716"/>
                  </a:lnTo>
                  <a:lnTo>
                    <a:pt x="4" y="1087"/>
                  </a:lnTo>
                  <a:lnTo>
                    <a:pt x="7" y="1070"/>
                  </a:lnTo>
                  <a:lnTo>
                    <a:pt x="7" y="500"/>
                  </a:lnTo>
                  <a:lnTo>
                    <a:pt x="11" y="482"/>
                  </a:lnTo>
                  <a:lnTo>
                    <a:pt x="11" y="21"/>
                  </a:lnTo>
                  <a:lnTo>
                    <a:pt x="14" y="17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8" y="10"/>
                  </a:lnTo>
                  <a:lnTo>
                    <a:pt x="21" y="10"/>
                  </a:lnTo>
                  <a:lnTo>
                    <a:pt x="24" y="10"/>
                  </a:lnTo>
                  <a:lnTo>
                    <a:pt x="28" y="10"/>
                  </a:lnTo>
                  <a:lnTo>
                    <a:pt x="31" y="10"/>
                  </a:lnTo>
                  <a:lnTo>
                    <a:pt x="35" y="10"/>
                  </a:lnTo>
                  <a:lnTo>
                    <a:pt x="38" y="10"/>
                  </a:lnTo>
                  <a:lnTo>
                    <a:pt x="42" y="10"/>
                  </a:lnTo>
                  <a:lnTo>
                    <a:pt x="45" y="10"/>
                  </a:lnTo>
                  <a:lnTo>
                    <a:pt x="49" y="10"/>
                  </a:lnTo>
                  <a:lnTo>
                    <a:pt x="52" y="10"/>
                  </a:lnTo>
                  <a:lnTo>
                    <a:pt x="56" y="10"/>
                  </a:lnTo>
                  <a:lnTo>
                    <a:pt x="59" y="10"/>
                  </a:lnTo>
                  <a:lnTo>
                    <a:pt x="63" y="10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3" y="10"/>
                  </a:lnTo>
                  <a:lnTo>
                    <a:pt x="77" y="10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4" y="24"/>
                  </a:lnTo>
                  <a:lnTo>
                    <a:pt x="87" y="24"/>
                  </a:lnTo>
                  <a:lnTo>
                    <a:pt x="91" y="24"/>
                  </a:lnTo>
                  <a:lnTo>
                    <a:pt x="94" y="24"/>
                  </a:lnTo>
                  <a:lnTo>
                    <a:pt x="98" y="24"/>
                  </a:lnTo>
                  <a:lnTo>
                    <a:pt x="101" y="24"/>
                  </a:lnTo>
                  <a:lnTo>
                    <a:pt x="105" y="24"/>
                  </a:lnTo>
                  <a:lnTo>
                    <a:pt x="108" y="24"/>
                  </a:lnTo>
                  <a:lnTo>
                    <a:pt x="112" y="24"/>
                  </a:lnTo>
                  <a:lnTo>
                    <a:pt x="115" y="24"/>
                  </a:lnTo>
                  <a:lnTo>
                    <a:pt x="119" y="24"/>
                  </a:lnTo>
                  <a:lnTo>
                    <a:pt x="122" y="24"/>
                  </a:lnTo>
                  <a:lnTo>
                    <a:pt x="126" y="24"/>
                  </a:lnTo>
                  <a:lnTo>
                    <a:pt x="129" y="24"/>
                  </a:lnTo>
                  <a:lnTo>
                    <a:pt x="133" y="24"/>
                  </a:lnTo>
                  <a:lnTo>
                    <a:pt x="136" y="24"/>
                  </a:lnTo>
                  <a:lnTo>
                    <a:pt x="140" y="24"/>
                  </a:lnTo>
                  <a:lnTo>
                    <a:pt x="143" y="24"/>
                  </a:lnTo>
                  <a:lnTo>
                    <a:pt x="147" y="24"/>
                  </a:lnTo>
                  <a:lnTo>
                    <a:pt x="150" y="24"/>
                  </a:lnTo>
                  <a:lnTo>
                    <a:pt x="154" y="24"/>
                  </a:lnTo>
                  <a:lnTo>
                    <a:pt x="157" y="24"/>
                  </a:lnTo>
                  <a:lnTo>
                    <a:pt x="161" y="24"/>
                  </a:lnTo>
                  <a:lnTo>
                    <a:pt x="164" y="24"/>
                  </a:lnTo>
                  <a:lnTo>
                    <a:pt x="168" y="24"/>
                  </a:lnTo>
                  <a:lnTo>
                    <a:pt x="171" y="24"/>
                  </a:lnTo>
                  <a:lnTo>
                    <a:pt x="175" y="24"/>
                  </a:lnTo>
                  <a:lnTo>
                    <a:pt x="178" y="24"/>
                  </a:lnTo>
                  <a:lnTo>
                    <a:pt x="182" y="24"/>
                  </a:lnTo>
                  <a:lnTo>
                    <a:pt x="185" y="24"/>
                  </a:lnTo>
                  <a:lnTo>
                    <a:pt x="189" y="24"/>
                  </a:lnTo>
                  <a:lnTo>
                    <a:pt x="192" y="24"/>
                  </a:lnTo>
                  <a:lnTo>
                    <a:pt x="195" y="24"/>
                  </a:lnTo>
                  <a:lnTo>
                    <a:pt x="199" y="24"/>
                  </a:lnTo>
                  <a:lnTo>
                    <a:pt x="202" y="24"/>
                  </a:lnTo>
                  <a:lnTo>
                    <a:pt x="206" y="24"/>
                  </a:lnTo>
                  <a:lnTo>
                    <a:pt x="209" y="24"/>
                  </a:lnTo>
                  <a:lnTo>
                    <a:pt x="213" y="24"/>
                  </a:lnTo>
                  <a:lnTo>
                    <a:pt x="216" y="24"/>
                  </a:lnTo>
                  <a:lnTo>
                    <a:pt x="220" y="24"/>
                  </a:lnTo>
                  <a:lnTo>
                    <a:pt x="223" y="24"/>
                  </a:lnTo>
                  <a:lnTo>
                    <a:pt x="227" y="24"/>
                  </a:lnTo>
                  <a:lnTo>
                    <a:pt x="230" y="24"/>
                  </a:lnTo>
                  <a:lnTo>
                    <a:pt x="234" y="24"/>
                  </a:lnTo>
                  <a:lnTo>
                    <a:pt x="237" y="24"/>
                  </a:lnTo>
                  <a:lnTo>
                    <a:pt x="241" y="24"/>
                  </a:lnTo>
                  <a:lnTo>
                    <a:pt x="244" y="24"/>
                  </a:lnTo>
                  <a:lnTo>
                    <a:pt x="248" y="24"/>
                  </a:lnTo>
                  <a:lnTo>
                    <a:pt x="251" y="24"/>
                  </a:lnTo>
                  <a:lnTo>
                    <a:pt x="255" y="24"/>
                  </a:lnTo>
                  <a:lnTo>
                    <a:pt x="258" y="24"/>
                  </a:lnTo>
                  <a:lnTo>
                    <a:pt x="262" y="24"/>
                  </a:lnTo>
                  <a:lnTo>
                    <a:pt x="265" y="24"/>
                  </a:lnTo>
                  <a:lnTo>
                    <a:pt x="269" y="24"/>
                  </a:lnTo>
                  <a:lnTo>
                    <a:pt x="272" y="24"/>
                  </a:lnTo>
                  <a:lnTo>
                    <a:pt x="276" y="24"/>
                  </a:lnTo>
                  <a:lnTo>
                    <a:pt x="279" y="24"/>
                  </a:lnTo>
                  <a:lnTo>
                    <a:pt x="283" y="24"/>
                  </a:lnTo>
                  <a:lnTo>
                    <a:pt x="286" y="24"/>
                  </a:lnTo>
                  <a:lnTo>
                    <a:pt x="290" y="24"/>
                  </a:lnTo>
                  <a:lnTo>
                    <a:pt x="293" y="24"/>
                  </a:lnTo>
                  <a:lnTo>
                    <a:pt x="297" y="24"/>
                  </a:lnTo>
                  <a:lnTo>
                    <a:pt x="300" y="24"/>
                  </a:lnTo>
                  <a:lnTo>
                    <a:pt x="304" y="24"/>
                  </a:lnTo>
                  <a:lnTo>
                    <a:pt x="307" y="24"/>
                  </a:lnTo>
                  <a:lnTo>
                    <a:pt x="311" y="24"/>
                  </a:lnTo>
                  <a:lnTo>
                    <a:pt x="314" y="24"/>
                  </a:lnTo>
                  <a:lnTo>
                    <a:pt x="318" y="24"/>
                  </a:lnTo>
                  <a:lnTo>
                    <a:pt x="321" y="24"/>
                  </a:lnTo>
                  <a:lnTo>
                    <a:pt x="325" y="24"/>
                  </a:lnTo>
                  <a:lnTo>
                    <a:pt x="328" y="24"/>
                  </a:lnTo>
                  <a:lnTo>
                    <a:pt x="332" y="24"/>
                  </a:lnTo>
                  <a:lnTo>
                    <a:pt x="335" y="24"/>
                  </a:lnTo>
                  <a:lnTo>
                    <a:pt x="339" y="24"/>
                  </a:lnTo>
                  <a:lnTo>
                    <a:pt x="342" y="24"/>
                  </a:lnTo>
                  <a:lnTo>
                    <a:pt x="346" y="24"/>
                  </a:lnTo>
                  <a:lnTo>
                    <a:pt x="349" y="24"/>
                  </a:lnTo>
                  <a:lnTo>
                    <a:pt x="353" y="24"/>
                  </a:lnTo>
                  <a:lnTo>
                    <a:pt x="356" y="24"/>
                  </a:lnTo>
                  <a:lnTo>
                    <a:pt x="360" y="24"/>
                  </a:lnTo>
                  <a:lnTo>
                    <a:pt x="363" y="24"/>
                  </a:lnTo>
                  <a:lnTo>
                    <a:pt x="366" y="24"/>
                  </a:lnTo>
                  <a:lnTo>
                    <a:pt x="370" y="24"/>
                  </a:lnTo>
                  <a:lnTo>
                    <a:pt x="373" y="24"/>
                  </a:lnTo>
                  <a:lnTo>
                    <a:pt x="377" y="24"/>
                  </a:lnTo>
                  <a:lnTo>
                    <a:pt x="380" y="24"/>
                  </a:lnTo>
                  <a:lnTo>
                    <a:pt x="384" y="24"/>
                  </a:lnTo>
                  <a:lnTo>
                    <a:pt x="387" y="24"/>
                  </a:lnTo>
                  <a:lnTo>
                    <a:pt x="391" y="24"/>
                  </a:lnTo>
                  <a:lnTo>
                    <a:pt x="394" y="24"/>
                  </a:lnTo>
                  <a:lnTo>
                    <a:pt x="398" y="24"/>
                  </a:lnTo>
                  <a:lnTo>
                    <a:pt x="401" y="24"/>
                  </a:lnTo>
                  <a:lnTo>
                    <a:pt x="405" y="24"/>
                  </a:lnTo>
                  <a:lnTo>
                    <a:pt x="408" y="24"/>
                  </a:lnTo>
                  <a:lnTo>
                    <a:pt x="412" y="24"/>
                  </a:lnTo>
                  <a:lnTo>
                    <a:pt x="415" y="24"/>
                  </a:lnTo>
                  <a:lnTo>
                    <a:pt x="419" y="2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2" name="Freeform 90"/>
            <p:cNvSpPr>
              <a:spLocks/>
            </p:cNvSpPr>
            <p:nvPr/>
          </p:nvSpPr>
          <p:spPr bwMode="auto">
            <a:xfrm>
              <a:off x="1409" y="197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2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3" name="Freeform 91"/>
            <p:cNvSpPr>
              <a:spLocks/>
            </p:cNvSpPr>
            <p:nvPr/>
          </p:nvSpPr>
          <p:spPr bwMode="auto">
            <a:xfrm>
              <a:off x="1852" y="197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4" name="Freeform 92"/>
            <p:cNvSpPr>
              <a:spLocks/>
            </p:cNvSpPr>
            <p:nvPr/>
          </p:nvSpPr>
          <p:spPr bwMode="auto">
            <a:xfrm>
              <a:off x="2295" y="197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7" y="0"/>
                </a:cxn>
                <a:cxn ang="0">
                  <a:pos x="238" y="0"/>
                </a:cxn>
                <a:cxn ang="0">
                  <a:pos x="248" y="0"/>
                </a:cxn>
                <a:cxn ang="0">
                  <a:pos x="259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5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5" name="Freeform 93"/>
            <p:cNvSpPr>
              <a:spLocks/>
            </p:cNvSpPr>
            <p:nvPr/>
          </p:nvSpPr>
          <p:spPr bwMode="auto">
            <a:xfrm>
              <a:off x="2738" y="1976"/>
              <a:ext cx="444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91" y="0"/>
                </a:cxn>
                <a:cxn ang="0">
                  <a:pos x="102" y="0"/>
                </a:cxn>
                <a:cxn ang="0">
                  <a:pos x="112" y="0"/>
                </a:cxn>
                <a:cxn ang="0">
                  <a:pos x="123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4" y="0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7" y="0"/>
                </a:cxn>
                <a:cxn ang="0">
                  <a:pos x="238" y="0"/>
                </a:cxn>
                <a:cxn ang="0">
                  <a:pos x="248" y="0"/>
                </a:cxn>
                <a:cxn ang="0">
                  <a:pos x="259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0" y="0"/>
                </a:cxn>
                <a:cxn ang="0">
                  <a:pos x="301" y="0"/>
                </a:cxn>
                <a:cxn ang="0">
                  <a:pos x="311" y="0"/>
                </a:cxn>
                <a:cxn ang="0">
                  <a:pos x="322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5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6" y="0"/>
                </a:cxn>
                <a:cxn ang="0">
                  <a:pos x="437" y="0"/>
                </a:cxn>
              </a:cxnLst>
              <a:rect l="0" t="0" r="r" b="b"/>
              <a:pathLst>
                <a:path w="444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9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7" y="0"/>
                  </a:lnTo>
                  <a:lnTo>
                    <a:pt x="440" y="0"/>
                  </a:lnTo>
                  <a:lnTo>
                    <a:pt x="44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6" name="Freeform 94"/>
            <p:cNvSpPr>
              <a:spLocks/>
            </p:cNvSpPr>
            <p:nvPr/>
          </p:nvSpPr>
          <p:spPr bwMode="auto">
            <a:xfrm>
              <a:off x="3182" y="197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80" y="0"/>
                </a:cxn>
                <a:cxn ang="0">
                  <a:pos x="90" y="0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2" y="0"/>
                </a:cxn>
                <a:cxn ang="0">
                  <a:pos x="132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8" y="0"/>
                </a:cxn>
                <a:cxn ang="0">
                  <a:pos x="279" y="0"/>
                </a:cxn>
                <a:cxn ang="0">
                  <a:pos x="289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5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5" y="0"/>
                  </a:lnTo>
                  <a:lnTo>
                    <a:pt x="279" y="0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89" y="0"/>
                  </a:lnTo>
                  <a:lnTo>
                    <a:pt x="293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7" name="Freeform 95"/>
            <p:cNvSpPr>
              <a:spLocks/>
            </p:cNvSpPr>
            <p:nvPr/>
          </p:nvSpPr>
          <p:spPr bwMode="auto">
            <a:xfrm>
              <a:off x="3625" y="197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3" y="0"/>
                </a:cxn>
                <a:cxn ang="0">
                  <a:pos x="164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0" y="0"/>
                </a:cxn>
                <a:cxn ang="0">
                  <a:pos x="321" y="0"/>
                </a:cxn>
                <a:cxn ang="0">
                  <a:pos x="331" y="0"/>
                </a:cxn>
                <a:cxn ang="0">
                  <a:pos x="342" y="0"/>
                </a:cxn>
                <a:cxn ang="0">
                  <a:pos x="352" y="0"/>
                </a:cxn>
                <a:cxn ang="0">
                  <a:pos x="363" y="0"/>
                </a:cxn>
                <a:cxn ang="0">
                  <a:pos x="373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8" name="Freeform 96"/>
            <p:cNvSpPr>
              <a:spLocks/>
            </p:cNvSpPr>
            <p:nvPr/>
          </p:nvSpPr>
          <p:spPr bwMode="auto">
            <a:xfrm>
              <a:off x="4068" y="1976"/>
              <a:ext cx="443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70" y="0"/>
                </a:cxn>
                <a:cxn ang="0">
                  <a:pos x="80" y="0"/>
                </a:cxn>
                <a:cxn ang="0">
                  <a:pos x="91" y="0"/>
                </a:cxn>
                <a:cxn ang="0">
                  <a:pos x="101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6" y="0"/>
                </a:cxn>
                <a:cxn ang="0">
                  <a:pos x="227" y="0"/>
                </a:cxn>
                <a:cxn ang="0">
                  <a:pos x="237" y="0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79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5" y="0"/>
                </a:cxn>
                <a:cxn ang="0">
                  <a:pos x="426" y="0"/>
                </a:cxn>
                <a:cxn ang="0">
                  <a:pos x="436" y="0"/>
                </a:cxn>
              </a:cxnLst>
              <a:rect l="0" t="0" r="r" b="b"/>
              <a:pathLst>
                <a:path w="44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5" y="0"/>
                  </a:lnTo>
                  <a:lnTo>
                    <a:pt x="419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3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9" name="Freeform 97"/>
            <p:cNvSpPr>
              <a:spLocks/>
            </p:cNvSpPr>
            <p:nvPr/>
          </p:nvSpPr>
          <p:spPr bwMode="auto">
            <a:xfrm>
              <a:off x="4511" y="1976"/>
              <a:ext cx="444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91" y="0"/>
                </a:cxn>
                <a:cxn ang="0">
                  <a:pos x="102" y="0"/>
                </a:cxn>
                <a:cxn ang="0">
                  <a:pos x="112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3" y="0"/>
                </a:cxn>
                <a:cxn ang="0">
                  <a:pos x="154" y="0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7" y="0"/>
                </a:cxn>
                <a:cxn ang="0">
                  <a:pos x="238" y="0"/>
                </a:cxn>
                <a:cxn ang="0">
                  <a:pos x="248" y="0"/>
                </a:cxn>
                <a:cxn ang="0">
                  <a:pos x="259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0" y="0"/>
                </a:cxn>
                <a:cxn ang="0">
                  <a:pos x="300" y="0"/>
                </a:cxn>
                <a:cxn ang="0">
                  <a:pos x="311" y="0"/>
                </a:cxn>
                <a:cxn ang="0">
                  <a:pos x="321" y="0"/>
                </a:cxn>
                <a:cxn ang="0">
                  <a:pos x="332" y="0"/>
                </a:cxn>
                <a:cxn ang="0">
                  <a:pos x="342" y="0"/>
                </a:cxn>
                <a:cxn ang="0">
                  <a:pos x="353" y="0"/>
                </a:cxn>
                <a:cxn ang="0">
                  <a:pos x="363" y="0"/>
                </a:cxn>
                <a:cxn ang="0">
                  <a:pos x="374" y="0"/>
                </a:cxn>
                <a:cxn ang="0">
                  <a:pos x="384" y="0"/>
                </a:cxn>
                <a:cxn ang="0">
                  <a:pos x="395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6" y="0"/>
                </a:cxn>
                <a:cxn ang="0">
                  <a:pos x="437" y="0"/>
                </a:cxn>
              </a:cxnLst>
              <a:rect l="0" t="0" r="r" b="b"/>
              <a:pathLst>
                <a:path w="444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4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6" y="0"/>
                  </a:lnTo>
                  <a:lnTo>
                    <a:pt x="290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7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7" y="0"/>
                  </a:lnTo>
                  <a:lnTo>
                    <a:pt x="440" y="0"/>
                  </a:lnTo>
                  <a:lnTo>
                    <a:pt x="44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0" name="Freeform 98"/>
            <p:cNvSpPr>
              <a:spLocks/>
            </p:cNvSpPr>
            <p:nvPr/>
          </p:nvSpPr>
          <p:spPr bwMode="auto">
            <a:xfrm>
              <a:off x="4955" y="1976"/>
              <a:ext cx="1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52" y="0"/>
                </a:cxn>
                <a:cxn ang="0">
                  <a:pos x="55" y="0"/>
                </a:cxn>
                <a:cxn ang="0">
                  <a:pos x="59" y="0"/>
                </a:cxn>
                <a:cxn ang="0">
                  <a:pos x="62" y="0"/>
                </a:cxn>
                <a:cxn ang="0">
                  <a:pos x="66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76" y="0"/>
                </a:cxn>
                <a:cxn ang="0">
                  <a:pos x="80" y="0"/>
                </a:cxn>
                <a:cxn ang="0">
                  <a:pos x="83" y="0"/>
                </a:cxn>
                <a:cxn ang="0">
                  <a:pos x="87" y="0"/>
                </a:cxn>
                <a:cxn ang="0">
                  <a:pos x="90" y="0"/>
                </a:cxn>
                <a:cxn ang="0">
                  <a:pos x="94" y="0"/>
                </a:cxn>
                <a:cxn ang="0">
                  <a:pos x="97" y="0"/>
                </a:cxn>
                <a:cxn ang="0">
                  <a:pos x="101" y="0"/>
                </a:cxn>
                <a:cxn ang="0">
                  <a:pos x="104" y="0"/>
                </a:cxn>
                <a:cxn ang="0">
                  <a:pos x="108" y="0"/>
                </a:cxn>
                <a:cxn ang="0">
                  <a:pos x="111" y="0"/>
                </a:cxn>
                <a:cxn ang="0">
                  <a:pos x="115" y="0"/>
                </a:cxn>
                <a:cxn ang="0">
                  <a:pos x="118" y="0"/>
                </a:cxn>
                <a:cxn ang="0">
                  <a:pos x="122" y="0"/>
                </a:cxn>
              </a:cxnLst>
              <a:rect l="0" t="0" r="r" b="b"/>
              <a:pathLst>
                <a:path w="122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2" name="Rectangle 100"/>
            <p:cNvSpPr>
              <a:spLocks noChangeArrowheads="1"/>
            </p:cNvSpPr>
            <p:nvPr/>
          </p:nvSpPr>
          <p:spPr bwMode="auto">
            <a:xfrm>
              <a:off x="973" y="2676"/>
              <a:ext cx="4104" cy="1384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3" name="Freeform 101"/>
            <p:cNvSpPr>
              <a:spLocks/>
            </p:cNvSpPr>
            <p:nvPr/>
          </p:nvSpPr>
          <p:spPr bwMode="auto">
            <a:xfrm>
              <a:off x="973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4" name="Freeform 102"/>
            <p:cNvSpPr>
              <a:spLocks/>
            </p:cNvSpPr>
            <p:nvPr/>
          </p:nvSpPr>
          <p:spPr bwMode="auto">
            <a:xfrm>
              <a:off x="1486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5" name="Freeform 103"/>
            <p:cNvSpPr>
              <a:spLocks/>
            </p:cNvSpPr>
            <p:nvPr/>
          </p:nvSpPr>
          <p:spPr bwMode="auto">
            <a:xfrm>
              <a:off x="1999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6" name="Freeform 104"/>
            <p:cNvSpPr>
              <a:spLocks/>
            </p:cNvSpPr>
            <p:nvPr/>
          </p:nvSpPr>
          <p:spPr bwMode="auto">
            <a:xfrm>
              <a:off x="2512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7" name="Freeform 105"/>
            <p:cNvSpPr>
              <a:spLocks/>
            </p:cNvSpPr>
            <p:nvPr/>
          </p:nvSpPr>
          <p:spPr bwMode="auto">
            <a:xfrm>
              <a:off x="3025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8" name="Freeform 106"/>
            <p:cNvSpPr>
              <a:spLocks/>
            </p:cNvSpPr>
            <p:nvPr/>
          </p:nvSpPr>
          <p:spPr bwMode="auto">
            <a:xfrm>
              <a:off x="3538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9" name="Freeform 107"/>
            <p:cNvSpPr>
              <a:spLocks/>
            </p:cNvSpPr>
            <p:nvPr/>
          </p:nvSpPr>
          <p:spPr bwMode="auto">
            <a:xfrm>
              <a:off x="4051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0" name="Freeform 108"/>
            <p:cNvSpPr>
              <a:spLocks/>
            </p:cNvSpPr>
            <p:nvPr/>
          </p:nvSpPr>
          <p:spPr bwMode="auto">
            <a:xfrm>
              <a:off x="4564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1" name="Freeform 109"/>
            <p:cNvSpPr>
              <a:spLocks/>
            </p:cNvSpPr>
            <p:nvPr/>
          </p:nvSpPr>
          <p:spPr bwMode="auto">
            <a:xfrm>
              <a:off x="5077" y="2676"/>
              <a:ext cx="1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2" name="Freeform 110"/>
            <p:cNvSpPr>
              <a:spLocks/>
            </p:cNvSpPr>
            <p:nvPr/>
          </p:nvSpPr>
          <p:spPr bwMode="auto">
            <a:xfrm>
              <a:off x="973" y="4060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3" name="Freeform 111"/>
            <p:cNvSpPr>
              <a:spLocks/>
            </p:cNvSpPr>
            <p:nvPr/>
          </p:nvSpPr>
          <p:spPr bwMode="auto">
            <a:xfrm>
              <a:off x="973" y="3906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4" name="Freeform 112"/>
            <p:cNvSpPr>
              <a:spLocks/>
            </p:cNvSpPr>
            <p:nvPr/>
          </p:nvSpPr>
          <p:spPr bwMode="auto">
            <a:xfrm>
              <a:off x="973" y="3752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5" name="Freeform 113"/>
            <p:cNvSpPr>
              <a:spLocks/>
            </p:cNvSpPr>
            <p:nvPr/>
          </p:nvSpPr>
          <p:spPr bwMode="auto">
            <a:xfrm>
              <a:off x="973" y="3598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6" name="Freeform 114"/>
            <p:cNvSpPr>
              <a:spLocks/>
            </p:cNvSpPr>
            <p:nvPr/>
          </p:nvSpPr>
          <p:spPr bwMode="auto">
            <a:xfrm>
              <a:off x="973" y="3445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7" name="Freeform 115"/>
            <p:cNvSpPr>
              <a:spLocks/>
            </p:cNvSpPr>
            <p:nvPr/>
          </p:nvSpPr>
          <p:spPr bwMode="auto">
            <a:xfrm>
              <a:off x="973" y="3291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8" name="Freeform 116"/>
            <p:cNvSpPr>
              <a:spLocks/>
            </p:cNvSpPr>
            <p:nvPr/>
          </p:nvSpPr>
          <p:spPr bwMode="auto">
            <a:xfrm>
              <a:off x="973" y="3137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9" name="Freeform 117"/>
            <p:cNvSpPr>
              <a:spLocks/>
            </p:cNvSpPr>
            <p:nvPr/>
          </p:nvSpPr>
          <p:spPr bwMode="auto">
            <a:xfrm>
              <a:off x="973" y="2983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0" name="Freeform 118"/>
            <p:cNvSpPr>
              <a:spLocks/>
            </p:cNvSpPr>
            <p:nvPr/>
          </p:nvSpPr>
          <p:spPr bwMode="auto">
            <a:xfrm>
              <a:off x="973" y="2829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1" name="Freeform 119"/>
            <p:cNvSpPr>
              <a:spLocks/>
            </p:cNvSpPr>
            <p:nvPr/>
          </p:nvSpPr>
          <p:spPr bwMode="auto">
            <a:xfrm>
              <a:off x="973" y="2676"/>
              <a:ext cx="4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6" y="0"/>
                </a:cxn>
                <a:cxn ang="0">
                  <a:pos x="1176" y="0"/>
                </a:cxn>
              </a:cxnLst>
              <a:rect l="0" t="0" r="r" b="b"/>
              <a:pathLst>
                <a:path w="1176">
                  <a:moveTo>
                    <a:pt x="0" y="0"/>
                  </a:moveTo>
                  <a:lnTo>
                    <a:pt x="1176" y="0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2" name="Line 120"/>
            <p:cNvSpPr>
              <a:spLocks noChangeShapeType="1"/>
            </p:cNvSpPr>
            <p:nvPr/>
          </p:nvSpPr>
          <p:spPr bwMode="auto">
            <a:xfrm>
              <a:off x="973" y="2676"/>
              <a:ext cx="410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3" name="Freeform 121"/>
            <p:cNvSpPr>
              <a:spLocks/>
            </p:cNvSpPr>
            <p:nvPr/>
          </p:nvSpPr>
          <p:spPr bwMode="auto">
            <a:xfrm>
              <a:off x="973" y="2676"/>
              <a:ext cx="4104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176" y="396"/>
                </a:cxn>
                <a:cxn ang="0">
                  <a:pos x="1176" y="0"/>
                </a:cxn>
              </a:cxnLst>
              <a:rect l="0" t="0" r="r" b="b"/>
              <a:pathLst>
                <a:path w="1176" h="396">
                  <a:moveTo>
                    <a:pt x="0" y="396"/>
                  </a:moveTo>
                  <a:lnTo>
                    <a:pt x="1176" y="396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4" name="Line 122"/>
            <p:cNvSpPr>
              <a:spLocks noChangeShapeType="1"/>
            </p:cNvSpPr>
            <p:nvPr/>
          </p:nvSpPr>
          <p:spPr bwMode="auto">
            <a:xfrm flipV="1">
              <a:off x="973" y="2676"/>
              <a:ext cx="1" cy="1384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5" name="Line 123"/>
            <p:cNvSpPr>
              <a:spLocks noChangeShapeType="1"/>
            </p:cNvSpPr>
            <p:nvPr/>
          </p:nvSpPr>
          <p:spPr bwMode="auto">
            <a:xfrm>
              <a:off x="973" y="4060"/>
              <a:ext cx="410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6" name="Line 124"/>
            <p:cNvSpPr>
              <a:spLocks noChangeShapeType="1"/>
            </p:cNvSpPr>
            <p:nvPr/>
          </p:nvSpPr>
          <p:spPr bwMode="auto">
            <a:xfrm flipV="1">
              <a:off x="973" y="2676"/>
              <a:ext cx="1" cy="1384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7" name="Line 125"/>
            <p:cNvSpPr>
              <a:spLocks noChangeShapeType="1"/>
            </p:cNvSpPr>
            <p:nvPr/>
          </p:nvSpPr>
          <p:spPr bwMode="auto">
            <a:xfrm>
              <a:off x="973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8" name="Line 126"/>
            <p:cNvSpPr>
              <a:spLocks noChangeShapeType="1"/>
            </p:cNvSpPr>
            <p:nvPr/>
          </p:nvSpPr>
          <p:spPr bwMode="auto">
            <a:xfrm>
              <a:off x="973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9" name="Rectangle 127"/>
            <p:cNvSpPr>
              <a:spLocks noChangeArrowheads="1"/>
            </p:cNvSpPr>
            <p:nvPr/>
          </p:nvSpPr>
          <p:spPr bwMode="auto">
            <a:xfrm>
              <a:off x="955" y="407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40" name="Line 128"/>
            <p:cNvSpPr>
              <a:spLocks noChangeShapeType="1"/>
            </p:cNvSpPr>
            <p:nvPr/>
          </p:nvSpPr>
          <p:spPr bwMode="auto">
            <a:xfrm>
              <a:off x="1486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1" name="Line 129"/>
            <p:cNvSpPr>
              <a:spLocks noChangeShapeType="1"/>
            </p:cNvSpPr>
            <p:nvPr/>
          </p:nvSpPr>
          <p:spPr bwMode="auto">
            <a:xfrm>
              <a:off x="1486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2" name="Rectangle 130"/>
            <p:cNvSpPr>
              <a:spLocks noChangeArrowheads="1"/>
            </p:cNvSpPr>
            <p:nvPr/>
          </p:nvSpPr>
          <p:spPr bwMode="auto">
            <a:xfrm>
              <a:off x="1440" y="4070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43" name="Line 131"/>
            <p:cNvSpPr>
              <a:spLocks noChangeShapeType="1"/>
            </p:cNvSpPr>
            <p:nvPr/>
          </p:nvSpPr>
          <p:spPr bwMode="auto">
            <a:xfrm>
              <a:off x="1999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4" name="Line 132"/>
            <p:cNvSpPr>
              <a:spLocks noChangeShapeType="1"/>
            </p:cNvSpPr>
            <p:nvPr/>
          </p:nvSpPr>
          <p:spPr bwMode="auto">
            <a:xfrm>
              <a:off x="1999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5" name="Rectangle 133"/>
            <p:cNvSpPr>
              <a:spLocks noChangeArrowheads="1"/>
            </p:cNvSpPr>
            <p:nvPr/>
          </p:nvSpPr>
          <p:spPr bwMode="auto">
            <a:xfrm>
              <a:off x="1981" y="407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46" name="Line 134"/>
            <p:cNvSpPr>
              <a:spLocks noChangeShapeType="1"/>
            </p:cNvSpPr>
            <p:nvPr/>
          </p:nvSpPr>
          <p:spPr bwMode="auto">
            <a:xfrm>
              <a:off x="2512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7" name="Line 135"/>
            <p:cNvSpPr>
              <a:spLocks noChangeShapeType="1"/>
            </p:cNvSpPr>
            <p:nvPr/>
          </p:nvSpPr>
          <p:spPr bwMode="auto">
            <a:xfrm>
              <a:off x="2512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8" name="Rectangle 136"/>
            <p:cNvSpPr>
              <a:spLocks noChangeArrowheads="1"/>
            </p:cNvSpPr>
            <p:nvPr/>
          </p:nvSpPr>
          <p:spPr bwMode="auto">
            <a:xfrm>
              <a:off x="2466" y="4070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49" name="Line 137"/>
            <p:cNvSpPr>
              <a:spLocks noChangeShapeType="1"/>
            </p:cNvSpPr>
            <p:nvPr/>
          </p:nvSpPr>
          <p:spPr bwMode="auto">
            <a:xfrm>
              <a:off x="3025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0" name="Line 138"/>
            <p:cNvSpPr>
              <a:spLocks noChangeShapeType="1"/>
            </p:cNvSpPr>
            <p:nvPr/>
          </p:nvSpPr>
          <p:spPr bwMode="auto">
            <a:xfrm>
              <a:off x="3025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1" name="Rectangle 139"/>
            <p:cNvSpPr>
              <a:spLocks noChangeArrowheads="1"/>
            </p:cNvSpPr>
            <p:nvPr/>
          </p:nvSpPr>
          <p:spPr bwMode="auto">
            <a:xfrm>
              <a:off x="3007" y="407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52" name="Line 140"/>
            <p:cNvSpPr>
              <a:spLocks noChangeShapeType="1"/>
            </p:cNvSpPr>
            <p:nvPr/>
          </p:nvSpPr>
          <p:spPr bwMode="auto">
            <a:xfrm>
              <a:off x="3538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3" name="Line 141"/>
            <p:cNvSpPr>
              <a:spLocks noChangeShapeType="1"/>
            </p:cNvSpPr>
            <p:nvPr/>
          </p:nvSpPr>
          <p:spPr bwMode="auto">
            <a:xfrm>
              <a:off x="3538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4" name="Rectangle 142"/>
            <p:cNvSpPr>
              <a:spLocks noChangeArrowheads="1"/>
            </p:cNvSpPr>
            <p:nvPr/>
          </p:nvSpPr>
          <p:spPr bwMode="auto">
            <a:xfrm>
              <a:off x="3492" y="4070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55" name="Line 143"/>
            <p:cNvSpPr>
              <a:spLocks noChangeShapeType="1"/>
            </p:cNvSpPr>
            <p:nvPr/>
          </p:nvSpPr>
          <p:spPr bwMode="auto">
            <a:xfrm>
              <a:off x="4051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6" name="Line 144"/>
            <p:cNvSpPr>
              <a:spLocks noChangeShapeType="1"/>
            </p:cNvSpPr>
            <p:nvPr/>
          </p:nvSpPr>
          <p:spPr bwMode="auto">
            <a:xfrm>
              <a:off x="4051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7" name="Rectangle 145"/>
            <p:cNvSpPr>
              <a:spLocks noChangeArrowheads="1"/>
            </p:cNvSpPr>
            <p:nvPr/>
          </p:nvSpPr>
          <p:spPr bwMode="auto">
            <a:xfrm>
              <a:off x="4033" y="407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3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58" name="Line 146"/>
            <p:cNvSpPr>
              <a:spLocks noChangeShapeType="1"/>
            </p:cNvSpPr>
            <p:nvPr/>
          </p:nvSpPr>
          <p:spPr bwMode="auto">
            <a:xfrm>
              <a:off x="4564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9" name="Line 147"/>
            <p:cNvSpPr>
              <a:spLocks noChangeShapeType="1"/>
            </p:cNvSpPr>
            <p:nvPr/>
          </p:nvSpPr>
          <p:spPr bwMode="auto">
            <a:xfrm>
              <a:off x="4564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0" name="Rectangle 148"/>
            <p:cNvSpPr>
              <a:spLocks noChangeArrowheads="1"/>
            </p:cNvSpPr>
            <p:nvPr/>
          </p:nvSpPr>
          <p:spPr bwMode="auto">
            <a:xfrm>
              <a:off x="4518" y="4070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3.5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61" name="Line 149"/>
            <p:cNvSpPr>
              <a:spLocks noChangeShapeType="1"/>
            </p:cNvSpPr>
            <p:nvPr/>
          </p:nvSpPr>
          <p:spPr bwMode="auto">
            <a:xfrm>
              <a:off x="5077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2" name="Line 150"/>
            <p:cNvSpPr>
              <a:spLocks noChangeShapeType="1"/>
            </p:cNvSpPr>
            <p:nvPr/>
          </p:nvSpPr>
          <p:spPr bwMode="auto">
            <a:xfrm>
              <a:off x="5077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3" name="Rectangle 151"/>
            <p:cNvSpPr>
              <a:spLocks noChangeArrowheads="1"/>
            </p:cNvSpPr>
            <p:nvPr/>
          </p:nvSpPr>
          <p:spPr bwMode="auto">
            <a:xfrm>
              <a:off x="5059" y="407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64" name="Line 152"/>
            <p:cNvSpPr>
              <a:spLocks noChangeShapeType="1"/>
            </p:cNvSpPr>
            <p:nvPr/>
          </p:nvSpPr>
          <p:spPr bwMode="auto">
            <a:xfrm>
              <a:off x="973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5" name="Line 153"/>
            <p:cNvSpPr>
              <a:spLocks noChangeShapeType="1"/>
            </p:cNvSpPr>
            <p:nvPr/>
          </p:nvSpPr>
          <p:spPr bwMode="auto">
            <a:xfrm>
              <a:off x="5077" y="40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6" name="Rectangle 154"/>
            <p:cNvSpPr>
              <a:spLocks noChangeArrowheads="1"/>
            </p:cNvSpPr>
            <p:nvPr/>
          </p:nvSpPr>
          <p:spPr bwMode="auto">
            <a:xfrm>
              <a:off x="814" y="4015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0.8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67" name="Line 155"/>
            <p:cNvSpPr>
              <a:spLocks noChangeShapeType="1"/>
            </p:cNvSpPr>
            <p:nvPr/>
          </p:nvSpPr>
          <p:spPr bwMode="auto">
            <a:xfrm>
              <a:off x="973" y="390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8" name="Line 156"/>
            <p:cNvSpPr>
              <a:spLocks noChangeShapeType="1"/>
            </p:cNvSpPr>
            <p:nvPr/>
          </p:nvSpPr>
          <p:spPr bwMode="auto">
            <a:xfrm>
              <a:off x="5077" y="390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9" name="Rectangle 157"/>
            <p:cNvSpPr>
              <a:spLocks noChangeArrowheads="1"/>
            </p:cNvSpPr>
            <p:nvPr/>
          </p:nvSpPr>
          <p:spPr bwMode="auto">
            <a:xfrm>
              <a:off x="866" y="3861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70" name="Line 158"/>
            <p:cNvSpPr>
              <a:spLocks noChangeShapeType="1"/>
            </p:cNvSpPr>
            <p:nvPr/>
          </p:nvSpPr>
          <p:spPr bwMode="auto">
            <a:xfrm>
              <a:off x="973" y="375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1" name="Line 159"/>
            <p:cNvSpPr>
              <a:spLocks noChangeShapeType="1"/>
            </p:cNvSpPr>
            <p:nvPr/>
          </p:nvSpPr>
          <p:spPr bwMode="auto">
            <a:xfrm>
              <a:off x="5077" y="375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2" name="Rectangle 160"/>
            <p:cNvSpPr>
              <a:spLocks noChangeArrowheads="1"/>
            </p:cNvSpPr>
            <p:nvPr/>
          </p:nvSpPr>
          <p:spPr bwMode="auto">
            <a:xfrm>
              <a:off x="814" y="3707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73" name="Line 161"/>
            <p:cNvSpPr>
              <a:spLocks noChangeShapeType="1"/>
            </p:cNvSpPr>
            <p:nvPr/>
          </p:nvSpPr>
          <p:spPr bwMode="auto">
            <a:xfrm>
              <a:off x="973" y="359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4" name="Line 162"/>
            <p:cNvSpPr>
              <a:spLocks noChangeShapeType="1"/>
            </p:cNvSpPr>
            <p:nvPr/>
          </p:nvSpPr>
          <p:spPr bwMode="auto">
            <a:xfrm>
              <a:off x="5077" y="359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5" name="Rectangle 163"/>
            <p:cNvSpPr>
              <a:spLocks noChangeArrowheads="1"/>
            </p:cNvSpPr>
            <p:nvPr/>
          </p:nvSpPr>
          <p:spPr bwMode="auto">
            <a:xfrm>
              <a:off x="814" y="3553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76" name="Line 164"/>
            <p:cNvSpPr>
              <a:spLocks noChangeShapeType="1"/>
            </p:cNvSpPr>
            <p:nvPr/>
          </p:nvSpPr>
          <p:spPr bwMode="auto">
            <a:xfrm>
              <a:off x="973" y="344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7" name="Line 165"/>
            <p:cNvSpPr>
              <a:spLocks noChangeShapeType="1"/>
            </p:cNvSpPr>
            <p:nvPr/>
          </p:nvSpPr>
          <p:spPr bwMode="auto">
            <a:xfrm>
              <a:off x="5077" y="344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8" name="Rectangle 166"/>
            <p:cNvSpPr>
              <a:spLocks noChangeArrowheads="1"/>
            </p:cNvSpPr>
            <p:nvPr/>
          </p:nvSpPr>
          <p:spPr bwMode="auto">
            <a:xfrm>
              <a:off x="814" y="3400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1.6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79" name="Line 167"/>
            <p:cNvSpPr>
              <a:spLocks noChangeShapeType="1"/>
            </p:cNvSpPr>
            <p:nvPr/>
          </p:nvSpPr>
          <p:spPr bwMode="auto">
            <a:xfrm>
              <a:off x="973" y="329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0" name="Line 168"/>
            <p:cNvSpPr>
              <a:spLocks noChangeShapeType="1"/>
            </p:cNvSpPr>
            <p:nvPr/>
          </p:nvSpPr>
          <p:spPr bwMode="auto">
            <a:xfrm>
              <a:off x="5077" y="329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1" name="Rectangle 169"/>
            <p:cNvSpPr>
              <a:spLocks noChangeArrowheads="1"/>
            </p:cNvSpPr>
            <p:nvPr/>
          </p:nvSpPr>
          <p:spPr bwMode="auto">
            <a:xfrm>
              <a:off x="814" y="3246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1.8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82" name="Line 170"/>
            <p:cNvSpPr>
              <a:spLocks noChangeShapeType="1"/>
            </p:cNvSpPr>
            <p:nvPr/>
          </p:nvSpPr>
          <p:spPr bwMode="auto">
            <a:xfrm>
              <a:off x="973" y="313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3" name="Line 171"/>
            <p:cNvSpPr>
              <a:spLocks noChangeShapeType="1"/>
            </p:cNvSpPr>
            <p:nvPr/>
          </p:nvSpPr>
          <p:spPr bwMode="auto">
            <a:xfrm>
              <a:off x="5077" y="313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4" name="Rectangle 172"/>
            <p:cNvSpPr>
              <a:spLocks noChangeArrowheads="1"/>
            </p:cNvSpPr>
            <p:nvPr/>
          </p:nvSpPr>
          <p:spPr bwMode="auto">
            <a:xfrm>
              <a:off x="866" y="3092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85" name="Line 173"/>
            <p:cNvSpPr>
              <a:spLocks noChangeShapeType="1"/>
            </p:cNvSpPr>
            <p:nvPr/>
          </p:nvSpPr>
          <p:spPr bwMode="auto">
            <a:xfrm>
              <a:off x="973" y="298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6" name="Line 174"/>
            <p:cNvSpPr>
              <a:spLocks noChangeShapeType="1"/>
            </p:cNvSpPr>
            <p:nvPr/>
          </p:nvSpPr>
          <p:spPr bwMode="auto">
            <a:xfrm>
              <a:off x="5077" y="298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7" name="Rectangle 175"/>
            <p:cNvSpPr>
              <a:spLocks noChangeArrowheads="1"/>
            </p:cNvSpPr>
            <p:nvPr/>
          </p:nvSpPr>
          <p:spPr bwMode="auto">
            <a:xfrm>
              <a:off x="814" y="2938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88" name="Line 176"/>
            <p:cNvSpPr>
              <a:spLocks noChangeShapeType="1"/>
            </p:cNvSpPr>
            <p:nvPr/>
          </p:nvSpPr>
          <p:spPr bwMode="auto">
            <a:xfrm>
              <a:off x="973" y="282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9" name="Line 177"/>
            <p:cNvSpPr>
              <a:spLocks noChangeShapeType="1"/>
            </p:cNvSpPr>
            <p:nvPr/>
          </p:nvSpPr>
          <p:spPr bwMode="auto">
            <a:xfrm>
              <a:off x="5077" y="282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90" name="Rectangle 178"/>
            <p:cNvSpPr>
              <a:spLocks noChangeArrowheads="1"/>
            </p:cNvSpPr>
            <p:nvPr/>
          </p:nvSpPr>
          <p:spPr bwMode="auto">
            <a:xfrm>
              <a:off x="814" y="2784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91" name="Line 179"/>
            <p:cNvSpPr>
              <a:spLocks noChangeShapeType="1"/>
            </p:cNvSpPr>
            <p:nvPr/>
          </p:nvSpPr>
          <p:spPr bwMode="auto">
            <a:xfrm>
              <a:off x="973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92" name="Line 180"/>
            <p:cNvSpPr>
              <a:spLocks noChangeShapeType="1"/>
            </p:cNvSpPr>
            <p:nvPr/>
          </p:nvSpPr>
          <p:spPr bwMode="auto">
            <a:xfrm>
              <a:off x="5077" y="267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93" name="Rectangle 181"/>
            <p:cNvSpPr>
              <a:spLocks noChangeArrowheads="1"/>
            </p:cNvSpPr>
            <p:nvPr/>
          </p:nvSpPr>
          <p:spPr bwMode="auto">
            <a:xfrm>
              <a:off x="814" y="2631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2.6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8294" name="Line 182"/>
            <p:cNvSpPr>
              <a:spLocks noChangeShapeType="1"/>
            </p:cNvSpPr>
            <p:nvPr/>
          </p:nvSpPr>
          <p:spPr bwMode="auto">
            <a:xfrm>
              <a:off x="973" y="2676"/>
              <a:ext cx="410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95" name="Freeform 183"/>
            <p:cNvSpPr>
              <a:spLocks/>
            </p:cNvSpPr>
            <p:nvPr/>
          </p:nvSpPr>
          <p:spPr bwMode="auto">
            <a:xfrm>
              <a:off x="973" y="2676"/>
              <a:ext cx="4104" cy="1384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176" y="396"/>
                </a:cxn>
                <a:cxn ang="0">
                  <a:pos x="1176" y="0"/>
                </a:cxn>
              </a:cxnLst>
              <a:rect l="0" t="0" r="r" b="b"/>
              <a:pathLst>
                <a:path w="1176" h="396">
                  <a:moveTo>
                    <a:pt x="0" y="396"/>
                  </a:moveTo>
                  <a:lnTo>
                    <a:pt x="1176" y="396"/>
                  </a:lnTo>
                  <a:lnTo>
                    <a:pt x="117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18296" name="Line 184"/>
            <p:cNvSpPr>
              <a:spLocks noChangeShapeType="1"/>
            </p:cNvSpPr>
            <p:nvPr/>
          </p:nvSpPr>
          <p:spPr bwMode="auto">
            <a:xfrm flipV="1">
              <a:off x="973" y="2676"/>
              <a:ext cx="1" cy="1384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97" name="Rectangle 185"/>
            <p:cNvSpPr>
              <a:spLocks noChangeArrowheads="1"/>
            </p:cNvSpPr>
            <p:nvPr/>
          </p:nvSpPr>
          <p:spPr bwMode="auto">
            <a:xfrm rot="16200000">
              <a:off x="694" y="3293"/>
              <a:ext cx="14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Nm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Controller - PI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System response for PI </a:t>
            </a:r>
            <a:r>
              <a:rPr lang="en-US" sz="2800" dirty="0" err="1" smtClean="0">
                <a:solidFill>
                  <a:schemeClr val="bg1"/>
                </a:solidFill>
              </a:rPr>
              <a:t>contoller</a:t>
            </a:r>
            <a:r>
              <a:rPr lang="en-US" sz="2800" dirty="0" smtClean="0">
                <a:solidFill>
                  <a:schemeClr val="bg1"/>
                </a:solidFill>
              </a:rPr>
              <a:t> no load bulbs</a:t>
            </a:r>
          </a:p>
        </p:txBody>
      </p:sp>
      <p:grpSp>
        <p:nvGrpSpPr>
          <p:cNvPr id="219140" name="Group 4"/>
          <p:cNvGrpSpPr>
            <a:grpSpLocks noChangeAspect="1"/>
          </p:cNvGrpSpPr>
          <p:nvPr/>
        </p:nvGrpSpPr>
        <p:grpSpPr bwMode="auto">
          <a:xfrm>
            <a:off x="912814" y="1741493"/>
            <a:ext cx="7485066" cy="5127634"/>
            <a:chOff x="575" y="1097"/>
            <a:chExt cx="4715" cy="3230"/>
          </a:xfrm>
        </p:grpSpPr>
        <p:sp>
          <p:nvSpPr>
            <p:cNvPr id="219139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6" y="1104"/>
              <a:ext cx="4714" cy="3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2" name="Rectangle 6"/>
            <p:cNvSpPr>
              <a:spLocks noChangeArrowheads="1"/>
            </p:cNvSpPr>
            <p:nvPr/>
          </p:nvSpPr>
          <p:spPr bwMode="auto">
            <a:xfrm>
              <a:off x="933" y="1134"/>
              <a:ext cx="4294" cy="1456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3" name="Freeform 7"/>
            <p:cNvSpPr>
              <a:spLocks/>
            </p:cNvSpPr>
            <p:nvPr/>
          </p:nvSpPr>
          <p:spPr bwMode="auto">
            <a:xfrm>
              <a:off x="933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4" name="Freeform 8"/>
            <p:cNvSpPr>
              <a:spLocks/>
            </p:cNvSpPr>
            <p:nvPr/>
          </p:nvSpPr>
          <p:spPr bwMode="auto">
            <a:xfrm>
              <a:off x="1648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5" name="Freeform 9"/>
            <p:cNvSpPr>
              <a:spLocks/>
            </p:cNvSpPr>
            <p:nvPr/>
          </p:nvSpPr>
          <p:spPr bwMode="auto">
            <a:xfrm>
              <a:off x="2362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6" name="Freeform 10"/>
            <p:cNvSpPr>
              <a:spLocks/>
            </p:cNvSpPr>
            <p:nvPr/>
          </p:nvSpPr>
          <p:spPr bwMode="auto">
            <a:xfrm>
              <a:off x="3080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7" name="Freeform 11"/>
            <p:cNvSpPr>
              <a:spLocks/>
            </p:cNvSpPr>
            <p:nvPr/>
          </p:nvSpPr>
          <p:spPr bwMode="auto">
            <a:xfrm>
              <a:off x="3795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8" name="Freeform 12"/>
            <p:cNvSpPr>
              <a:spLocks/>
            </p:cNvSpPr>
            <p:nvPr/>
          </p:nvSpPr>
          <p:spPr bwMode="auto">
            <a:xfrm>
              <a:off x="4509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9" name="Freeform 13"/>
            <p:cNvSpPr>
              <a:spLocks/>
            </p:cNvSpPr>
            <p:nvPr/>
          </p:nvSpPr>
          <p:spPr bwMode="auto">
            <a:xfrm>
              <a:off x="5227" y="1134"/>
              <a:ext cx="1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0" name="Freeform 14"/>
            <p:cNvSpPr>
              <a:spLocks/>
            </p:cNvSpPr>
            <p:nvPr/>
          </p:nvSpPr>
          <p:spPr bwMode="auto">
            <a:xfrm>
              <a:off x="933" y="2590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1" name="Freeform 15"/>
            <p:cNvSpPr>
              <a:spLocks/>
            </p:cNvSpPr>
            <p:nvPr/>
          </p:nvSpPr>
          <p:spPr bwMode="auto">
            <a:xfrm>
              <a:off x="933" y="2406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2" name="Freeform 16"/>
            <p:cNvSpPr>
              <a:spLocks/>
            </p:cNvSpPr>
            <p:nvPr/>
          </p:nvSpPr>
          <p:spPr bwMode="auto">
            <a:xfrm>
              <a:off x="933" y="2225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3" name="Freeform 17"/>
            <p:cNvSpPr>
              <a:spLocks/>
            </p:cNvSpPr>
            <p:nvPr/>
          </p:nvSpPr>
          <p:spPr bwMode="auto">
            <a:xfrm>
              <a:off x="933" y="2041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4" name="Freeform 18"/>
            <p:cNvSpPr>
              <a:spLocks/>
            </p:cNvSpPr>
            <p:nvPr/>
          </p:nvSpPr>
          <p:spPr bwMode="auto">
            <a:xfrm>
              <a:off x="933" y="1860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5" name="Freeform 19"/>
            <p:cNvSpPr>
              <a:spLocks/>
            </p:cNvSpPr>
            <p:nvPr/>
          </p:nvSpPr>
          <p:spPr bwMode="auto">
            <a:xfrm>
              <a:off x="933" y="1679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6" name="Freeform 20"/>
            <p:cNvSpPr>
              <a:spLocks/>
            </p:cNvSpPr>
            <p:nvPr/>
          </p:nvSpPr>
          <p:spPr bwMode="auto">
            <a:xfrm>
              <a:off x="933" y="1495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7" name="Freeform 21"/>
            <p:cNvSpPr>
              <a:spLocks/>
            </p:cNvSpPr>
            <p:nvPr/>
          </p:nvSpPr>
          <p:spPr bwMode="auto">
            <a:xfrm>
              <a:off x="933" y="1314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8" name="Freeform 22"/>
            <p:cNvSpPr>
              <a:spLocks/>
            </p:cNvSpPr>
            <p:nvPr/>
          </p:nvSpPr>
          <p:spPr bwMode="auto">
            <a:xfrm>
              <a:off x="933" y="1134"/>
              <a:ext cx="4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6" y="0"/>
                </a:cxn>
                <a:cxn ang="0">
                  <a:pos x="1166" y="0"/>
                </a:cxn>
              </a:cxnLst>
              <a:rect l="0" t="0" r="r" b="b"/>
              <a:pathLst>
                <a:path w="1166">
                  <a:moveTo>
                    <a:pt x="0" y="0"/>
                  </a:moveTo>
                  <a:lnTo>
                    <a:pt x="1166" y="0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9" name="Line 23"/>
            <p:cNvSpPr>
              <a:spLocks noChangeShapeType="1"/>
            </p:cNvSpPr>
            <p:nvPr/>
          </p:nvSpPr>
          <p:spPr bwMode="auto">
            <a:xfrm>
              <a:off x="933" y="1134"/>
              <a:ext cx="429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0" name="Freeform 24"/>
            <p:cNvSpPr>
              <a:spLocks/>
            </p:cNvSpPr>
            <p:nvPr/>
          </p:nvSpPr>
          <p:spPr bwMode="auto">
            <a:xfrm>
              <a:off x="933" y="1134"/>
              <a:ext cx="4294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66" y="395"/>
                </a:cxn>
                <a:cxn ang="0">
                  <a:pos x="1166" y="0"/>
                </a:cxn>
              </a:cxnLst>
              <a:rect l="0" t="0" r="r" b="b"/>
              <a:pathLst>
                <a:path w="1166" h="395">
                  <a:moveTo>
                    <a:pt x="0" y="395"/>
                  </a:moveTo>
                  <a:lnTo>
                    <a:pt x="1166" y="395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1" name="Line 25"/>
            <p:cNvSpPr>
              <a:spLocks noChangeShapeType="1"/>
            </p:cNvSpPr>
            <p:nvPr/>
          </p:nvSpPr>
          <p:spPr bwMode="auto">
            <a:xfrm flipV="1">
              <a:off x="933" y="1134"/>
              <a:ext cx="1" cy="1456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2" name="Line 26"/>
            <p:cNvSpPr>
              <a:spLocks noChangeShapeType="1"/>
            </p:cNvSpPr>
            <p:nvPr/>
          </p:nvSpPr>
          <p:spPr bwMode="auto">
            <a:xfrm>
              <a:off x="933" y="2590"/>
              <a:ext cx="429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3" name="Line 27"/>
            <p:cNvSpPr>
              <a:spLocks noChangeShapeType="1"/>
            </p:cNvSpPr>
            <p:nvPr/>
          </p:nvSpPr>
          <p:spPr bwMode="auto">
            <a:xfrm flipV="1">
              <a:off x="933" y="1134"/>
              <a:ext cx="1" cy="1456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4" name="Line 28"/>
            <p:cNvSpPr>
              <a:spLocks noChangeShapeType="1"/>
            </p:cNvSpPr>
            <p:nvPr/>
          </p:nvSpPr>
          <p:spPr bwMode="auto">
            <a:xfrm>
              <a:off x="933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5" name="Line 29"/>
            <p:cNvSpPr>
              <a:spLocks noChangeShapeType="1"/>
            </p:cNvSpPr>
            <p:nvPr/>
          </p:nvSpPr>
          <p:spPr bwMode="auto">
            <a:xfrm>
              <a:off x="933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6" name="Line 30"/>
            <p:cNvSpPr>
              <a:spLocks noChangeShapeType="1"/>
            </p:cNvSpPr>
            <p:nvPr/>
          </p:nvSpPr>
          <p:spPr bwMode="auto">
            <a:xfrm>
              <a:off x="1648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7" name="Line 31"/>
            <p:cNvSpPr>
              <a:spLocks noChangeShapeType="1"/>
            </p:cNvSpPr>
            <p:nvPr/>
          </p:nvSpPr>
          <p:spPr bwMode="auto">
            <a:xfrm>
              <a:off x="1648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8" name="Line 32"/>
            <p:cNvSpPr>
              <a:spLocks noChangeShapeType="1"/>
            </p:cNvSpPr>
            <p:nvPr/>
          </p:nvSpPr>
          <p:spPr bwMode="auto">
            <a:xfrm>
              <a:off x="2362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9" name="Line 33"/>
            <p:cNvSpPr>
              <a:spLocks noChangeShapeType="1"/>
            </p:cNvSpPr>
            <p:nvPr/>
          </p:nvSpPr>
          <p:spPr bwMode="auto">
            <a:xfrm>
              <a:off x="2362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0" name="Line 34"/>
            <p:cNvSpPr>
              <a:spLocks noChangeShapeType="1"/>
            </p:cNvSpPr>
            <p:nvPr/>
          </p:nvSpPr>
          <p:spPr bwMode="auto">
            <a:xfrm>
              <a:off x="3080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1" name="Line 35"/>
            <p:cNvSpPr>
              <a:spLocks noChangeShapeType="1"/>
            </p:cNvSpPr>
            <p:nvPr/>
          </p:nvSpPr>
          <p:spPr bwMode="auto">
            <a:xfrm>
              <a:off x="3080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2" name="Line 36"/>
            <p:cNvSpPr>
              <a:spLocks noChangeShapeType="1"/>
            </p:cNvSpPr>
            <p:nvPr/>
          </p:nvSpPr>
          <p:spPr bwMode="auto">
            <a:xfrm>
              <a:off x="3795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3" name="Line 37"/>
            <p:cNvSpPr>
              <a:spLocks noChangeShapeType="1"/>
            </p:cNvSpPr>
            <p:nvPr/>
          </p:nvSpPr>
          <p:spPr bwMode="auto">
            <a:xfrm>
              <a:off x="3795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4" name="Line 38"/>
            <p:cNvSpPr>
              <a:spLocks noChangeShapeType="1"/>
            </p:cNvSpPr>
            <p:nvPr/>
          </p:nvSpPr>
          <p:spPr bwMode="auto">
            <a:xfrm>
              <a:off x="4509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5" name="Line 39"/>
            <p:cNvSpPr>
              <a:spLocks noChangeShapeType="1"/>
            </p:cNvSpPr>
            <p:nvPr/>
          </p:nvSpPr>
          <p:spPr bwMode="auto">
            <a:xfrm>
              <a:off x="4509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6" name="Line 40"/>
            <p:cNvSpPr>
              <a:spLocks noChangeShapeType="1"/>
            </p:cNvSpPr>
            <p:nvPr/>
          </p:nvSpPr>
          <p:spPr bwMode="auto">
            <a:xfrm>
              <a:off x="5227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7" name="Line 41"/>
            <p:cNvSpPr>
              <a:spLocks noChangeShapeType="1"/>
            </p:cNvSpPr>
            <p:nvPr/>
          </p:nvSpPr>
          <p:spPr bwMode="auto">
            <a:xfrm>
              <a:off x="5227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8" name="Line 42"/>
            <p:cNvSpPr>
              <a:spLocks noChangeShapeType="1"/>
            </p:cNvSpPr>
            <p:nvPr/>
          </p:nvSpPr>
          <p:spPr bwMode="auto">
            <a:xfrm>
              <a:off x="933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9" name="Line 43"/>
            <p:cNvSpPr>
              <a:spLocks noChangeShapeType="1"/>
            </p:cNvSpPr>
            <p:nvPr/>
          </p:nvSpPr>
          <p:spPr bwMode="auto">
            <a:xfrm>
              <a:off x="5227" y="25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0" name="Rectangle 44"/>
            <p:cNvSpPr>
              <a:spLocks noChangeArrowheads="1"/>
            </p:cNvSpPr>
            <p:nvPr/>
          </p:nvSpPr>
          <p:spPr bwMode="auto">
            <a:xfrm>
              <a:off x="714" y="2553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1800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81" name="Line 45"/>
            <p:cNvSpPr>
              <a:spLocks noChangeShapeType="1"/>
            </p:cNvSpPr>
            <p:nvPr/>
          </p:nvSpPr>
          <p:spPr bwMode="auto">
            <a:xfrm>
              <a:off x="933" y="240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2" name="Line 46"/>
            <p:cNvSpPr>
              <a:spLocks noChangeShapeType="1"/>
            </p:cNvSpPr>
            <p:nvPr/>
          </p:nvSpPr>
          <p:spPr bwMode="auto">
            <a:xfrm>
              <a:off x="5227" y="240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3" name="Rectangle 47"/>
            <p:cNvSpPr>
              <a:spLocks noChangeArrowheads="1"/>
            </p:cNvSpPr>
            <p:nvPr/>
          </p:nvSpPr>
          <p:spPr bwMode="auto">
            <a:xfrm>
              <a:off x="714" y="2369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84" name="Line 48"/>
            <p:cNvSpPr>
              <a:spLocks noChangeShapeType="1"/>
            </p:cNvSpPr>
            <p:nvPr/>
          </p:nvSpPr>
          <p:spPr bwMode="auto">
            <a:xfrm>
              <a:off x="933" y="222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5" name="Line 49"/>
            <p:cNvSpPr>
              <a:spLocks noChangeShapeType="1"/>
            </p:cNvSpPr>
            <p:nvPr/>
          </p:nvSpPr>
          <p:spPr bwMode="auto">
            <a:xfrm>
              <a:off x="5227" y="222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6" name="Rectangle 50"/>
            <p:cNvSpPr>
              <a:spLocks noChangeArrowheads="1"/>
            </p:cNvSpPr>
            <p:nvPr/>
          </p:nvSpPr>
          <p:spPr bwMode="auto">
            <a:xfrm>
              <a:off x="714" y="2188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1900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87" name="Line 51"/>
            <p:cNvSpPr>
              <a:spLocks noChangeShapeType="1"/>
            </p:cNvSpPr>
            <p:nvPr/>
          </p:nvSpPr>
          <p:spPr bwMode="auto">
            <a:xfrm>
              <a:off x="933" y="204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8" name="Line 52"/>
            <p:cNvSpPr>
              <a:spLocks noChangeShapeType="1"/>
            </p:cNvSpPr>
            <p:nvPr/>
          </p:nvSpPr>
          <p:spPr bwMode="auto">
            <a:xfrm>
              <a:off x="5227" y="204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9" name="Rectangle 53"/>
            <p:cNvSpPr>
              <a:spLocks noChangeArrowheads="1"/>
            </p:cNvSpPr>
            <p:nvPr/>
          </p:nvSpPr>
          <p:spPr bwMode="auto">
            <a:xfrm>
              <a:off x="714" y="2004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1950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90" name="Line 54"/>
            <p:cNvSpPr>
              <a:spLocks noChangeShapeType="1"/>
            </p:cNvSpPr>
            <p:nvPr/>
          </p:nvSpPr>
          <p:spPr bwMode="auto">
            <a:xfrm>
              <a:off x="933" y="18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91" name="Line 55"/>
            <p:cNvSpPr>
              <a:spLocks noChangeShapeType="1"/>
            </p:cNvSpPr>
            <p:nvPr/>
          </p:nvSpPr>
          <p:spPr bwMode="auto">
            <a:xfrm>
              <a:off x="5227" y="186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92" name="Rectangle 56"/>
            <p:cNvSpPr>
              <a:spLocks noChangeArrowheads="1"/>
            </p:cNvSpPr>
            <p:nvPr/>
          </p:nvSpPr>
          <p:spPr bwMode="auto">
            <a:xfrm>
              <a:off x="714" y="1823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93" name="Line 57"/>
            <p:cNvSpPr>
              <a:spLocks noChangeShapeType="1"/>
            </p:cNvSpPr>
            <p:nvPr/>
          </p:nvSpPr>
          <p:spPr bwMode="auto">
            <a:xfrm>
              <a:off x="933" y="167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94" name="Line 58"/>
            <p:cNvSpPr>
              <a:spLocks noChangeShapeType="1"/>
            </p:cNvSpPr>
            <p:nvPr/>
          </p:nvSpPr>
          <p:spPr bwMode="auto">
            <a:xfrm>
              <a:off x="5227" y="167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95" name="Rectangle 59"/>
            <p:cNvSpPr>
              <a:spLocks noChangeArrowheads="1"/>
            </p:cNvSpPr>
            <p:nvPr/>
          </p:nvSpPr>
          <p:spPr bwMode="auto">
            <a:xfrm>
              <a:off x="714" y="1642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96" name="Line 60"/>
            <p:cNvSpPr>
              <a:spLocks noChangeShapeType="1"/>
            </p:cNvSpPr>
            <p:nvPr/>
          </p:nvSpPr>
          <p:spPr bwMode="auto">
            <a:xfrm>
              <a:off x="933" y="149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97" name="Line 61"/>
            <p:cNvSpPr>
              <a:spLocks noChangeShapeType="1"/>
            </p:cNvSpPr>
            <p:nvPr/>
          </p:nvSpPr>
          <p:spPr bwMode="auto">
            <a:xfrm>
              <a:off x="5227" y="149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98" name="Rectangle 62"/>
            <p:cNvSpPr>
              <a:spLocks noChangeArrowheads="1"/>
            </p:cNvSpPr>
            <p:nvPr/>
          </p:nvSpPr>
          <p:spPr bwMode="auto">
            <a:xfrm>
              <a:off x="714" y="1458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2100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199" name="Line 63"/>
            <p:cNvSpPr>
              <a:spLocks noChangeShapeType="1"/>
            </p:cNvSpPr>
            <p:nvPr/>
          </p:nvSpPr>
          <p:spPr bwMode="auto">
            <a:xfrm>
              <a:off x="933" y="131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0" name="Line 64"/>
            <p:cNvSpPr>
              <a:spLocks noChangeShapeType="1"/>
            </p:cNvSpPr>
            <p:nvPr/>
          </p:nvSpPr>
          <p:spPr bwMode="auto">
            <a:xfrm>
              <a:off x="5227" y="131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1" name="Rectangle 65"/>
            <p:cNvSpPr>
              <a:spLocks noChangeArrowheads="1"/>
            </p:cNvSpPr>
            <p:nvPr/>
          </p:nvSpPr>
          <p:spPr bwMode="auto">
            <a:xfrm>
              <a:off x="714" y="1277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2150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02" name="Line 66"/>
            <p:cNvSpPr>
              <a:spLocks noChangeShapeType="1"/>
            </p:cNvSpPr>
            <p:nvPr/>
          </p:nvSpPr>
          <p:spPr bwMode="auto">
            <a:xfrm>
              <a:off x="933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3" name="Line 67"/>
            <p:cNvSpPr>
              <a:spLocks noChangeShapeType="1"/>
            </p:cNvSpPr>
            <p:nvPr/>
          </p:nvSpPr>
          <p:spPr bwMode="auto">
            <a:xfrm>
              <a:off x="5227" y="113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4" name="Rectangle 68"/>
            <p:cNvSpPr>
              <a:spLocks noChangeArrowheads="1"/>
            </p:cNvSpPr>
            <p:nvPr/>
          </p:nvSpPr>
          <p:spPr bwMode="auto">
            <a:xfrm>
              <a:off x="714" y="1097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2200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05" name="Line 69"/>
            <p:cNvSpPr>
              <a:spLocks noChangeShapeType="1"/>
            </p:cNvSpPr>
            <p:nvPr/>
          </p:nvSpPr>
          <p:spPr bwMode="auto">
            <a:xfrm>
              <a:off x="933" y="1134"/>
              <a:ext cx="4294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6" name="Freeform 70"/>
            <p:cNvSpPr>
              <a:spLocks/>
            </p:cNvSpPr>
            <p:nvPr/>
          </p:nvSpPr>
          <p:spPr bwMode="auto">
            <a:xfrm>
              <a:off x="933" y="1134"/>
              <a:ext cx="4294" cy="145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66" y="395"/>
                </a:cxn>
                <a:cxn ang="0">
                  <a:pos x="1166" y="0"/>
                </a:cxn>
              </a:cxnLst>
              <a:rect l="0" t="0" r="r" b="b"/>
              <a:pathLst>
                <a:path w="1166" h="395">
                  <a:moveTo>
                    <a:pt x="0" y="395"/>
                  </a:moveTo>
                  <a:lnTo>
                    <a:pt x="1166" y="395"/>
                  </a:lnTo>
                  <a:lnTo>
                    <a:pt x="1166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7" name="Line 71"/>
            <p:cNvSpPr>
              <a:spLocks noChangeShapeType="1"/>
            </p:cNvSpPr>
            <p:nvPr/>
          </p:nvSpPr>
          <p:spPr bwMode="auto">
            <a:xfrm flipV="1">
              <a:off x="933" y="1134"/>
              <a:ext cx="1" cy="1456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08" name="Rectangle 72"/>
            <p:cNvSpPr>
              <a:spLocks noChangeArrowheads="1"/>
            </p:cNvSpPr>
            <p:nvPr/>
          </p:nvSpPr>
          <p:spPr bwMode="auto">
            <a:xfrm rot="16200000">
              <a:off x="530" y="1798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RPM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09" name="Freeform 73"/>
            <p:cNvSpPr>
              <a:spLocks/>
            </p:cNvSpPr>
            <p:nvPr/>
          </p:nvSpPr>
          <p:spPr bwMode="auto">
            <a:xfrm>
              <a:off x="933" y="1860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50" y="0"/>
                </a:cxn>
                <a:cxn ang="0">
                  <a:pos x="461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0" name="Freeform 74"/>
            <p:cNvSpPr>
              <a:spLocks/>
            </p:cNvSpPr>
            <p:nvPr/>
          </p:nvSpPr>
          <p:spPr bwMode="auto">
            <a:xfrm>
              <a:off x="1401" y="1860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1" name="Freeform 75"/>
            <p:cNvSpPr>
              <a:spLocks/>
            </p:cNvSpPr>
            <p:nvPr/>
          </p:nvSpPr>
          <p:spPr bwMode="auto">
            <a:xfrm>
              <a:off x="1869" y="1860"/>
              <a:ext cx="46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4" y="0"/>
                </a:cxn>
                <a:cxn ang="0">
                  <a:pos x="95" y="0"/>
                </a:cxn>
                <a:cxn ang="0">
                  <a:pos x="106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7" y="0"/>
                </a:cxn>
                <a:cxn ang="0">
                  <a:pos x="338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7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7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2" name="Freeform 76"/>
            <p:cNvSpPr>
              <a:spLocks/>
            </p:cNvSpPr>
            <p:nvPr/>
          </p:nvSpPr>
          <p:spPr bwMode="auto">
            <a:xfrm>
              <a:off x="2336" y="1860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7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0" y="0"/>
                </a:cxn>
                <a:cxn ang="0">
                  <a:pos x="461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3" name="Freeform 77"/>
            <p:cNvSpPr>
              <a:spLocks/>
            </p:cNvSpPr>
            <p:nvPr/>
          </p:nvSpPr>
          <p:spPr bwMode="auto">
            <a:xfrm>
              <a:off x="2804" y="1860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4" name="Freeform 78"/>
            <p:cNvSpPr>
              <a:spLocks/>
            </p:cNvSpPr>
            <p:nvPr/>
          </p:nvSpPr>
          <p:spPr bwMode="auto">
            <a:xfrm>
              <a:off x="3272" y="1860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5" name="Freeform 79"/>
            <p:cNvSpPr>
              <a:spLocks/>
            </p:cNvSpPr>
            <p:nvPr/>
          </p:nvSpPr>
          <p:spPr bwMode="auto">
            <a:xfrm>
              <a:off x="3740" y="1860"/>
              <a:ext cx="46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4" y="0"/>
                </a:cxn>
                <a:cxn ang="0">
                  <a:pos x="95" y="0"/>
                </a:cxn>
                <a:cxn ang="0">
                  <a:pos x="106" y="0"/>
                </a:cxn>
                <a:cxn ang="0">
                  <a:pos x="117" y="0"/>
                </a:cxn>
                <a:cxn ang="0">
                  <a:pos x="128" y="0"/>
                </a:cxn>
                <a:cxn ang="0">
                  <a:pos x="139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7" y="0"/>
                </a:cxn>
                <a:cxn ang="0">
                  <a:pos x="338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7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0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1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7" y="0"/>
                  </a:lnTo>
                </a:path>
              </a:pathLst>
            </a:custGeom>
            <a:noFill/>
            <a:ln w="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6" name="Freeform 80"/>
            <p:cNvSpPr>
              <a:spLocks/>
            </p:cNvSpPr>
            <p:nvPr/>
          </p:nvSpPr>
          <p:spPr bwMode="auto">
            <a:xfrm>
              <a:off x="4207" y="1860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9" y="0"/>
                </a:cxn>
                <a:cxn ang="0">
                  <a:pos x="450" y="0"/>
                </a:cxn>
                <a:cxn ang="0">
                  <a:pos x="461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7" name="Freeform 81"/>
            <p:cNvSpPr>
              <a:spLocks/>
            </p:cNvSpPr>
            <p:nvPr/>
          </p:nvSpPr>
          <p:spPr bwMode="auto">
            <a:xfrm>
              <a:off x="4675" y="1860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19" name="Freeform 83"/>
            <p:cNvSpPr>
              <a:spLocks/>
            </p:cNvSpPr>
            <p:nvPr/>
          </p:nvSpPr>
          <p:spPr bwMode="auto">
            <a:xfrm>
              <a:off x="965" y="1609"/>
              <a:ext cx="432" cy="1004"/>
            </a:xfrm>
            <a:custGeom>
              <a:avLst/>
              <a:gdLst>
                <a:gd name="connsiteX0" fmla="*/ 0 w 1018"/>
                <a:gd name="connsiteY0" fmla="*/ 2238 h 2301"/>
                <a:gd name="connsiteX1" fmla="*/ 576 w 1018"/>
                <a:gd name="connsiteY1" fmla="*/ 2301 h 2301"/>
                <a:gd name="connsiteX2" fmla="*/ 580 w 1018"/>
                <a:gd name="connsiteY2" fmla="*/ 2275 h 2301"/>
                <a:gd name="connsiteX3" fmla="*/ 580 w 1018"/>
                <a:gd name="connsiteY3" fmla="*/ 1660 h 2301"/>
                <a:gd name="connsiteX4" fmla="*/ 584 w 1018"/>
                <a:gd name="connsiteY4" fmla="*/ 1634 h 2301"/>
                <a:gd name="connsiteX5" fmla="*/ 584 w 1018"/>
                <a:gd name="connsiteY5" fmla="*/ 1025 h 2301"/>
                <a:gd name="connsiteX6" fmla="*/ 587 w 1018"/>
                <a:gd name="connsiteY6" fmla="*/ 1000 h 2301"/>
                <a:gd name="connsiteX7" fmla="*/ 587 w 1018"/>
                <a:gd name="connsiteY7" fmla="*/ 421 h 2301"/>
                <a:gd name="connsiteX8" fmla="*/ 591 w 1018"/>
                <a:gd name="connsiteY8" fmla="*/ 398 h 2301"/>
                <a:gd name="connsiteX9" fmla="*/ 591 w 1018"/>
                <a:gd name="connsiteY9" fmla="*/ 11 h 2301"/>
                <a:gd name="connsiteX10" fmla="*/ 595 w 1018"/>
                <a:gd name="connsiteY10" fmla="*/ 8 h 2301"/>
                <a:gd name="connsiteX11" fmla="*/ 595 w 1018"/>
                <a:gd name="connsiteY11" fmla="*/ 0 h 2301"/>
                <a:gd name="connsiteX12" fmla="*/ 598 w 1018"/>
                <a:gd name="connsiteY12" fmla="*/ 0 h 2301"/>
                <a:gd name="connsiteX13" fmla="*/ 602 w 1018"/>
                <a:gd name="connsiteY13" fmla="*/ 0 h 2301"/>
                <a:gd name="connsiteX14" fmla="*/ 606 w 1018"/>
                <a:gd name="connsiteY14" fmla="*/ 0 h 2301"/>
                <a:gd name="connsiteX15" fmla="*/ 609 w 1018"/>
                <a:gd name="connsiteY15" fmla="*/ 0 h 2301"/>
                <a:gd name="connsiteX16" fmla="*/ 613 w 1018"/>
                <a:gd name="connsiteY16" fmla="*/ 0 h 2301"/>
                <a:gd name="connsiteX17" fmla="*/ 617 w 1018"/>
                <a:gd name="connsiteY17" fmla="*/ 0 h 2301"/>
                <a:gd name="connsiteX18" fmla="*/ 621 w 1018"/>
                <a:gd name="connsiteY18" fmla="*/ 0 h 2301"/>
                <a:gd name="connsiteX19" fmla="*/ 624 w 1018"/>
                <a:gd name="connsiteY19" fmla="*/ 0 h 2301"/>
                <a:gd name="connsiteX20" fmla="*/ 628 w 1018"/>
                <a:gd name="connsiteY20" fmla="*/ 0 h 2301"/>
                <a:gd name="connsiteX21" fmla="*/ 632 w 1018"/>
                <a:gd name="connsiteY21" fmla="*/ 0 h 2301"/>
                <a:gd name="connsiteX22" fmla="*/ 635 w 1018"/>
                <a:gd name="connsiteY22" fmla="*/ 0 h 2301"/>
                <a:gd name="connsiteX23" fmla="*/ 639 w 1018"/>
                <a:gd name="connsiteY23" fmla="*/ 0 h 2301"/>
                <a:gd name="connsiteX24" fmla="*/ 643 w 1018"/>
                <a:gd name="connsiteY24" fmla="*/ 0 h 2301"/>
                <a:gd name="connsiteX25" fmla="*/ 646 w 1018"/>
                <a:gd name="connsiteY25" fmla="*/ 0 h 2301"/>
                <a:gd name="connsiteX26" fmla="*/ 650 w 1018"/>
                <a:gd name="connsiteY26" fmla="*/ 0 h 2301"/>
                <a:gd name="connsiteX27" fmla="*/ 654 w 1018"/>
                <a:gd name="connsiteY27" fmla="*/ 0 h 2301"/>
                <a:gd name="connsiteX28" fmla="*/ 657 w 1018"/>
                <a:gd name="connsiteY28" fmla="*/ 0 h 2301"/>
                <a:gd name="connsiteX29" fmla="*/ 661 w 1018"/>
                <a:gd name="connsiteY29" fmla="*/ 0 h 2301"/>
                <a:gd name="connsiteX30" fmla="*/ 665 w 1018"/>
                <a:gd name="connsiteY30" fmla="*/ 0 h 2301"/>
                <a:gd name="connsiteX31" fmla="*/ 668 w 1018"/>
                <a:gd name="connsiteY31" fmla="*/ 0 h 2301"/>
                <a:gd name="connsiteX32" fmla="*/ 672 w 1018"/>
                <a:gd name="connsiteY32" fmla="*/ 0 h 2301"/>
                <a:gd name="connsiteX33" fmla="*/ 676 w 1018"/>
                <a:gd name="connsiteY33" fmla="*/ 0 h 2301"/>
                <a:gd name="connsiteX34" fmla="*/ 679 w 1018"/>
                <a:gd name="connsiteY34" fmla="*/ 0 h 2301"/>
                <a:gd name="connsiteX35" fmla="*/ 683 w 1018"/>
                <a:gd name="connsiteY35" fmla="*/ 0 h 2301"/>
                <a:gd name="connsiteX36" fmla="*/ 687 w 1018"/>
                <a:gd name="connsiteY36" fmla="*/ 0 h 2301"/>
                <a:gd name="connsiteX37" fmla="*/ 690 w 1018"/>
                <a:gd name="connsiteY37" fmla="*/ 0 h 2301"/>
                <a:gd name="connsiteX38" fmla="*/ 698 w 1018"/>
                <a:gd name="connsiteY38" fmla="*/ 8 h 2301"/>
                <a:gd name="connsiteX39" fmla="*/ 698 w 1018"/>
                <a:gd name="connsiteY39" fmla="*/ 41 h 2301"/>
                <a:gd name="connsiteX40" fmla="*/ 702 w 1018"/>
                <a:gd name="connsiteY40" fmla="*/ 44 h 2301"/>
                <a:gd name="connsiteX41" fmla="*/ 702 w 1018"/>
                <a:gd name="connsiteY41" fmla="*/ 74 h 2301"/>
                <a:gd name="connsiteX42" fmla="*/ 705 w 1018"/>
                <a:gd name="connsiteY42" fmla="*/ 78 h 2301"/>
                <a:gd name="connsiteX43" fmla="*/ 709 w 1018"/>
                <a:gd name="connsiteY43" fmla="*/ 78 h 2301"/>
                <a:gd name="connsiteX44" fmla="*/ 713 w 1018"/>
                <a:gd name="connsiteY44" fmla="*/ 81 h 2301"/>
                <a:gd name="connsiteX45" fmla="*/ 716 w 1018"/>
                <a:gd name="connsiteY45" fmla="*/ 81 h 2301"/>
                <a:gd name="connsiteX46" fmla="*/ 720 w 1018"/>
                <a:gd name="connsiteY46" fmla="*/ 81 h 2301"/>
                <a:gd name="connsiteX47" fmla="*/ 724 w 1018"/>
                <a:gd name="connsiteY47" fmla="*/ 85 h 2301"/>
                <a:gd name="connsiteX48" fmla="*/ 727 w 1018"/>
                <a:gd name="connsiteY48" fmla="*/ 85 h 2301"/>
                <a:gd name="connsiteX49" fmla="*/ 731 w 1018"/>
                <a:gd name="connsiteY49" fmla="*/ 85 h 2301"/>
                <a:gd name="connsiteX50" fmla="*/ 735 w 1018"/>
                <a:gd name="connsiteY50" fmla="*/ 85 h 2301"/>
                <a:gd name="connsiteX51" fmla="*/ 738 w 1018"/>
                <a:gd name="connsiteY51" fmla="*/ 89 h 2301"/>
                <a:gd name="connsiteX52" fmla="*/ 742 w 1018"/>
                <a:gd name="connsiteY52" fmla="*/ 89 h 2301"/>
                <a:gd name="connsiteX53" fmla="*/ 746 w 1018"/>
                <a:gd name="connsiteY53" fmla="*/ 89 h 2301"/>
                <a:gd name="connsiteX54" fmla="*/ 749 w 1018"/>
                <a:gd name="connsiteY54" fmla="*/ 92 h 2301"/>
                <a:gd name="connsiteX55" fmla="*/ 753 w 1018"/>
                <a:gd name="connsiteY55" fmla="*/ 92 h 2301"/>
                <a:gd name="connsiteX56" fmla="*/ 757 w 1018"/>
                <a:gd name="connsiteY56" fmla="*/ 92 h 2301"/>
                <a:gd name="connsiteX57" fmla="*/ 760 w 1018"/>
                <a:gd name="connsiteY57" fmla="*/ 92 h 2301"/>
                <a:gd name="connsiteX58" fmla="*/ 764 w 1018"/>
                <a:gd name="connsiteY58" fmla="*/ 96 h 2301"/>
                <a:gd name="connsiteX59" fmla="*/ 768 w 1018"/>
                <a:gd name="connsiteY59" fmla="*/ 96 h 2301"/>
                <a:gd name="connsiteX60" fmla="*/ 772 w 1018"/>
                <a:gd name="connsiteY60" fmla="*/ 96 h 2301"/>
                <a:gd name="connsiteX61" fmla="*/ 775 w 1018"/>
                <a:gd name="connsiteY61" fmla="*/ 96 h 2301"/>
                <a:gd name="connsiteX62" fmla="*/ 779 w 1018"/>
                <a:gd name="connsiteY62" fmla="*/ 100 h 2301"/>
                <a:gd name="connsiteX63" fmla="*/ 783 w 1018"/>
                <a:gd name="connsiteY63" fmla="*/ 100 h 2301"/>
                <a:gd name="connsiteX64" fmla="*/ 786 w 1018"/>
                <a:gd name="connsiteY64" fmla="*/ 100 h 2301"/>
                <a:gd name="connsiteX65" fmla="*/ 790 w 1018"/>
                <a:gd name="connsiteY65" fmla="*/ 103 h 2301"/>
                <a:gd name="connsiteX66" fmla="*/ 794 w 1018"/>
                <a:gd name="connsiteY66" fmla="*/ 103 h 2301"/>
                <a:gd name="connsiteX67" fmla="*/ 797 w 1018"/>
                <a:gd name="connsiteY67" fmla="*/ 103 h 2301"/>
                <a:gd name="connsiteX68" fmla="*/ 801 w 1018"/>
                <a:gd name="connsiteY68" fmla="*/ 103 h 2301"/>
                <a:gd name="connsiteX69" fmla="*/ 805 w 1018"/>
                <a:gd name="connsiteY69" fmla="*/ 107 h 2301"/>
                <a:gd name="connsiteX70" fmla="*/ 808 w 1018"/>
                <a:gd name="connsiteY70" fmla="*/ 107 h 2301"/>
                <a:gd name="connsiteX71" fmla="*/ 812 w 1018"/>
                <a:gd name="connsiteY71" fmla="*/ 107 h 2301"/>
                <a:gd name="connsiteX72" fmla="*/ 816 w 1018"/>
                <a:gd name="connsiteY72" fmla="*/ 107 h 2301"/>
                <a:gd name="connsiteX73" fmla="*/ 819 w 1018"/>
                <a:gd name="connsiteY73" fmla="*/ 111 h 2301"/>
                <a:gd name="connsiteX74" fmla="*/ 823 w 1018"/>
                <a:gd name="connsiteY74" fmla="*/ 111 h 2301"/>
                <a:gd name="connsiteX75" fmla="*/ 827 w 1018"/>
                <a:gd name="connsiteY75" fmla="*/ 111 h 2301"/>
                <a:gd name="connsiteX76" fmla="*/ 830 w 1018"/>
                <a:gd name="connsiteY76" fmla="*/ 111 h 2301"/>
                <a:gd name="connsiteX77" fmla="*/ 834 w 1018"/>
                <a:gd name="connsiteY77" fmla="*/ 115 h 2301"/>
                <a:gd name="connsiteX78" fmla="*/ 838 w 1018"/>
                <a:gd name="connsiteY78" fmla="*/ 115 h 2301"/>
                <a:gd name="connsiteX79" fmla="*/ 841 w 1018"/>
                <a:gd name="connsiteY79" fmla="*/ 115 h 2301"/>
                <a:gd name="connsiteX80" fmla="*/ 845 w 1018"/>
                <a:gd name="connsiteY80" fmla="*/ 115 h 2301"/>
                <a:gd name="connsiteX81" fmla="*/ 849 w 1018"/>
                <a:gd name="connsiteY81" fmla="*/ 118 h 2301"/>
                <a:gd name="connsiteX82" fmla="*/ 853 w 1018"/>
                <a:gd name="connsiteY82" fmla="*/ 118 h 2301"/>
                <a:gd name="connsiteX83" fmla="*/ 856 w 1018"/>
                <a:gd name="connsiteY83" fmla="*/ 118 h 2301"/>
                <a:gd name="connsiteX84" fmla="*/ 860 w 1018"/>
                <a:gd name="connsiteY84" fmla="*/ 118 h 2301"/>
                <a:gd name="connsiteX85" fmla="*/ 864 w 1018"/>
                <a:gd name="connsiteY85" fmla="*/ 118 h 2301"/>
                <a:gd name="connsiteX86" fmla="*/ 867 w 1018"/>
                <a:gd name="connsiteY86" fmla="*/ 122 h 2301"/>
                <a:gd name="connsiteX87" fmla="*/ 871 w 1018"/>
                <a:gd name="connsiteY87" fmla="*/ 122 h 2301"/>
                <a:gd name="connsiteX88" fmla="*/ 875 w 1018"/>
                <a:gd name="connsiteY88" fmla="*/ 122 h 2301"/>
                <a:gd name="connsiteX89" fmla="*/ 878 w 1018"/>
                <a:gd name="connsiteY89" fmla="*/ 122 h 2301"/>
                <a:gd name="connsiteX90" fmla="*/ 882 w 1018"/>
                <a:gd name="connsiteY90" fmla="*/ 126 h 2301"/>
                <a:gd name="connsiteX91" fmla="*/ 886 w 1018"/>
                <a:gd name="connsiteY91" fmla="*/ 126 h 2301"/>
                <a:gd name="connsiteX92" fmla="*/ 889 w 1018"/>
                <a:gd name="connsiteY92" fmla="*/ 126 h 2301"/>
                <a:gd name="connsiteX93" fmla="*/ 893 w 1018"/>
                <a:gd name="connsiteY93" fmla="*/ 126 h 2301"/>
                <a:gd name="connsiteX94" fmla="*/ 897 w 1018"/>
                <a:gd name="connsiteY94" fmla="*/ 126 h 2301"/>
                <a:gd name="connsiteX95" fmla="*/ 900 w 1018"/>
                <a:gd name="connsiteY95" fmla="*/ 129 h 2301"/>
                <a:gd name="connsiteX96" fmla="*/ 904 w 1018"/>
                <a:gd name="connsiteY96" fmla="*/ 129 h 2301"/>
                <a:gd name="connsiteX97" fmla="*/ 908 w 1018"/>
                <a:gd name="connsiteY97" fmla="*/ 129 h 2301"/>
                <a:gd name="connsiteX98" fmla="*/ 911 w 1018"/>
                <a:gd name="connsiteY98" fmla="*/ 129 h 2301"/>
                <a:gd name="connsiteX99" fmla="*/ 915 w 1018"/>
                <a:gd name="connsiteY99" fmla="*/ 133 h 2301"/>
                <a:gd name="connsiteX100" fmla="*/ 919 w 1018"/>
                <a:gd name="connsiteY100" fmla="*/ 133 h 2301"/>
                <a:gd name="connsiteX101" fmla="*/ 923 w 1018"/>
                <a:gd name="connsiteY101" fmla="*/ 133 h 2301"/>
                <a:gd name="connsiteX102" fmla="*/ 926 w 1018"/>
                <a:gd name="connsiteY102" fmla="*/ 133 h 2301"/>
                <a:gd name="connsiteX103" fmla="*/ 930 w 1018"/>
                <a:gd name="connsiteY103" fmla="*/ 133 h 2301"/>
                <a:gd name="connsiteX104" fmla="*/ 934 w 1018"/>
                <a:gd name="connsiteY104" fmla="*/ 137 h 2301"/>
                <a:gd name="connsiteX105" fmla="*/ 937 w 1018"/>
                <a:gd name="connsiteY105" fmla="*/ 137 h 2301"/>
                <a:gd name="connsiteX106" fmla="*/ 941 w 1018"/>
                <a:gd name="connsiteY106" fmla="*/ 137 h 2301"/>
                <a:gd name="connsiteX107" fmla="*/ 945 w 1018"/>
                <a:gd name="connsiteY107" fmla="*/ 137 h 2301"/>
                <a:gd name="connsiteX108" fmla="*/ 948 w 1018"/>
                <a:gd name="connsiteY108" fmla="*/ 137 h 2301"/>
                <a:gd name="connsiteX109" fmla="*/ 952 w 1018"/>
                <a:gd name="connsiteY109" fmla="*/ 140 h 2301"/>
                <a:gd name="connsiteX110" fmla="*/ 956 w 1018"/>
                <a:gd name="connsiteY110" fmla="*/ 140 h 2301"/>
                <a:gd name="connsiteX111" fmla="*/ 959 w 1018"/>
                <a:gd name="connsiteY111" fmla="*/ 140 h 2301"/>
                <a:gd name="connsiteX112" fmla="*/ 963 w 1018"/>
                <a:gd name="connsiteY112" fmla="*/ 140 h 2301"/>
                <a:gd name="connsiteX113" fmla="*/ 967 w 1018"/>
                <a:gd name="connsiteY113" fmla="*/ 140 h 2301"/>
                <a:gd name="connsiteX114" fmla="*/ 970 w 1018"/>
                <a:gd name="connsiteY114" fmla="*/ 144 h 2301"/>
                <a:gd name="connsiteX115" fmla="*/ 974 w 1018"/>
                <a:gd name="connsiteY115" fmla="*/ 144 h 2301"/>
                <a:gd name="connsiteX116" fmla="*/ 978 w 1018"/>
                <a:gd name="connsiteY116" fmla="*/ 144 h 2301"/>
                <a:gd name="connsiteX117" fmla="*/ 981 w 1018"/>
                <a:gd name="connsiteY117" fmla="*/ 144 h 2301"/>
                <a:gd name="connsiteX118" fmla="*/ 985 w 1018"/>
                <a:gd name="connsiteY118" fmla="*/ 144 h 2301"/>
                <a:gd name="connsiteX119" fmla="*/ 989 w 1018"/>
                <a:gd name="connsiteY119" fmla="*/ 144 h 2301"/>
                <a:gd name="connsiteX120" fmla="*/ 992 w 1018"/>
                <a:gd name="connsiteY120" fmla="*/ 148 h 2301"/>
                <a:gd name="connsiteX121" fmla="*/ 996 w 1018"/>
                <a:gd name="connsiteY121" fmla="*/ 148 h 2301"/>
                <a:gd name="connsiteX122" fmla="*/ 1000 w 1018"/>
                <a:gd name="connsiteY122" fmla="*/ 148 h 2301"/>
                <a:gd name="connsiteX123" fmla="*/ 1004 w 1018"/>
                <a:gd name="connsiteY123" fmla="*/ 148 h 2301"/>
                <a:gd name="connsiteX124" fmla="*/ 1007 w 1018"/>
                <a:gd name="connsiteY124" fmla="*/ 148 h 2301"/>
                <a:gd name="connsiteX125" fmla="*/ 1011 w 1018"/>
                <a:gd name="connsiteY125" fmla="*/ 151 h 2301"/>
                <a:gd name="connsiteX126" fmla="*/ 1015 w 1018"/>
                <a:gd name="connsiteY126" fmla="*/ 151 h 2301"/>
                <a:gd name="connsiteX127" fmla="*/ 1018 w 1018"/>
                <a:gd name="connsiteY127" fmla="*/ 151 h 2301"/>
                <a:gd name="connsiteX0" fmla="*/ 0 w 442"/>
                <a:gd name="connsiteY0" fmla="*/ 942 h 2301"/>
                <a:gd name="connsiteX1" fmla="*/ 0 w 442"/>
                <a:gd name="connsiteY1" fmla="*/ 2301 h 2301"/>
                <a:gd name="connsiteX2" fmla="*/ 4 w 442"/>
                <a:gd name="connsiteY2" fmla="*/ 2275 h 2301"/>
                <a:gd name="connsiteX3" fmla="*/ 4 w 442"/>
                <a:gd name="connsiteY3" fmla="*/ 1660 h 2301"/>
                <a:gd name="connsiteX4" fmla="*/ 8 w 442"/>
                <a:gd name="connsiteY4" fmla="*/ 1634 h 2301"/>
                <a:gd name="connsiteX5" fmla="*/ 8 w 442"/>
                <a:gd name="connsiteY5" fmla="*/ 1025 h 2301"/>
                <a:gd name="connsiteX6" fmla="*/ 11 w 442"/>
                <a:gd name="connsiteY6" fmla="*/ 1000 h 2301"/>
                <a:gd name="connsiteX7" fmla="*/ 11 w 442"/>
                <a:gd name="connsiteY7" fmla="*/ 421 h 2301"/>
                <a:gd name="connsiteX8" fmla="*/ 15 w 442"/>
                <a:gd name="connsiteY8" fmla="*/ 398 h 2301"/>
                <a:gd name="connsiteX9" fmla="*/ 15 w 442"/>
                <a:gd name="connsiteY9" fmla="*/ 11 h 2301"/>
                <a:gd name="connsiteX10" fmla="*/ 19 w 442"/>
                <a:gd name="connsiteY10" fmla="*/ 8 h 2301"/>
                <a:gd name="connsiteX11" fmla="*/ 19 w 442"/>
                <a:gd name="connsiteY11" fmla="*/ 0 h 2301"/>
                <a:gd name="connsiteX12" fmla="*/ 22 w 442"/>
                <a:gd name="connsiteY12" fmla="*/ 0 h 2301"/>
                <a:gd name="connsiteX13" fmla="*/ 26 w 442"/>
                <a:gd name="connsiteY13" fmla="*/ 0 h 2301"/>
                <a:gd name="connsiteX14" fmla="*/ 30 w 442"/>
                <a:gd name="connsiteY14" fmla="*/ 0 h 2301"/>
                <a:gd name="connsiteX15" fmla="*/ 33 w 442"/>
                <a:gd name="connsiteY15" fmla="*/ 0 h 2301"/>
                <a:gd name="connsiteX16" fmla="*/ 37 w 442"/>
                <a:gd name="connsiteY16" fmla="*/ 0 h 2301"/>
                <a:gd name="connsiteX17" fmla="*/ 41 w 442"/>
                <a:gd name="connsiteY17" fmla="*/ 0 h 2301"/>
                <a:gd name="connsiteX18" fmla="*/ 45 w 442"/>
                <a:gd name="connsiteY18" fmla="*/ 0 h 2301"/>
                <a:gd name="connsiteX19" fmla="*/ 48 w 442"/>
                <a:gd name="connsiteY19" fmla="*/ 0 h 2301"/>
                <a:gd name="connsiteX20" fmla="*/ 52 w 442"/>
                <a:gd name="connsiteY20" fmla="*/ 0 h 2301"/>
                <a:gd name="connsiteX21" fmla="*/ 56 w 442"/>
                <a:gd name="connsiteY21" fmla="*/ 0 h 2301"/>
                <a:gd name="connsiteX22" fmla="*/ 59 w 442"/>
                <a:gd name="connsiteY22" fmla="*/ 0 h 2301"/>
                <a:gd name="connsiteX23" fmla="*/ 63 w 442"/>
                <a:gd name="connsiteY23" fmla="*/ 0 h 2301"/>
                <a:gd name="connsiteX24" fmla="*/ 67 w 442"/>
                <a:gd name="connsiteY24" fmla="*/ 0 h 2301"/>
                <a:gd name="connsiteX25" fmla="*/ 70 w 442"/>
                <a:gd name="connsiteY25" fmla="*/ 0 h 2301"/>
                <a:gd name="connsiteX26" fmla="*/ 74 w 442"/>
                <a:gd name="connsiteY26" fmla="*/ 0 h 2301"/>
                <a:gd name="connsiteX27" fmla="*/ 78 w 442"/>
                <a:gd name="connsiteY27" fmla="*/ 0 h 2301"/>
                <a:gd name="connsiteX28" fmla="*/ 81 w 442"/>
                <a:gd name="connsiteY28" fmla="*/ 0 h 2301"/>
                <a:gd name="connsiteX29" fmla="*/ 85 w 442"/>
                <a:gd name="connsiteY29" fmla="*/ 0 h 2301"/>
                <a:gd name="connsiteX30" fmla="*/ 89 w 442"/>
                <a:gd name="connsiteY30" fmla="*/ 0 h 2301"/>
                <a:gd name="connsiteX31" fmla="*/ 92 w 442"/>
                <a:gd name="connsiteY31" fmla="*/ 0 h 2301"/>
                <a:gd name="connsiteX32" fmla="*/ 96 w 442"/>
                <a:gd name="connsiteY32" fmla="*/ 0 h 2301"/>
                <a:gd name="connsiteX33" fmla="*/ 100 w 442"/>
                <a:gd name="connsiteY33" fmla="*/ 0 h 2301"/>
                <a:gd name="connsiteX34" fmla="*/ 103 w 442"/>
                <a:gd name="connsiteY34" fmla="*/ 0 h 2301"/>
                <a:gd name="connsiteX35" fmla="*/ 107 w 442"/>
                <a:gd name="connsiteY35" fmla="*/ 0 h 2301"/>
                <a:gd name="connsiteX36" fmla="*/ 111 w 442"/>
                <a:gd name="connsiteY36" fmla="*/ 0 h 2301"/>
                <a:gd name="connsiteX37" fmla="*/ 114 w 442"/>
                <a:gd name="connsiteY37" fmla="*/ 0 h 2301"/>
                <a:gd name="connsiteX38" fmla="*/ 122 w 442"/>
                <a:gd name="connsiteY38" fmla="*/ 8 h 2301"/>
                <a:gd name="connsiteX39" fmla="*/ 122 w 442"/>
                <a:gd name="connsiteY39" fmla="*/ 41 h 2301"/>
                <a:gd name="connsiteX40" fmla="*/ 126 w 442"/>
                <a:gd name="connsiteY40" fmla="*/ 44 h 2301"/>
                <a:gd name="connsiteX41" fmla="*/ 126 w 442"/>
                <a:gd name="connsiteY41" fmla="*/ 74 h 2301"/>
                <a:gd name="connsiteX42" fmla="*/ 129 w 442"/>
                <a:gd name="connsiteY42" fmla="*/ 78 h 2301"/>
                <a:gd name="connsiteX43" fmla="*/ 133 w 442"/>
                <a:gd name="connsiteY43" fmla="*/ 78 h 2301"/>
                <a:gd name="connsiteX44" fmla="*/ 137 w 442"/>
                <a:gd name="connsiteY44" fmla="*/ 81 h 2301"/>
                <a:gd name="connsiteX45" fmla="*/ 140 w 442"/>
                <a:gd name="connsiteY45" fmla="*/ 81 h 2301"/>
                <a:gd name="connsiteX46" fmla="*/ 144 w 442"/>
                <a:gd name="connsiteY46" fmla="*/ 81 h 2301"/>
                <a:gd name="connsiteX47" fmla="*/ 148 w 442"/>
                <a:gd name="connsiteY47" fmla="*/ 85 h 2301"/>
                <a:gd name="connsiteX48" fmla="*/ 151 w 442"/>
                <a:gd name="connsiteY48" fmla="*/ 85 h 2301"/>
                <a:gd name="connsiteX49" fmla="*/ 155 w 442"/>
                <a:gd name="connsiteY49" fmla="*/ 85 h 2301"/>
                <a:gd name="connsiteX50" fmla="*/ 159 w 442"/>
                <a:gd name="connsiteY50" fmla="*/ 85 h 2301"/>
                <a:gd name="connsiteX51" fmla="*/ 162 w 442"/>
                <a:gd name="connsiteY51" fmla="*/ 89 h 2301"/>
                <a:gd name="connsiteX52" fmla="*/ 166 w 442"/>
                <a:gd name="connsiteY52" fmla="*/ 89 h 2301"/>
                <a:gd name="connsiteX53" fmla="*/ 170 w 442"/>
                <a:gd name="connsiteY53" fmla="*/ 89 h 2301"/>
                <a:gd name="connsiteX54" fmla="*/ 173 w 442"/>
                <a:gd name="connsiteY54" fmla="*/ 92 h 2301"/>
                <a:gd name="connsiteX55" fmla="*/ 177 w 442"/>
                <a:gd name="connsiteY55" fmla="*/ 92 h 2301"/>
                <a:gd name="connsiteX56" fmla="*/ 181 w 442"/>
                <a:gd name="connsiteY56" fmla="*/ 92 h 2301"/>
                <a:gd name="connsiteX57" fmla="*/ 184 w 442"/>
                <a:gd name="connsiteY57" fmla="*/ 92 h 2301"/>
                <a:gd name="connsiteX58" fmla="*/ 188 w 442"/>
                <a:gd name="connsiteY58" fmla="*/ 96 h 2301"/>
                <a:gd name="connsiteX59" fmla="*/ 192 w 442"/>
                <a:gd name="connsiteY59" fmla="*/ 96 h 2301"/>
                <a:gd name="connsiteX60" fmla="*/ 196 w 442"/>
                <a:gd name="connsiteY60" fmla="*/ 96 h 2301"/>
                <a:gd name="connsiteX61" fmla="*/ 199 w 442"/>
                <a:gd name="connsiteY61" fmla="*/ 96 h 2301"/>
                <a:gd name="connsiteX62" fmla="*/ 203 w 442"/>
                <a:gd name="connsiteY62" fmla="*/ 100 h 2301"/>
                <a:gd name="connsiteX63" fmla="*/ 207 w 442"/>
                <a:gd name="connsiteY63" fmla="*/ 100 h 2301"/>
                <a:gd name="connsiteX64" fmla="*/ 210 w 442"/>
                <a:gd name="connsiteY64" fmla="*/ 100 h 2301"/>
                <a:gd name="connsiteX65" fmla="*/ 214 w 442"/>
                <a:gd name="connsiteY65" fmla="*/ 103 h 2301"/>
                <a:gd name="connsiteX66" fmla="*/ 218 w 442"/>
                <a:gd name="connsiteY66" fmla="*/ 103 h 2301"/>
                <a:gd name="connsiteX67" fmla="*/ 221 w 442"/>
                <a:gd name="connsiteY67" fmla="*/ 103 h 2301"/>
                <a:gd name="connsiteX68" fmla="*/ 225 w 442"/>
                <a:gd name="connsiteY68" fmla="*/ 103 h 2301"/>
                <a:gd name="connsiteX69" fmla="*/ 229 w 442"/>
                <a:gd name="connsiteY69" fmla="*/ 107 h 2301"/>
                <a:gd name="connsiteX70" fmla="*/ 232 w 442"/>
                <a:gd name="connsiteY70" fmla="*/ 107 h 2301"/>
                <a:gd name="connsiteX71" fmla="*/ 236 w 442"/>
                <a:gd name="connsiteY71" fmla="*/ 107 h 2301"/>
                <a:gd name="connsiteX72" fmla="*/ 240 w 442"/>
                <a:gd name="connsiteY72" fmla="*/ 107 h 2301"/>
                <a:gd name="connsiteX73" fmla="*/ 243 w 442"/>
                <a:gd name="connsiteY73" fmla="*/ 111 h 2301"/>
                <a:gd name="connsiteX74" fmla="*/ 247 w 442"/>
                <a:gd name="connsiteY74" fmla="*/ 111 h 2301"/>
                <a:gd name="connsiteX75" fmla="*/ 251 w 442"/>
                <a:gd name="connsiteY75" fmla="*/ 111 h 2301"/>
                <a:gd name="connsiteX76" fmla="*/ 254 w 442"/>
                <a:gd name="connsiteY76" fmla="*/ 111 h 2301"/>
                <a:gd name="connsiteX77" fmla="*/ 258 w 442"/>
                <a:gd name="connsiteY77" fmla="*/ 115 h 2301"/>
                <a:gd name="connsiteX78" fmla="*/ 262 w 442"/>
                <a:gd name="connsiteY78" fmla="*/ 115 h 2301"/>
                <a:gd name="connsiteX79" fmla="*/ 265 w 442"/>
                <a:gd name="connsiteY79" fmla="*/ 115 h 2301"/>
                <a:gd name="connsiteX80" fmla="*/ 269 w 442"/>
                <a:gd name="connsiteY80" fmla="*/ 115 h 2301"/>
                <a:gd name="connsiteX81" fmla="*/ 273 w 442"/>
                <a:gd name="connsiteY81" fmla="*/ 118 h 2301"/>
                <a:gd name="connsiteX82" fmla="*/ 277 w 442"/>
                <a:gd name="connsiteY82" fmla="*/ 118 h 2301"/>
                <a:gd name="connsiteX83" fmla="*/ 280 w 442"/>
                <a:gd name="connsiteY83" fmla="*/ 118 h 2301"/>
                <a:gd name="connsiteX84" fmla="*/ 284 w 442"/>
                <a:gd name="connsiteY84" fmla="*/ 118 h 2301"/>
                <a:gd name="connsiteX85" fmla="*/ 288 w 442"/>
                <a:gd name="connsiteY85" fmla="*/ 118 h 2301"/>
                <a:gd name="connsiteX86" fmla="*/ 291 w 442"/>
                <a:gd name="connsiteY86" fmla="*/ 122 h 2301"/>
                <a:gd name="connsiteX87" fmla="*/ 295 w 442"/>
                <a:gd name="connsiteY87" fmla="*/ 122 h 2301"/>
                <a:gd name="connsiteX88" fmla="*/ 299 w 442"/>
                <a:gd name="connsiteY88" fmla="*/ 122 h 2301"/>
                <a:gd name="connsiteX89" fmla="*/ 302 w 442"/>
                <a:gd name="connsiteY89" fmla="*/ 122 h 2301"/>
                <a:gd name="connsiteX90" fmla="*/ 306 w 442"/>
                <a:gd name="connsiteY90" fmla="*/ 126 h 2301"/>
                <a:gd name="connsiteX91" fmla="*/ 310 w 442"/>
                <a:gd name="connsiteY91" fmla="*/ 126 h 2301"/>
                <a:gd name="connsiteX92" fmla="*/ 313 w 442"/>
                <a:gd name="connsiteY92" fmla="*/ 126 h 2301"/>
                <a:gd name="connsiteX93" fmla="*/ 317 w 442"/>
                <a:gd name="connsiteY93" fmla="*/ 126 h 2301"/>
                <a:gd name="connsiteX94" fmla="*/ 321 w 442"/>
                <a:gd name="connsiteY94" fmla="*/ 126 h 2301"/>
                <a:gd name="connsiteX95" fmla="*/ 324 w 442"/>
                <a:gd name="connsiteY95" fmla="*/ 129 h 2301"/>
                <a:gd name="connsiteX96" fmla="*/ 328 w 442"/>
                <a:gd name="connsiteY96" fmla="*/ 129 h 2301"/>
                <a:gd name="connsiteX97" fmla="*/ 332 w 442"/>
                <a:gd name="connsiteY97" fmla="*/ 129 h 2301"/>
                <a:gd name="connsiteX98" fmla="*/ 335 w 442"/>
                <a:gd name="connsiteY98" fmla="*/ 129 h 2301"/>
                <a:gd name="connsiteX99" fmla="*/ 339 w 442"/>
                <a:gd name="connsiteY99" fmla="*/ 133 h 2301"/>
                <a:gd name="connsiteX100" fmla="*/ 343 w 442"/>
                <a:gd name="connsiteY100" fmla="*/ 133 h 2301"/>
                <a:gd name="connsiteX101" fmla="*/ 347 w 442"/>
                <a:gd name="connsiteY101" fmla="*/ 133 h 2301"/>
                <a:gd name="connsiteX102" fmla="*/ 350 w 442"/>
                <a:gd name="connsiteY102" fmla="*/ 133 h 2301"/>
                <a:gd name="connsiteX103" fmla="*/ 354 w 442"/>
                <a:gd name="connsiteY103" fmla="*/ 133 h 2301"/>
                <a:gd name="connsiteX104" fmla="*/ 358 w 442"/>
                <a:gd name="connsiteY104" fmla="*/ 137 h 2301"/>
                <a:gd name="connsiteX105" fmla="*/ 361 w 442"/>
                <a:gd name="connsiteY105" fmla="*/ 137 h 2301"/>
                <a:gd name="connsiteX106" fmla="*/ 365 w 442"/>
                <a:gd name="connsiteY106" fmla="*/ 137 h 2301"/>
                <a:gd name="connsiteX107" fmla="*/ 369 w 442"/>
                <a:gd name="connsiteY107" fmla="*/ 137 h 2301"/>
                <a:gd name="connsiteX108" fmla="*/ 372 w 442"/>
                <a:gd name="connsiteY108" fmla="*/ 137 h 2301"/>
                <a:gd name="connsiteX109" fmla="*/ 376 w 442"/>
                <a:gd name="connsiteY109" fmla="*/ 140 h 2301"/>
                <a:gd name="connsiteX110" fmla="*/ 380 w 442"/>
                <a:gd name="connsiteY110" fmla="*/ 140 h 2301"/>
                <a:gd name="connsiteX111" fmla="*/ 383 w 442"/>
                <a:gd name="connsiteY111" fmla="*/ 140 h 2301"/>
                <a:gd name="connsiteX112" fmla="*/ 387 w 442"/>
                <a:gd name="connsiteY112" fmla="*/ 140 h 2301"/>
                <a:gd name="connsiteX113" fmla="*/ 391 w 442"/>
                <a:gd name="connsiteY113" fmla="*/ 140 h 2301"/>
                <a:gd name="connsiteX114" fmla="*/ 394 w 442"/>
                <a:gd name="connsiteY114" fmla="*/ 144 h 2301"/>
                <a:gd name="connsiteX115" fmla="*/ 398 w 442"/>
                <a:gd name="connsiteY115" fmla="*/ 144 h 2301"/>
                <a:gd name="connsiteX116" fmla="*/ 402 w 442"/>
                <a:gd name="connsiteY116" fmla="*/ 144 h 2301"/>
                <a:gd name="connsiteX117" fmla="*/ 405 w 442"/>
                <a:gd name="connsiteY117" fmla="*/ 144 h 2301"/>
                <a:gd name="connsiteX118" fmla="*/ 409 w 442"/>
                <a:gd name="connsiteY118" fmla="*/ 144 h 2301"/>
                <a:gd name="connsiteX119" fmla="*/ 413 w 442"/>
                <a:gd name="connsiteY119" fmla="*/ 144 h 2301"/>
                <a:gd name="connsiteX120" fmla="*/ 416 w 442"/>
                <a:gd name="connsiteY120" fmla="*/ 148 h 2301"/>
                <a:gd name="connsiteX121" fmla="*/ 420 w 442"/>
                <a:gd name="connsiteY121" fmla="*/ 148 h 2301"/>
                <a:gd name="connsiteX122" fmla="*/ 424 w 442"/>
                <a:gd name="connsiteY122" fmla="*/ 148 h 2301"/>
                <a:gd name="connsiteX123" fmla="*/ 428 w 442"/>
                <a:gd name="connsiteY123" fmla="*/ 148 h 2301"/>
                <a:gd name="connsiteX124" fmla="*/ 431 w 442"/>
                <a:gd name="connsiteY124" fmla="*/ 148 h 2301"/>
                <a:gd name="connsiteX125" fmla="*/ 435 w 442"/>
                <a:gd name="connsiteY125" fmla="*/ 151 h 2301"/>
                <a:gd name="connsiteX126" fmla="*/ 439 w 442"/>
                <a:gd name="connsiteY126" fmla="*/ 151 h 2301"/>
                <a:gd name="connsiteX127" fmla="*/ 442 w 442"/>
                <a:gd name="connsiteY127" fmla="*/ 151 h 2301"/>
                <a:gd name="connsiteX0" fmla="*/ 0 w 442"/>
                <a:gd name="connsiteY0" fmla="*/ 942 h 2301"/>
                <a:gd name="connsiteX1" fmla="*/ 0 w 442"/>
                <a:gd name="connsiteY1" fmla="*/ 2301 h 2301"/>
                <a:gd name="connsiteX2" fmla="*/ 4 w 442"/>
                <a:gd name="connsiteY2" fmla="*/ 2275 h 2301"/>
                <a:gd name="connsiteX3" fmla="*/ 4 w 442"/>
                <a:gd name="connsiteY3" fmla="*/ 1660 h 2301"/>
                <a:gd name="connsiteX4" fmla="*/ 8 w 442"/>
                <a:gd name="connsiteY4" fmla="*/ 1634 h 2301"/>
                <a:gd name="connsiteX5" fmla="*/ 8 w 442"/>
                <a:gd name="connsiteY5" fmla="*/ 1025 h 2301"/>
                <a:gd name="connsiteX6" fmla="*/ 11 w 442"/>
                <a:gd name="connsiteY6" fmla="*/ 904 h 2301"/>
                <a:gd name="connsiteX7" fmla="*/ 11 w 442"/>
                <a:gd name="connsiteY7" fmla="*/ 421 h 2301"/>
                <a:gd name="connsiteX8" fmla="*/ 15 w 442"/>
                <a:gd name="connsiteY8" fmla="*/ 398 h 2301"/>
                <a:gd name="connsiteX9" fmla="*/ 15 w 442"/>
                <a:gd name="connsiteY9" fmla="*/ 11 h 2301"/>
                <a:gd name="connsiteX10" fmla="*/ 19 w 442"/>
                <a:gd name="connsiteY10" fmla="*/ 8 h 2301"/>
                <a:gd name="connsiteX11" fmla="*/ 19 w 442"/>
                <a:gd name="connsiteY11" fmla="*/ 0 h 2301"/>
                <a:gd name="connsiteX12" fmla="*/ 22 w 442"/>
                <a:gd name="connsiteY12" fmla="*/ 0 h 2301"/>
                <a:gd name="connsiteX13" fmla="*/ 26 w 442"/>
                <a:gd name="connsiteY13" fmla="*/ 0 h 2301"/>
                <a:gd name="connsiteX14" fmla="*/ 30 w 442"/>
                <a:gd name="connsiteY14" fmla="*/ 0 h 2301"/>
                <a:gd name="connsiteX15" fmla="*/ 33 w 442"/>
                <a:gd name="connsiteY15" fmla="*/ 0 h 2301"/>
                <a:gd name="connsiteX16" fmla="*/ 37 w 442"/>
                <a:gd name="connsiteY16" fmla="*/ 0 h 2301"/>
                <a:gd name="connsiteX17" fmla="*/ 41 w 442"/>
                <a:gd name="connsiteY17" fmla="*/ 0 h 2301"/>
                <a:gd name="connsiteX18" fmla="*/ 45 w 442"/>
                <a:gd name="connsiteY18" fmla="*/ 0 h 2301"/>
                <a:gd name="connsiteX19" fmla="*/ 48 w 442"/>
                <a:gd name="connsiteY19" fmla="*/ 0 h 2301"/>
                <a:gd name="connsiteX20" fmla="*/ 52 w 442"/>
                <a:gd name="connsiteY20" fmla="*/ 0 h 2301"/>
                <a:gd name="connsiteX21" fmla="*/ 56 w 442"/>
                <a:gd name="connsiteY21" fmla="*/ 0 h 2301"/>
                <a:gd name="connsiteX22" fmla="*/ 59 w 442"/>
                <a:gd name="connsiteY22" fmla="*/ 0 h 2301"/>
                <a:gd name="connsiteX23" fmla="*/ 63 w 442"/>
                <a:gd name="connsiteY23" fmla="*/ 0 h 2301"/>
                <a:gd name="connsiteX24" fmla="*/ 67 w 442"/>
                <a:gd name="connsiteY24" fmla="*/ 0 h 2301"/>
                <a:gd name="connsiteX25" fmla="*/ 70 w 442"/>
                <a:gd name="connsiteY25" fmla="*/ 0 h 2301"/>
                <a:gd name="connsiteX26" fmla="*/ 74 w 442"/>
                <a:gd name="connsiteY26" fmla="*/ 0 h 2301"/>
                <a:gd name="connsiteX27" fmla="*/ 78 w 442"/>
                <a:gd name="connsiteY27" fmla="*/ 0 h 2301"/>
                <a:gd name="connsiteX28" fmla="*/ 81 w 442"/>
                <a:gd name="connsiteY28" fmla="*/ 0 h 2301"/>
                <a:gd name="connsiteX29" fmla="*/ 85 w 442"/>
                <a:gd name="connsiteY29" fmla="*/ 0 h 2301"/>
                <a:gd name="connsiteX30" fmla="*/ 89 w 442"/>
                <a:gd name="connsiteY30" fmla="*/ 0 h 2301"/>
                <a:gd name="connsiteX31" fmla="*/ 92 w 442"/>
                <a:gd name="connsiteY31" fmla="*/ 0 h 2301"/>
                <a:gd name="connsiteX32" fmla="*/ 96 w 442"/>
                <a:gd name="connsiteY32" fmla="*/ 0 h 2301"/>
                <a:gd name="connsiteX33" fmla="*/ 100 w 442"/>
                <a:gd name="connsiteY33" fmla="*/ 0 h 2301"/>
                <a:gd name="connsiteX34" fmla="*/ 103 w 442"/>
                <a:gd name="connsiteY34" fmla="*/ 0 h 2301"/>
                <a:gd name="connsiteX35" fmla="*/ 107 w 442"/>
                <a:gd name="connsiteY35" fmla="*/ 0 h 2301"/>
                <a:gd name="connsiteX36" fmla="*/ 111 w 442"/>
                <a:gd name="connsiteY36" fmla="*/ 0 h 2301"/>
                <a:gd name="connsiteX37" fmla="*/ 114 w 442"/>
                <a:gd name="connsiteY37" fmla="*/ 0 h 2301"/>
                <a:gd name="connsiteX38" fmla="*/ 122 w 442"/>
                <a:gd name="connsiteY38" fmla="*/ 8 h 2301"/>
                <a:gd name="connsiteX39" fmla="*/ 122 w 442"/>
                <a:gd name="connsiteY39" fmla="*/ 41 h 2301"/>
                <a:gd name="connsiteX40" fmla="*/ 126 w 442"/>
                <a:gd name="connsiteY40" fmla="*/ 44 h 2301"/>
                <a:gd name="connsiteX41" fmla="*/ 126 w 442"/>
                <a:gd name="connsiteY41" fmla="*/ 74 h 2301"/>
                <a:gd name="connsiteX42" fmla="*/ 129 w 442"/>
                <a:gd name="connsiteY42" fmla="*/ 78 h 2301"/>
                <a:gd name="connsiteX43" fmla="*/ 133 w 442"/>
                <a:gd name="connsiteY43" fmla="*/ 78 h 2301"/>
                <a:gd name="connsiteX44" fmla="*/ 137 w 442"/>
                <a:gd name="connsiteY44" fmla="*/ 81 h 2301"/>
                <a:gd name="connsiteX45" fmla="*/ 140 w 442"/>
                <a:gd name="connsiteY45" fmla="*/ 81 h 2301"/>
                <a:gd name="connsiteX46" fmla="*/ 144 w 442"/>
                <a:gd name="connsiteY46" fmla="*/ 81 h 2301"/>
                <a:gd name="connsiteX47" fmla="*/ 148 w 442"/>
                <a:gd name="connsiteY47" fmla="*/ 85 h 2301"/>
                <a:gd name="connsiteX48" fmla="*/ 151 w 442"/>
                <a:gd name="connsiteY48" fmla="*/ 85 h 2301"/>
                <a:gd name="connsiteX49" fmla="*/ 155 w 442"/>
                <a:gd name="connsiteY49" fmla="*/ 85 h 2301"/>
                <a:gd name="connsiteX50" fmla="*/ 159 w 442"/>
                <a:gd name="connsiteY50" fmla="*/ 85 h 2301"/>
                <a:gd name="connsiteX51" fmla="*/ 162 w 442"/>
                <a:gd name="connsiteY51" fmla="*/ 89 h 2301"/>
                <a:gd name="connsiteX52" fmla="*/ 166 w 442"/>
                <a:gd name="connsiteY52" fmla="*/ 89 h 2301"/>
                <a:gd name="connsiteX53" fmla="*/ 170 w 442"/>
                <a:gd name="connsiteY53" fmla="*/ 89 h 2301"/>
                <a:gd name="connsiteX54" fmla="*/ 173 w 442"/>
                <a:gd name="connsiteY54" fmla="*/ 92 h 2301"/>
                <a:gd name="connsiteX55" fmla="*/ 177 w 442"/>
                <a:gd name="connsiteY55" fmla="*/ 92 h 2301"/>
                <a:gd name="connsiteX56" fmla="*/ 181 w 442"/>
                <a:gd name="connsiteY56" fmla="*/ 92 h 2301"/>
                <a:gd name="connsiteX57" fmla="*/ 184 w 442"/>
                <a:gd name="connsiteY57" fmla="*/ 92 h 2301"/>
                <a:gd name="connsiteX58" fmla="*/ 188 w 442"/>
                <a:gd name="connsiteY58" fmla="*/ 96 h 2301"/>
                <a:gd name="connsiteX59" fmla="*/ 192 w 442"/>
                <a:gd name="connsiteY59" fmla="*/ 96 h 2301"/>
                <a:gd name="connsiteX60" fmla="*/ 196 w 442"/>
                <a:gd name="connsiteY60" fmla="*/ 96 h 2301"/>
                <a:gd name="connsiteX61" fmla="*/ 199 w 442"/>
                <a:gd name="connsiteY61" fmla="*/ 96 h 2301"/>
                <a:gd name="connsiteX62" fmla="*/ 203 w 442"/>
                <a:gd name="connsiteY62" fmla="*/ 100 h 2301"/>
                <a:gd name="connsiteX63" fmla="*/ 207 w 442"/>
                <a:gd name="connsiteY63" fmla="*/ 100 h 2301"/>
                <a:gd name="connsiteX64" fmla="*/ 210 w 442"/>
                <a:gd name="connsiteY64" fmla="*/ 100 h 2301"/>
                <a:gd name="connsiteX65" fmla="*/ 214 w 442"/>
                <a:gd name="connsiteY65" fmla="*/ 103 h 2301"/>
                <a:gd name="connsiteX66" fmla="*/ 218 w 442"/>
                <a:gd name="connsiteY66" fmla="*/ 103 h 2301"/>
                <a:gd name="connsiteX67" fmla="*/ 221 w 442"/>
                <a:gd name="connsiteY67" fmla="*/ 103 h 2301"/>
                <a:gd name="connsiteX68" fmla="*/ 225 w 442"/>
                <a:gd name="connsiteY68" fmla="*/ 103 h 2301"/>
                <a:gd name="connsiteX69" fmla="*/ 229 w 442"/>
                <a:gd name="connsiteY69" fmla="*/ 107 h 2301"/>
                <a:gd name="connsiteX70" fmla="*/ 232 w 442"/>
                <a:gd name="connsiteY70" fmla="*/ 107 h 2301"/>
                <a:gd name="connsiteX71" fmla="*/ 236 w 442"/>
                <a:gd name="connsiteY71" fmla="*/ 107 h 2301"/>
                <a:gd name="connsiteX72" fmla="*/ 240 w 442"/>
                <a:gd name="connsiteY72" fmla="*/ 107 h 2301"/>
                <a:gd name="connsiteX73" fmla="*/ 243 w 442"/>
                <a:gd name="connsiteY73" fmla="*/ 111 h 2301"/>
                <a:gd name="connsiteX74" fmla="*/ 247 w 442"/>
                <a:gd name="connsiteY74" fmla="*/ 111 h 2301"/>
                <a:gd name="connsiteX75" fmla="*/ 251 w 442"/>
                <a:gd name="connsiteY75" fmla="*/ 111 h 2301"/>
                <a:gd name="connsiteX76" fmla="*/ 254 w 442"/>
                <a:gd name="connsiteY76" fmla="*/ 111 h 2301"/>
                <a:gd name="connsiteX77" fmla="*/ 258 w 442"/>
                <a:gd name="connsiteY77" fmla="*/ 115 h 2301"/>
                <a:gd name="connsiteX78" fmla="*/ 262 w 442"/>
                <a:gd name="connsiteY78" fmla="*/ 115 h 2301"/>
                <a:gd name="connsiteX79" fmla="*/ 265 w 442"/>
                <a:gd name="connsiteY79" fmla="*/ 115 h 2301"/>
                <a:gd name="connsiteX80" fmla="*/ 269 w 442"/>
                <a:gd name="connsiteY80" fmla="*/ 115 h 2301"/>
                <a:gd name="connsiteX81" fmla="*/ 273 w 442"/>
                <a:gd name="connsiteY81" fmla="*/ 118 h 2301"/>
                <a:gd name="connsiteX82" fmla="*/ 277 w 442"/>
                <a:gd name="connsiteY82" fmla="*/ 118 h 2301"/>
                <a:gd name="connsiteX83" fmla="*/ 280 w 442"/>
                <a:gd name="connsiteY83" fmla="*/ 118 h 2301"/>
                <a:gd name="connsiteX84" fmla="*/ 284 w 442"/>
                <a:gd name="connsiteY84" fmla="*/ 118 h 2301"/>
                <a:gd name="connsiteX85" fmla="*/ 288 w 442"/>
                <a:gd name="connsiteY85" fmla="*/ 118 h 2301"/>
                <a:gd name="connsiteX86" fmla="*/ 291 w 442"/>
                <a:gd name="connsiteY86" fmla="*/ 122 h 2301"/>
                <a:gd name="connsiteX87" fmla="*/ 295 w 442"/>
                <a:gd name="connsiteY87" fmla="*/ 122 h 2301"/>
                <a:gd name="connsiteX88" fmla="*/ 299 w 442"/>
                <a:gd name="connsiteY88" fmla="*/ 122 h 2301"/>
                <a:gd name="connsiteX89" fmla="*/ 302 w 442"/>
                <a:gd name="connsiteY89" fmla="*/ 122 h 2301"/>
                <a:gd name="connsiteX90" fmla="*/ 306 w 442"/>
                <a:gd name="connsiteY90" fmla="*/ 126 h 2301"/>
                <a:gd name="connsiteX91" fmla="*/ 310 w 442"/>
                <a:gd name="connsiteY91" fmla="*/ 126 h 2301"/>
                <a:gd name="connsiteX92" fmla="*/ 313 w 442"/>
                <a:gd name="connsiteY92" fmla="*/ 126 h 2301"/>
                <a:gd name="connsiteX93" fmla="*/ 317 w 442"/>
                <a:gd name="connsiteY93" fmla="*/ 126 h 2301"/>
                <a:gd name="connsiteX94" fmla="*/ 321 w 442"/>
                <a:gd name="connsiteY94" fmla="*/ 126 h 2301"/>
                <a:gd name="connsiteX95" fmla="*/ 324 w 442"/>
                <a:gd name="connsiteY95" fmla="*/ 129 h 2301"/>
                <a:gd name="connsiteX96" fmla="*/ 328 w 442"/>
                <a:gd name="connsiteY96" fmla="*/ 129 h 2301"/>
                <a:gd name="connsiteX97" fmla="*/ 332 w 442"/>
                <a:gd name="connsiteY97" fmla="*/ 129 h 2301"/>
                <a:gd name="connsiteX98" fmla="*/ 335 w 442"/>
                <a:gd name="connsiteY98" fmla="*/ 129 h 2301"/>
                <a:gd name="connsiteX99" fmla="*/ 339 w 442"/>
                <a:gd name="connsiteY99" fmla="*/ 133 h 2301"/>
                <a:gd name="connsiteX100" fmla="*/ 343 w 442"/>
                <a:gd name="connsiteY100" fmla="*/ 133 h 2301"/>
                <a:gd name="connsiteX101" fmla="*/ 347 w 442"/>
                <a:gd name="connsiteY101" fmla="*/ 133 h 2301"/>
                <a:gd name="connsiteX102" fmla="*/ 350 w 442"/>
                <a:gd name="connsiteY102" fmla="*/ 133 h 2301"/>
                <a:gd name="connsiteX103" fmla="*/ 354 w 442"/>
                <a:gd name="connsiteY103" fmla="*/ 133 h 2301"/>
                <a:gd name="connsiteX104" fmla="*/ 358 w 442"/>
                <a:gd name="connsiteY104" fmla="*/ 137 h 2301"/>
                <a:gd name="connsiteX105" fmla="*/ 361 w 442"/>
                <a:gd name="connsiteY105" fmla="*/ 137 h 2301"/>
                <a:gd name="connsiteX106" fmla="*/ 365 w 442"/>
                <a:gd name="connsiteY106" fmla="*/ 137 h 2301"/>
                <a:gd name="connsiteX107" fmla="*/ 369 w 442"/>
                <a:gd name="connsiteY107" fmla="*/ 137 h 2301"/>
                <a:gd name="connsiteX108" fmla="*/ 372 w 442"/>
                <a:gd name="connsiteY108" fmla="*/ 137 h 2301"/>
                <a:gd name="connsiteX109" fmla="*/ 376 w 442"/>
                <a:gd name="connsiteY109" fmla="*/ 140 h 2301"/>
                <a:gd name="connsiteX110" fmla="*/ 380 w 442"/>
                <a:gd name="connsiteY110" fmla="*/ 140 h 2301"/>
                <a:gd name="connsiteX111" fmla="*/ 383 w 442"/>
                <a:gd name="connsiteY111" fmla="*/ 140 h 2301"/>
                <a:gd name="connsiteX112" fmla="*/ 387 w 442"/>
                <a:gd name="connsiteY112" fmla="*/ 140 h 2301"/>
                <a:gd name="connsiteX113" fmla="*/ 391 w 442"/>
                <a:gd name="connsiteY113" fmla="*/ 140 h 2301"/>
                <a:gd name="connsiteX114" fmla="*/ 394 w 442"/>
                <a:gd name="connsiteY114" fmla="*/ 144 h 2301"/>
                <a:gd name="connsiteX115" fmla="*/ 398 w 442"/>
                <a:gd name="connsiteY115" fmla="*/ 144 h 2301"/>
                <a:gd name="connsiteX116" fmla="*/ 402 w 442"/>
                <a:gd name="connsiteY116" fmla="*/ 144 h 2301"/>
                <a:gd name="connsiteX117" fmla="*/ 405 w 442"/>
                <a:gd name="connsiteY117" fmla="*/ 144 h 2301"/>
                <a:gd name="connsiteX118" fmla="*/ 409 w 442"/>
                <a:gd name="connsiteY118" fmla="*/ 144 h 2301"/>
                <a:gd name="connsiteX119" fmla="*/ 413 w 442"/>
                <a:gd name="connsiteY119" fmla="*/ 144 h 2301"/>
                <a:gd name="connsiteX120" fmla="*/ 416 w 442"/>
                <a:gd name="connsiteY120" fmla="*/ 148 h 2301"/>
                <a:gd name="connsiteX121" fmla="*/ 420 w 442"/>
                <a:gd name="connsiteY121" fmla="*/ 148 h 2301"/>
                <a:gd name="connsiteX122" fmla="*/ 424 w 442"/>
                <a:gd name="connsiteY122" fmla="*/ 148 h 2301"/>
                <a:gd name="connsiteX123" fmla="*/ 428 w 442"/>
                <a:gd name="connsiteY123" fmla="*/ 148 h 2301"/>
                <a:gd name="connsiteX124" fmla="*/ 431 w 442"/>
                <a:gd name="connsiteY124" fmla="*/ 148 h 2301"/>
                <a:gd name="connsiteX125" fmla="*/ 435 w 442"/>
                <a:gd name="connsiteY125" fmla="*/ 151 h 2301"/>
                <a:gd name="connsiteX126" fmla="*/ 439 w 442"/>
                <a:gd name="connsiteY126" fmla="*/ 151 h 2301"/>
                <a:gd name="connsiteX127" fmla="*/ 442 w 442"/>
                <a:gd name="connsiteY127" fmla="*/ 151 h 2301"/>
                <a:gd name="connsiteX0" fmla="*/ 0 w 442"/>
                <a:gd name="connsiteY0" fmla="*/ 942 h 2301"/>
                <a:gd name="connsiteX1" fmla="*/ 0 w 442"/>
                <a:gd name="connsiteY1" fmla="*/ 2301 h 2301"/>
                <a:gd name="connsiteX2" fmla="*/ 4 w 442"/>
                <a:gd name="connsiteY2" fmla="*/ 2275 h 2301"/>
                <a:gd name="connsiteX3" fmla="*/ 8 w 442"/>
                <a:gd name="connsiteY3" fmla="*/ 1634 h 2301"/>
                <a:gd name="connsiteX4" fmla="*/ 8 w 442"/>
                <a:gd name="connsiteY4" fmla="*/ 1025 h 2301"/>
                <a:gd name="connsiteX5" fmla="*/ 11 w 442"/>
                <a:gd name="connsiteY5" fmla="*/ 904 h 2301"/>
                <a:gd name="connsiteX6" fmla="*/ 11 w 442"/>
                <a:gd name="connsiteY6" fmla="*/ 421 h 2301"/>
                <a:gd name="connsiteX7" fmla="*/ 15 w 442"/>
                <a:gd name="connsiteY7" fmla="*/ 398 h 2301"/>
                <a:gd name="connsiteX8" fmla="*/ 15 w 442"/>
                <a:gd name="connsiteY8" fmla="*/ 11 h 2301"/>
                <a:gd name="connsiteX9" fmla="*/ 19 w 442"/>
                <a:gd name="connsiteY9" fmla="*/ 8 h 2301"/>
                <a:gd name="connsiteX10" fmla="*/ 19 w 442"/>
                <a:gd name="connsiteY10" fmla="*/ 0 h 2301"/>
                <a:gd name="connsiteX11" fmla="*/ 22 w 442"/>
                <a:gd name="connsiteY11" fmla="*/ 0 h 2301"/>
                <a:gd name="connsiteX12" fmla="*/ 26 w 442"/>
                <a:gd name="connsiteY12" fmla="*/ 0 h 2301"/>
                <a:gd name="connsiteX13" fmla="*/ 30 w 442"/>
                <a:gd name="connsiteY13" fmla="*/ 0 h 2301"/>
                <a:gd name="connsiteX14" fmla="*/ 33 w 442"/>
                <a:gd name="connsiteY14" fmla="*/ 0 h 2301"/>
                <a:gd name="connsiteX15" fmla="*/ 37 w 442"/>
                <a:gd name="connsiteY15" fmla="*/ 0 h 2301"/>
                <a:gd name="connsiteX16" fmla="*/ 41 w 442"/>
                <a:gd name="connsiteY16" fmla="*/ 0 h 2301"/>
                <a:gd name="connsiteX17" fmla="*/ 45 w 442"/>
                <a:gd name="connsiteY17" fmla="*/ 0 h 2301"/>
                <a:gd name="connsiteX18" fmla="*/ 48 w 442"/>
                <a:gd name="connsiteY18" fmla="*/ 0 h 2301"/>
                <a:gd name="connsiteX19" fmla="*/ 52 w 442"/>
                <a:gd name="connsiteY19" fmla="*/ 0 h 2301"/>
                <a:gd name="connsiteX20" fmla="*/ 56 w 442"/>
                <a:gd name="connsiteY20" fmla="*/ 0 h 2301"/>
                <a:gd name="connsiteX21" fmla="*/ 59 w 442"/>
                <a:gd name="connsiteY21" fmla="*/ 0 h 2301"/>
                <a:gd name="connsiteX22" fmla="*/ 63 w 442"/>
                <a:gd name="connsiteY22" fmla="*/ 0 h 2301"/>
                <a:gd name="connsiteX23" fmla="*/ 67 w 442"/>
                <a:gd name="connsiteY23" fmla="*/ 0 h 2301"/>
                <a:gd name="connsiteX24" fmla="*/ 70 w 442"/>
                <a:gd name="connsiteY24" fmla="*/ 0 h 2301"/>
                <a:gd name="connsiteX25" fmla="*/ 74 w 442"/>
                <a:gd name="connsiteY25" fmla="*/ 0 h 2301"/>
                <a:gd name="connsiteX26" fmla="*/ 78 w 442"/>
                <a:gd name="connsiteY26" fmla="*/ 0 h 2301"/>
                <a:gd name="connsiteX27" fmla="*/ 81 w 442"/>
                <a:gd name="connsiteY27" fmla="*/ 0 h 2301"/>
                <a:gd name="connsiteX28" fmla="*/ 85 w 442"/>
                <a:gd name="connsiteY28" fmla="*/ 0 h 2301"/>
                <a:gd name="connsiteX29" fmla="*/ 89 w 442"/>
                <a:gd name="connsiteY29" fmla="*/ 0 h 2301"/>
                <a:gd name="connsiteX30" fmla="*/ 92 w 442"/>
                <a:gd name="connsiteY30" fmla="*/ 0 h 2301"/>
                <a:gd name="connsiteX31" fmla="*/ 96 w 442"/>
                <a:gd name="connsiteY31" fmla="*/ 0 h 2301"/>
                <a:gd name="connsiteX32" fmla="*/ 100 w 442"/>
                <a:gd name="connsiteY32" fmla="*/ 0 h 2301"/>
                <a:gd name="connsiteX33" fmla="*/ 103 w 442"/>
                <a:gd name="connsiteY33" fmla="*/ 0 h 2301"/>
                <a:gd name="connsiteX34" fmla="*/ 107 w 442"/>
                <a:gd name="connsiteY34" fmla="*/ 0 h 2301"/>
                <a:gd name="connsiteX35" fmla="*/ 111 w 442"/>
                <a:gd name="connsiteY35" fmla="*/ 0 h 2301"/>
                <a:gd name="connsiteX36" fmla="*/ 114 w 442"/>
                <a:gd name="connsiteY36" fmla="*/ 0 h 2301"/>
                <a:gd name="connsiteX37" fmla="*/ 122 w 442"/>
                <a:gd name="connsiteY37" fmla="*/ 8 h 2301"/>
                <a:gd name="connsiteX38" fmla="*/ 122 w 442"/>
                <a:gd name="connsiteY38" fmla="*/ 41 h 2301"/>
                <a:gd name="connsiteX39" fmla="*/ 126 w 442"/>
                <a:gd name="connsiteY39" fmla="*/ 44 h 2301"/>
                <a:gd name="connsiteX40" fmla="*/ 126 w 442"/>
                <a:gd name="connsiteY40" fmla="*/ 74 h 2301"/>
                <a:gd name="connsiteX41" fmla="*/ 129 w 442"/>
                <a:gd name="connsiteY41" fmla="*/ 78 h 2301"/>
                <a:gd name="connsiteX42" fmla="*/ 133 w 442"/>
                <a:gd name="connsiteY42" fmla="*/ 78 h 2301"/>
                <a:gd name="connsiteX43" fmla="*/ 137 w 442"/>
                <a:gd name="connsiteY43" fmla="*/ 81 h 2301"/>
                <a:gd name="connsiteX44" fmla="*/ 140 w 442"/>
                <a:gd name="connsiteY44" fmla="*/ 81 h 2301"/>
                <a:gd name="connsiteX45" fmla="*/ 144 w 442"/>
                <a:gd name="connsiteY45" fmla="*/ 81 h 2301"/>
                <a:gd name="connsiteX46" fmla="*/ 148 w 442"/>
                <a:gd name="connsiteY46" fmla="*/ 85 h 2301"/>
                <a:gd name="connsiteX47" fmla="*/ 151 w 442"/>
                <a:gd name="connsiteY47" fmla="*/ 85 h 2301"/>
                <a:gd name="connsiteX48" fmla="*/ 155 w 442"/>
                <a:gd name="connsiteY48" fmla="*/ 85 h 2301"/>
                <a:gd name="connsiteX49" fmla="*/ 159 w 442"/>
                <a:gd name="connsiteY49" fmla="*/ 85 h 2301"/>
                <a:gd name="connsiteX50" fmla="*/ 162 w 442"/>
                <a:gd name="connsiteY50" fmla="*/ 89 h 2301"/>
                <a:gd name="connsiteX51" fmla="*/ 166 w 442"/>
                <a:gd name="connsiteY51" fmla="*/ 89 h 2301"/>
                <a:gd name="connsiteX52" fmla="*/ 170 w 442"/>
                <a:gd name="connsiteY52" fmla="*/ 89 h 2301"/>
                <a:gd name="connsiteX53" fmla="*/ 173 w 442"/>
                <a:gd name="connsiteY53" fmla="*/ 92 h 2301"/>
                <a:gd name="connsiteX54" fmla="*/ 177 w 442"/>
                <a:gd name="connsiteY54" fmla="*/ 92 h 2301"/>
                <a:gd name="connsiteX55" fmla="*/ 181 w 442"/>
                <a:gd name="connsiteY55" fmla="*/ 92 h 2301"/>
                <a:gd name="connsiteX56" fmla="*/ 184 w 442"/>
                <a:gd name="connsiteY56" fmla="*/ 92 h 2301"/>
                <a:gd name="connsiteX57" fmla="*/ 188 w 442"/>
                <a:gd name="connsiteY57" fmla="*/ 96 h 2301"/>
                <a:gd name="connsiteX58" fmla="*/ 192 w 442"/>
                <a:gd name="connsiteY58" fmla="*/ 96 h 2301"/>
                <a:gd name="connsiteX59" fmla="*/ 196 w 442"/>
                <a:gd name="connsiteY59" fmla="*/ 96 h 2301"/>
                <a:gd name="connsiteX60" fmla="*/ 199 w 442"/>
                <a:gd name="connsiteY60" fmla="*/ 96 h 2301"/>
                <a:gd name="connsiteX61" fmla="*/ 203 w 442"/>
                <a:gd name="connsiteY61" fmla="*/ 100 h 2301"/>
                <a:gd name="connsiteX62" fmla="*/ 207 w 442"/>
                <a:gd name="connsiteY62" fmla="*/ 100 h 2301"/>
                <a:gd name="connsiteX63" fmla="*/ 210 w 442"/>
                <a:gd name="connsiteY63" fmla="*/ 100 h 2301"/>
                <a:gd name="connsiteX64" fmla="*/ 214 w 442"/>
                <a:gd name="connsiteY64" fmla="*/ 103 h 2301"/>
                <a:gd name="connsiteX65" fmla="*/ 218 w 442"/>
                <a:gd name="connsiteY65" fmla="*/ 103 h 2301"/>
                <a:gd name="connsiteX66" fmla="*/ 221 w 442"/>
                <a:gd name="connsiteY66" fmla="*/ 103 h 2301"/>
                <a:gd name="connsiteX67" fmla="*/ 225 w 442"/>
                <a:gd name="connsiteY67" fmla="*/ 103 h 2301"/>
                <a:gd name="connsiteX68" fmla="*/ 229 w 442"/>
                <a:gd name="connsiteY68" fmla="*/ 107 h 2301"/>
                <a:gd name="connsiteX69" fmla="*/ 232 w 442"/>
                <a:gd name="connsiteY69" fmla="*/ 107 h 2301"/>
                <a:gd name="connsiteX70" fmla="*/ 236 w 442"/>
                <a:gd name="connsiteY70" fmla="*/ 107 h 2301"/>
                <a:gd name="connsiteX71" fmla="*/ 240 w 442"/>
                <a:gd name="connsiteY71" fmla="*/ 107 h 2301"/>
                <a:gd name="connsiteX72" fmla="*/ 243 w 442"/>
                <a:gd name="connsiteY72" fmla="*/ 111 h 2301"/>
                <a:gd name="connsiteX73" fmla="*/ 247 w 442"/>
                <a:gd name="connsiteY73" fmla="*/ 111 h 2301"/>
                <a:gd name="connsiteX74" fmla="*/ 251 w 442"/>
                <a:gd name="connsiteY74" fmla="*/ 111 h 2301"/>
                <a:gd name="connsiteX75" fmla="*/ 254 w 442"/>
                <a:gd name="connsiteY75" fmla="*/ 111 h 2301"/>
                <a:gd name="connsiteX76" fmla="*/ 258 w 442"/>
                <a:gd name="connsiteY76" fmla="*/ 115 h 2301"/>
                <a:gd name="connsiteX77" fmla="*/ 262 w 442"/>
                <a:gd name="connsiteY77" fmla="*/ 115 h 2301"/>
                <a:gd name="connsiteX78" fmla="*/ 265 w 442"/>
                <a:gd name="connsiteY78" fmla="*/ 115 h 2301"/>
                <a:gd name="connsiteX79" fmla="*/ 269 w 442"/>
                <a:gd name="connsiteY79" fmla="*/ 115 h 2301"/>
                <a:gd name="connsiteX80" fmla="*/ 273 w 442"/>
                <a:gd name="connsiteY80" fmla="*/ 118 h 2301"/>
                <a:gd name="connsiteX81" fmla="*/ 277 w 442"/>
                <a:gd name="connsiteY81" fmla="*/ 118 h 2301"/>
                <a:gd name="connsiteX82" fmla="*/ 280 w 442"/>
                <a:gd name="connsiteY82" fmla="*/ 118 h 2301"/>
                <a:gd name="connsiteX83" fmla="*/ 284 w 442"/>
                <a:gd name="connsiteY83" fmla="*/ 118 h 2301"/>
                <a:gd name="connsiteX84" fmla="*/ 288 w 442"/>
                <a:gd name="connsiteY84" fmla="*/ 118 h 2301"/>
                <a:gd name="connsiteX85" fmla="*/ 291 w 442"/>
                <a:gd name="connsiteY85" fmla="*/ 122 h 2301"/>
                <a:gd name="connsiteX86" fmla="*/ 295 w 442"/>
                <a:gd name="connsiteY86" fmla="*/ 122 h 2301"/>
                <a:gd name="connsiteX87" fmla="*/ 299 w 442"/>
                <a:gd name="connsiteY87" fmla="*/ 122 h 2301"/>
                <a:gd name="connsiteX88" fmla="*/ 302 w 442"/>
                <a:gd name="connsiteY88" fmla="*/ 122 h 2301"/>
                <a:gd name="connsiteX89" fmla="*/ 306 w 442"/>
                <a:gd name="connsiteY89" fmla="*/ 126 h 2301"/>
                <a:gd name="connsiteX90" fmla="*/ 310 w 442"/>
                <a:gd name="connsiteY90" fmla="*/ 126 h 2301"/>
                <a:gd name="connsiteX91" fmla="*/ 313 w 442"/>
                <a:gd name="connsiteY91" fmla="*/ 126 h 2301"/>
                <a:gd name="connsiteX92" fmla="*/ 317 w 442"/>
                <a:gd name="connsiteY92" fmla="*/ 126 h 2301"/>
                <a:gd name="connsiteX93" fmla="*/ 321 w 442"/>
                <a:gd name="connsiteY93" fmla="*/ 126 h 2301"/>
                <a:gd name="connsiteX94" fmla="*/ 324 w 442"/>
                <a:gd name="connsiteY94" fmla="*/ 129 h 2301"/>
                <a:gd name="connsiteX95" fmla="*/ 328 w 442"/>
                <a:gd name="connsiteY95" fmla="*/ 129 h 2301"/>
                <a:gd name="connsiteX96" fmla="*/ 332 w 442"/>
                <a:gd name="connsiteY96" fmla="*/ 129 h 2301"/>
                <a:gd name="connsiteX97" fmla="*/ 335 w 442"/>
                <a:gd name="connsiteY97" fmla="*/ 129 h 2301"/>
                <a:gd name="connsiteX98" fmla="*/ 339 w 442"/>
                <a:gd name="connsiteY98" fmla="*/ 133 h 2301"/>
                <a:gd name="connsiteX99" fmla="*/ 343 w 442"/>
                <a:gd name="connsiteY99" fmla="*/ 133 h 2301"/>
                <a:gd name="connsiteX100" fmla="*/ 347 w 442"/>
                <a:gd name="connsiteY100" fmla="*/ 133 h 2301"/>
                <a:gd name="connsiteX101" fmla="*/ 350 w 442"/>
                <a:gd name="connsiteY101" fmla="*/ 133 h 2301"/>
                <a:gd name="connsiteX102" fmla="*/ 354 w 442"/>
                <a:gd name="connsiteY102" fmla="*/ 133 h 2301"/>
                <a:gd name="connsiteX103" fmla="*/ 358 w 442"/>
                <a:gd name="connsiteY103" fmla="*/ 137 h 2301"/>
                <a:gd name="connsiteX104" fmla="*/ 361 w 442"/>
                <a:gd name="connsiteY104" fmla="*/ 137 h 2301"/>
                <a:gd name="connsiteX105" fmla="*/ 365 w 442"/>
                <a:gd name="connsiteY105" fmla="*/ 137 h 2301"/>
                <a:gd name="connsiteX106" fmla="*/ 369 w 442"/>
                <a:gd name="connsiteY106" fmla="*/ 137 h 2301"/>
                <a:gd name="connsiteX107" fmla="*/ 372 w 442"/>
                <a:gd name="connsiteY107" fmla="*/ 137 h 2301"/>
                <a:gd name="connsiteX108" fmla="*/ 376 w 442"/>
                <a:gd name="connsiteY108" fmla="*/ 140 h 2301"/>
                <a:gd name="connsiteX109" fmla="*/ 380 w 442"/>
                <a:gd name="connsiteY109" fmla="*/ 140 h 2301"/>
                <a:gd name="connsiteX110" fmla="*/ 383 w 442"/>
                <a:gd name="connsiteY110" fmla="*/ 140 h 2301"/>
                <a:gd name="connsiteX111" fmla="*/ 387 w 442"/>
                <a:gd name="connsiteY111" fmla="*/ 140 h 2301"/>
                <a:gd name="connsiteX112" fmla="*/ 391 w 442"/>
                <a:gd name="connsiteY112" fmla="*/ 140 h 2301"/>
                <a:gd name="connsiteX113" fmla="*/ 394 w 442"/>
                <a:gd name="connsiteY113" fmla="*/ 144 h 2301"/>
                <a:gd name="connsiteX114" fmla="*/ 398 w 442"/>
                <a:gd name="connsiteY114" fmla="*/ 144 h 2301"/>
                <a:gd name="connsiteX115" fmla="*/ 402 w 442"/>
                <a:gd name="connsiteY115" fmla="*/ 144 h 2301"/>
                <a:gd name="connsiteX116" fmla="*/ 405 w 442"/>
                <a:gd name="connsiteY116" fmla="*/ 144 h 2301"/>
                <a:gd name="connsiteX117" fmla="*/ 409 w 442"/>
                <a:gd name="connsiteY117" fmla="*/ 144 h 2301"/>
                <a:gd name="connsiteX118" fmla="*/ 413 w 442"/>
                <a:gd name="connsiteY118" fmla="*/ 144 h 2301"/>
                <a:gd name="connsiteX119" fmla="*/ 416 w 442"/>
                <a:gd name="connsiteY119" fmla="*/ 148 h 2301"/>
                <a:gd name="connsiteX120" fmla="*/ 420 w 442"/>
                <a:gd name="connsiteY120" fmla="*/ 148 h 2301"/>
                <a:gd name="connsiteX121" fmla="*/ 424 w 442"/>
                <a:gd name="connsiteY121" fmla="*/ 148 h 2301"/>
                <a:gd name="connsiteX122" fmla="*/ 428 w 442"/>
                <a:gd name="connsiteY122" fmla="*/ 148 h 2301"/>
                <a:gd name="connsiteX123" fmla="*/ 431 w 442"/>
                <a:gd name="connsiteY123" fmla="*/ 148 h 2301"/>
                <a:gd name="connsiteX124" fmla="*/ 435 w 442"/>
                <a:gd name="connsiteY124" fmla="*/ 151 h 2301"/>
                <a:gd name="connsiteX125" fmla="*/ 439 w 442"/>
                <a:gd name="connsiteY125" fmla="*/ 151 h 2301"/>
                <a:gd name="connsiteX126" fmla="*/ 442 w 442"/>
                <a:gd name="connsiteY126" fmla="*/ 151 h 2301"/>
                <a:gd name="connsiteX0" fmla="*/ 0 w 442"/>
                <a:gd name="connsiteY0" fmla="*/ 942 h 2301"/>
                <a:gd name="connsiteX1" fmla="*/ 0 w 442"/>
                <a:gd name="connsiteY1" fmla="*/ 2301 h 2301"/>
                <a:gd name="connsiteX2" fmla="*/ 4 w 442"/>
                <a:gd name="connsiteY2" fmla="*/ 2275 h 2301"/>
                <a:gd name="connsiteX3" fmla="*/ 8 w 442"/>
                <a:gd name="connsiteY3" fmla="*/ 1025 h 2301"/>
                <a:gd name="connsiteX4" fmla="*/ 11 w 442"/>
                <a:gd name="connsiteY4" fmla="*/ 904 h 2301"/>
                <a:gd name="connsiteX5" fmla="*/ 11 w 442"/>
                <a:gd name="connsiteY5" fmla="*/ 421 h 2301"/>
                <a:gd name="connsiteX6" fmla="*/ 15 w 442"/>
                <a:gd name="connsiteY6" fmla="*/ 398 h 2301"/>
                <a:gd name="connsiteX7" fmla="*/ 15 w 442"/>
                <a:gd name="connsiteY7" fmla="*/ 11 h 2301"/>
                <a:gd name="connsiteX8" fmla="*/ 19 w 442"/>
                <a:gd name="connsiteY8" fmla="*/ 8 h 2301"/>
                <a:gd name="connsiteX9" fmla="*/ 19 w 442"/>
                <a:gd name="connsiteY9" fmla="*/ 0 h 2301"/>
                <a:gd name="connsiteX10" fmla="*/ 22 w 442"/>
                <a:gd name="connsiteY10" fmla="*/ 0 h 2301"/>
                <a:gd name="connsiteX11" fmla="*/ 26 w 442"/>
                <a:gd name="connsiteY11" fmla="*/ 0 h 2301"/>
                <a:gd name="connsiteX12" fmla="*/ 30 w 442"/>
                <a:gd name="connsiteY12" fmla="*/ 0 h 2301"/>
                <a:gd name="connsiteX13" fmla="*/ 33 w 442"/>
                <a:gd name="connsiteY13" fmla="*/ 0 h 2301"/>
                <a:gd name="connsiteX14" fmla="*/ 37 w 442"/>
                <a:gd name="connsiteY14" fmla="*/ 0 h 2301"/>
                <a:gd name="connsiteX15" fmla="*/ 41 w 442"/>
                <a:gd name="connsiteY15" fmla="*/ 0 h 2301"/>
                <a:gd name="connsiteX16" fmla="*/ 45 w 442"/>
                <a:gd name="connsiteY16" fmla="*/ 0 h 2301"/>
                <a:gd name="connsiteX17" fmla="*/ 48 w 442"/>
                <a:gd name="connsiteY17" fmla="*/ 0 h 2301"/>
                <a:gd name="connsiteX18" fmla="*/ 52 w 442"/>
                <a:gd name="connsiteY18" fmla="*/ 0 h 2301"/>
                <a:gd name="connsiteX19" fmla="*/ 56 w 442"/>
                <a:gd name="connsiteY19" fmla="*/ 0 h 2301"/>
                <a:gd name="connsiteX20" fmla="*/ 59 w 442"/>
                <a:gd name="connsiteY20" fmla="*/ 0 h 2301"/>
                <a:gd name="connsiteX21" fmla="*/ 63 w 442"/>
                <a:gd name="connsiteY21" fmla="*/ 0 h 2301"/>
                <a:gd name="connsiteX22" fmla="*/ 67 w 442"/>
                <a:gd name="connsiteY22" fmla="*/ 0 h 2301"/>
                <a:gd name="connsiteX23" fmla="*/ 70 w 442"/>
                <a:gd name="connsiteY23" fmla="*/ 0 h 2301"/>
                <a:gd name="connsiteX24" fmla="*/ 74 w 442"/>
                <a:gd name="connsiteY24" fmla="*/ 0 h 2301"/>
                <a:gd name="connsiteX25" fmla="*/ 78 w 442"/>
                <a:gd name="connsiteY25" fmla="*/ 0 h 2301"/>
                <a:gd name="connsiteX26" fmla="*/ 81 w 442"/>
                <a:gd name="connsiteY26" fmla="*/ 0 h 2301"/>
                <a:gd name="connsiteX27" fmla="*/ 85 w 442"/>
                <a:gd name="connsiteY27" fmla="*/ 0 h 2301"/>
                <a:gd name="connsiteX28" fmla="*/ 89 w 442"/>
                <a:gd name="connsiteY28" fmla="*/ 0 h 2301"/>
                <a:gd name="connsiteX29" fmla="*/ 92 w 442"/>
                <a:gd name="connsiteY29" fmla="*/ 0 h 2301"/>
                <a:gd name="connsiteX30" fmla="*/ 96 w 442"/>
                <a:gd name="connsiteY30" fmla="*/ 0 h 2301"/>
                <a:gd name="connsiteX31" fmla="*/ 100 w 442"/>
                <a:gd name="connsiteY31" fmla="*/ 0 h 2301"/>
                <a:gd name="connsiteX32" fmla="*/ 103 w 442"/>
                <a:gd name="connsiteY32" fmla="*/ 0 h 2301"/>
                <a:gd name="connsiteX33" fmla="*/ 107 w 442"/>
                <a:gd name="connsiteY33" fmla="*/ 0 h 2301"/>
                <a:gd name="connsiteX34" fmla="*/ 111 w 442"/>
                <a:gd name="connsiteY34" fmla="*/ 0 h 2301"/>
                <a:gd name="connsiteX35" fmla="*/ 114 w 442"/>
                <a:gd name="connsiteY35" fmla="*/ 0 h 2301"/>
                <a:gd name="connsiteX36" fmla="*/ 122 w 442"/>
                <a:gd name="connsiteY36" fmla="*/ 8 h 2301"/>
                <a:gd name="connsiteX37" fmla="*/ 122 w 442"/>
                <a:gd name="connsiteY37" fmla="*/ 41 h 2301"/>
                <a:gd name="connsiteX38" fmla="*/ 126 w 442"/>
                <a:gd name="connsiteY38" fmla="*/ 44 h 2301"/>
                <a:gd name="connsiteX39" fmla="*/ 126 w 442"/>
                <a:gd name="connsiteY39" fmla="*/ 74 h 2301"/>
                <a:gd name="connsiteX40" fmla="*/ 129 w 442"/>
                <a:gd name="connsiteY40" fmla="*/ 78 h 2301"/>
                <a:gd name="connsiteX41" fmla="*/ 133 w 442"/>
                <a:gd name="connsiteY41" fmla="*/ 78 h 2301"/>
                <a:gd name="connsiteX42" fmla="*/ 137 w 442"/>
                <a:gd name="connsiteY42" fmla="*/ 81 h 2301"/>
                <a:gd name="connsiteX43" fmla="*/ 140 w 442"/>
                <a:gd name="connsiteY43" fmla="*/ 81 h 2301"/>
                <a:gd name="connsiteX44" fmla="*/ 144 w 442"/>
                <a:gd name="connsiteY44" fmla="*/ 81 h 2301"/>
                <a:gd name="connsiteX45" fmla="*/ 148 w 442"/>
                <a:gd name="connsiteY45" fmla="*/ 85 h 2301"/>
                <a:gd name="connsiteX46" fmla="*/ 151 w 442"/>
                <a:gd name="connsiteY46" fmla="*/ 85 h 2301"/>
                <a:gd name="connsiteX47" fmla="*/ 155 w 442"/>
                <a:gd name="connsiteY47" fmla="*/ 85 h 2301"/>
                <a:gd name="connsiteX48" fmla="*/ 159 w 442"/>
                <a:gd name="connsiteY48" fmla="*/ 85 h 2301"/>
                <a:gd name="connsiteX49" fmla="*/ 162 w 442"/>
                <a:gd name="connsiteY49" fmla="*/ 89 h 2301"/>
                <a:gd name="connsiteX50" fmla="*/ 166 w 442"/>
                <a:gd name="connsiteY50" fmla="*/ 89 h 2301"/>
                <a:gd name="connsiteX51" fmla="*/ 170 w 442"/>
                <a:gd name="connsiteY51" fmla="*/ 89 h 2301"/>
                <a:gd name="connsiteX52" fmla="*/ 173 w 442"/>
                <a:gd name="connsiteY52" fmla="*/ 92 h 2301"/>
                <a:gd name="connsiteX53" fmla="*/ 177 w 442"/>
                <a:gd name="connsiteY53" fmla="*/ 92 h 2301"/>
                <a:gd name="connsiteX54" fmla="*/ 181 w 442"/>
                <a:gd name="connsiteY54" fmla="*/ 92 h 2301"/>
                <a:gd name="connsiteX55" fmla="*/ 184 w 442"/>
                <a:gd name="connsiteY55" fmla="*/ 92 h 2301"/>
                <a:gd name="connsiteX56" fmla="*/ 188 w 442"/>
                <a:gd name="connsiteY56" fmla="*/ 96 h 2301"/>
                <a:gd name="connsiteX57" fmla="*/ 192 w 442"/>
                <a:gd name="connsiteY57" fmla="*/ 96 h 2301"/>
                <a:gd name="connsiteX58" fmla="*/ 196 w 442"/>
                <a:gd name="connsiteY58" fmla="*/ 96 h 2301"/>
                <a:gd name="connsiteX59" fmla="*/ 199 w 442"/>
                <a:gd name="connsiteY59" fmla="*/ 96 h 2301"/>
                <a:gd name="connsiteX60" fmla="*/ 203 w 442"/>
                <a:gd name="connsiteY60" fmla="*/ 100 h 2301"/>
                <a:gd name="connsiteX61" fmla="*/ 207 w 442"/>
                <a:gd name="connsiteY61" fmla="*/ 100 h 2301"/>
                <a:gd name="connsiteX62" fmla="*/ 210 w 442"/>
                <a:gd name="connsiteY62" fmla="*/ 100 h 2301"/>
                <a:gd name="connsiteX63" fmla="*/ 214 w 442"/>
                <a:gd name="connsiteY63" fmla="*/ 103 h 2301"/>
                <a:gd name="connsiteX64" fmla="*/ 218 w 442"/>
                <a:gd name="connsiteY64" fmla="*/ 103 h 2301"/>
                <a:gd name="connsiteX65" fmla="*/ 221 w 442"/>
                <a:gd name="connsiteY65" fmla="*/ 103 h 2301"/>
                <a:gd name="connsiteX66" fmla="*/ 225 w 442"/>
                <a:gd name="connsiteY66" fmla="*/ 103 h 2301"/>
                <a:gd name="connsiteX67" fmla="*/ 229 w 442"/>
                <a:gd name="connsiteY67" fmla="*/ 107 h 2301"/>
                <a:gd name="connsiteX68" fmla="*/ 232 w 442"/>
                <a:gd name="connsiteY68" fmla="*/ 107 h 2301"/>
                <a:gd name="connsiteX69" fmla="*/ 236 w 442"/>
                <a:gd name="connsiteY69" fmla="*/ 107 h 2301"/>
                <a:gd name="connsiteX70" fmla="*/ 240 w 442"/>
                <a:gd name="connsiteY70" fmla="*/ 107 h 2301"/>
                <a:gd name="connsiteX71" fmla="*/ 243 w 442"/>
                <a:gd name="connsiteY71" fmla="*/ 111 h 2301"/>
                <a:gd name="connsiteX72" fmla="*/ 247 w 442"/>
                <a:gd name="connsiteY72" fmla="*/ 111 h 2301"/>
                <a:gd name="connsiteX73" fmla="*/ 251 w 442"/>
                <a:gd name="connsiteY73" fmla="*/ 111 h 2301"/>
                <a:gd name="connsiteX74" fmla="*/ 254 w 442"/>
                <a:gd name="connsiteY74" fmla="*/ 111 h 2301"/>
                <a:gd name="connsiteX75" fmla="*/ 258 w 442"/>
                <a:gd name="connsiteY75" fmla="*/ 115 h 2301"/>
                <a:gd name="connsiteX76" fmla="*/ 262 w 442"/>
                <a:gd name="connsiteY76" fmla="*/ 115 h 2301"/>
                <a:gd name="connsiteX77" fmla="*/ 265 w 442"/>
                <a:gd name="connsiteY77" fmla="*/ 115 h 2301"/>
                <a:gd name="connsiteX78" fmla="*/ 269 w 442"/>
                <a:gd name="connsiteY78" fmla="*/ 115 h 2301"/>
                <a:gd name="connsiteX79" fmla="*/ 273 w 442"/>
                <a:gd name="connsiteY79" fmla="*/ 118 h 2301"/>
                <a:gd name="connsiteX80" fmla="*/ 277 w 442"/>
                <a:gd name="connsiteY80" fmla="*/ 118 h 2301"/>
                <a:gd name="connsiteX81" fmla="*/ 280 w 442"/>
                <a:gd name="connsiteY81" fmla="*/ 118 h 2301"/>
                <a:gd name="connsiteX82" fmla="*/ 284 w 442"/>
                <a:gd name="connsiteY82" fmla="*/ 118 h 2301"/>
                <a:gd name="connsiteX83" fmla="*/ 288 w 442"/>
                <a:gd name="connsiteY83" fmla="*/ 118 h 2301"/>
                <a:gd name="connsiteX84" fmla="*/ 291 w 442"/>
                <a:gd name="connsiteY84" fmla="*/ 122 h 2301"/>
                <a:gd name="connsiteX85" fmla="*/ 295 w 442"/>
                <a:gd name="connsiteY85" fmla="*/ 122 h 2301"/>
                <a:gd name="connsiteX86" fmla="*/ 299 w 442"/>
                <a:gd name="connsiteY86" fmla="*/ 122 h 2301"/>
                <a:gd name="connsiteX87" fmla="*/ 302 w 442"/>
                <a:gd name="connsiteY87" fmla="*/ 122 h 2301"/>
                <a:gd name="connsiteX88" fmla="*/ 306 w 442"/>
                <a:gd name="connsiteY88" fmla="*/ 126 h 2301"/>
                <a:gd name="connsiteX89" fmla="*/ 310 w 442"/>
                <a:gd name="connsiteY89" fmla="*/ 126 h 2301"/>
                <a:gd name="connsiteX90" fmla="*/ 313 w 442"/>
                <a:gd name="connsiteY90" fmla="*/ 126 h 2301"/>
                <a:gd name="connsiteX91" fmla="*/ 317 w 442"/>
                <a:gd name="connsiteY91" fmla="*/ 126 h 2301"/>
                <a:gd name="connsiteX92" fmla="*/ 321 w 442"/>
                <a:gd name="connsiteY92" fmla="*/ 126 h 2301"/>
                <a:gd name="connsiteX93" fmla="*/ 324 w 442"/>
                <a:gd name="connsiteY93" fmla="*/ 129 h 2301"/>
                <a:gd name="connsiteX94" fmla="*/ 328 w 442"/>
                <a:gd name="connsiteY94" fmla="*/ 129 h 2301"/>
                <a:gd name="connsiteX95" fmla="*/ 332 w 442"/>
                <a:gd name="connsiteY95" fmla="*/ 129 h 2301"/>
                <a:gd name="connsiteX96" fmla="*/ 335 w 442"/>
                <a:gd name="connsiteY96" fmla="*/ 129 h 2301"/>
                <a:gd name="connsiteX97" fmla="*/ 339 w 442"/>
                <a:gd name="connsiteY97" fmla="*/ 133 h 2301"/>
                <a:gd name="connsiteX98" fmla="*/ 343 w 442"/>
                <a:gd name="connsiteY98" fmla="*/ 133 h 2301"/>
                <a:gd name="connsiteX99" fmla="*/ 347 w 442"/>
                <a:gd name="connsiteY99" fmla="*/ 133 h 2301"/>
                <a:gd name="connsiteX100" fmla="*/ 350 w 442"/>
                <a:gd name="connsiteY100" fmla="*/ 133 h 2301"/>
                <a:gd name="connsiteX101" fmla="*/ 354 w 442"/>
                <a:gd name="connsiteY101" fmla="*/ 133 h 2301"/>
                <a:gd name="connsiteX102" fmla="*/ 358 w 442"/>
                <a:gd name="connsiteY102" fmla="*/ 137 h 2301"/>
                <a:gd name="connsiteX103" fmla="*/ 361 w 442"/>
                <a:gd name="connsiteY103" fmla="*/ 137 h 2301"/>
                <a:gd name="connsiteX104" fmla="*/ 365 w 442"/>
                <a:gd name="connsiteY104" fmla="*/ 137 h 2301"/>
                <a:gd name="connsiteX105" fmla="*/ 369 w 442"/>
                <a:gd name="connsiteY105" fmla="*/ 137 h 2301"/>
                <a:gd name="connsiteX106" fmla="*/ 372 w 442"/>
                <a:gd name="connsiteY106" fmla="*/ 137 h 2301"/>
                <a:gd name="connsiteX107" fmla="*/ 376 w 442"/>
                <a:gd name="connsiteY107" fmla="*/ 140 h 2301"/>
                <a:gd name="connsiteX108" fmla="*/ 380 w 442"/>
                <a:gd name="connsiteY108" fmla="*/ 140 h 2301"/>
                <a:gd name="connsiteX109" fmla="*/ 383 w 442"/>
                <a:gd name="connsiteY109" fmla="*/ 140 h 2301"/>
                <a:gd name="connsiteX110" fmla="*/ 387 w 442"/>
                <a:gd name="connsiteY110" fmla="*/ 140 h 2301"/>
                <a:gd name="connsiteX111" fmla="*/ 391 w 442"/>
                <a:gd name="connsiteY111" fmla="*/ 140 h 2301"/>
                <a:gd name="connsiteX112" fmla="*/ 394 w 442"/>
                <a:gd name="connsiteY112" fmla="*/ 144 h 2301"/>
                <a:gd name="connsiteX113" fmla="*/ 398 w 442"/>
                <a:gd name="connsiteY113" fmla="*/ 144 h 2301"/>
                <a:gd name="connsiteX114" fmla="*/ 402 w 442"/>
                <a:gd name="connsiteY114" fmla="*/ 144 h 2301"/>
                <a:gd name="connsiteX115" fmla="*/ 405 w 442"/>
                <a:gd name="connsiteY115" fmla="*/ 144 h 2301"/>
                <a:gd name="connsiteX116" fmla="*/ 409 w 442"/>
                <a:gd name="connsiteY116" fmla="*/ 144 h 2301"/>
                <a:gd name="connsiteX117" fmla="*/ 413 w 442"/>
                <a:gd name="connsiteY117" fmla="*/ 144 h 2301"/>
                <a:gd name="connsiteX118" fmla="*/ 416 w 442"/>
                <a:gd name="connsiteY118" fmla="*/ 148 h 2301"/>
                <a:gd name="connsiteX119" fmla="*/ 420 w 442"/>
                <a:gd name="connsiteY119" fmla="*/ 148 h 2301"/>
                <a:gd name="connsiteX120" fmla="*/ 424 w 442"/>
                <a:gd name="connsiteY120" fmla="*/ 148 h 2301"/>
                <a:gd name="connsiteX121" fmla="*/ 428 w 442"/>
                <a:gd name="connsiteY121" fmla="*/ 148 h 2301"/>
                <a:gd name="connsiteX122" fmla="*/ 431 w 442"/>
                <a:gd name="connsiteY122" fmla="*/ 148 h 2301"/>
                <a:gd name="connsiteX123" fmla="*/ 435 w 442"/>
                <a:gd name="connsiteY123" fmla="*/ 151 h 2301"/>
                <a:gd name="connsiteX124" fmla="*/ 439 w 442"/>
                <a:gd name="connsiteY124" fmla="*/ 151 h 2301"/>
                <a:gd name="connsiteX125" fmla="*/ 442 w 442"/>
                <a:gd name="connsiteY125" fmla="*/ 151 h 2301"/>
                <a:gd name="connsiteX0" fmla="*/ 0 w 442"/>
                <a:gd name="connsiteY0" fmla="*/ 942 h 2315"/>
                <a:gd name="connsiteX1" fmla="*/ 0 w 442"/>
                <a:gd name="connsiteY1" fmla="*/ 2301 h 2315"/>
                <a:gd name="connsiteX2" fmla="*/ 8 w 442"/>
                <a:gd name="connsiteY2" fmla="*/ 1025 h 2315"/>
                <a:gd name="connsiteX3" fmla="*/ 11 w 442"/>
                <a:gd name="connsiteY3" fmla="*/ 904 h 2315"/>
                <a:gd name="connsiteX4" fmla="*/ 11 w 442"/>
                <a:gd name="connsiteY4" fmla="*/ 421 h 2315"/>
                <a:gd name="connsiteX5" fmla="*/ 15 w 442"/>
                <a:gd name="connsiteY5" fmla="*/ 398 h 2315"/>
                <a:gd name="connsiteX6" fmla="*/ 15 w 442"/>
                <a:gd name="connsiteY6" fmla="*/ 11 h 2315"/>
                <a:gd name="connsiteX7" fmla="*/ 19 w 442"/>
                <a:gd name="connsiteY7" fmla="*/ 8 h 2315"/>
                <a:gd name="connsiteX8" fmla="*/ 19 w 442"/>
                <a:gd name="connsiteY8" fmla="*/ 0 h 2315"/>
                <a:gd name="connsiteX9" fmla="*/ 22 w 442"/>
                <a:gd name="connsiteY9" fmla="*/ 0 h 2315"/>
                <a:gd name="connsiteX10" fmla="*/ 26 w 442"/>
                <a:gd name="connsiteY10" fmla="*/ 0 h 2315"/>
                <a:gd name="connsiteX11" fmla="*/ 30 w 442"/>
                <a:gd name="connsiteY11" fmla="*/ 0 h 2315"/>
                <a:gd name="connsiteX12" fmla="*/ 33 w 442"/>
                <a:gd name="connsiteY12" fmla="*/ 0 h 2315"/>
                <a:gd name="connsiteX13" fmla="*/ 37 w 442"/>
                <a:gd name="connsiteY13" fmla="*/ 0 h 2315"/>
                <a:gd name="connsiteX14" fmla="*/ 41 w 442"/>
                <a:gd name="connsiteY14" fmla="*/ 0 h 2315"/>
                <a:gd name="connsiteX15" fmla="*/ 45 w 442"/>
                <a:gd name="connsiteY15" fmla="*/ 0 h 2315"/>
                <a:gd name="connsiteX16" fmla="*/ 48 w 442"/>
                <a:gd name="connsiteY16" fmla="*/ 0 h 2315"/>
                <a:gd name="connsiteX17" fmla="*/ 52 w 442"/>
                <a:gd name="connsiteY17" fmla="*/ 0 h 2315"/>
                <a:gd name="connsiteX18" fmla="*/ 56 w 442"/>
                <a:gd name="connsiteY18" fmla="*/ 0 h 2315"/>
                <a:gd name="connsiteX19" fmla="*/ 59 w 442"/>
                <a:gd name="connsiteY19" fmla="*/ 0 h 2315"/>
                <a:gd name="connsiteX20" fmla="*/ 63 w 442"/>
                <a:gd name="connsiteY20" fmla="*/ 0 h 2315"/>
                <a:gd name="connsiteX21" fmla="*/ 67 w 442"/>
                <a:gd name="connsiteY21" fmla="*/ 0 h 2315"/>
                <a:gd name="connsiteX22" fmla="*/ 70 w 442"/>
                <a:gd name="connsiteY22" fmla="*/ 0 h 2315"/>
                <a:gd name="connsiteX23" fmla="*/ 74 w 442"/>
                <a:gd name="connsiteY23" fmla="*/ 0 h 2315"/>
                <a:gd name="connsiteX24" fmla="*/ 78 w 442"/>
                <a:gd name="connsiteY24" fmla="*/ 0 h 2315"/>
                <a:gd name="connsiteX25" fmla="*/ 81 w 442"/>
                <a:gd name="connsiteY25" fmla="*/ 0 h 2315"/>
                <a:gd name="connsiteX26" fmla="*/ 85 w 442"/>
                <a:gd name="connsiteY26" fmla="*/ 0 h 2315"/>
                <a:gd name="connsiteX27" fmla="*/ 89 w 442"/>
                <a:gd name="connsiteY27" fmla="*/ 0 h 2315"/>
                <a:gd name="connsiteX28" fmla="*/ 92 w 442"/>
                <a:gd name="connsiteY28" fmla="*/ 0 h 2315"/>
                <a:gd name="connsiteX29" fmla="*/ 96 w 442"/>
                <a:gd name="connsiteY29" fmla="*/ 0 h 2315"/>
                <a:gd name="connsiteX30" fmla="*/ 100 w 442"/>
                <a:gd name="connsiteY30" fmla="*/ 0 h 2315"/>
                <a:gd name="connsiteX31" fmla="*/ 103 w 442"/>
                <a:gd name="connsiteY31" fmla="*/ 0 h 2315"/>
                <a:gd name="connsiteX32" fmla="*/ 107 w 442"/>
                <a:gd name="connsiteY32" fmla="*/ 0 h 2315"/>
                <a:gd name="connsiteX33" fmla="*/ 111 w 442"/>
                <a:gd name="connsiteY33" fmla="*/ 0 h 2315"/>
                <a:gd name="connsiteX34" fmla="*/ 114 w 442"/>
                <a:gd name="connsiteY34" fmla="*/ 0 h 2315"/>
                <a:gd name="connsiteX35" fmla="*/ 122 w 442"/>
                <a:gd name="connsiteY35" fmla="*/ 8 h 2315"/>
                <a:gd name="connsiteX36" fmla="*/ 122 w 442"/>
                <a:gd name="connsiteY36" fmla="*/ 41 h 2315"/>
                <a:gd name="connsiteX37" fmla="*/ 126 w 442"/>
                <a:gd name="connsiteY37" fmla="*/ 44 h 2315"/>
                <a:gd name="connsiteX38" fmla="*/ 126 w 442"/>
                <a:gd name="connsiteY38" fmla="*/ 74 h 2315"/>
                <a:gd name="connsiteX39" fmla="*/ 129 w 442"/>
                <a:gd name="connsiteY39" fmla="*/ 78 h 2315"/>
                <a:gd name="connsiteX40" fmla="*/ 133 w 442"/>
                <a:gd name="connsiteY40" fmla="*/ 78 h 2315"/>
                <a:gd name="connsiteX41" fmla="*/ 137 w 442"/>
                <a:gd name="connsiteY41" fmla="*/ 81 h 2315"/>
                <a:gd name="connsiteX42" fmla="*/ 140 w 442"/>
                <a:gd name="connsiteY42" fmla="*/ 81 h 2315"/>
                <a:gd name="connsiteX43" fmla="*/ 144 w 442"/>
                <a:gd name="connsiteY43" fmla="*/ 81 h 2315"/>
                <a:gd name="connsiteX44" fmla="*/ 148 w 442"/>
                <a:gd name="connsiteY44" fmla="*/ 85 h 2315"/>
                <a:gd name="connsiteX45" fmla="*/ 151 w 442"/>
                <a:gd name="connsiteY45" fmla="*/ 85 h 2315"/>
                <a:gd name="connsiteX46" fmla="*/ 155 w 442"/>
                <a:gd name="connsiteY46" fmla="*/ 85 h 2315"/>
                <a:gd name="connsiteX47" fmla="*/ 159 w 442"/>
                <a:gd name="connsiteY47" fmla="*/ 85 h 2315"/>
                <a:gd name="connsiteX48" fmla="*/ 162 w 442"/>
                <a:gd name="connsiteY48" fmla="*/ 89 h 2315"/>
                <a:gd name="connsiteX49" fmla="*/ 166 w 442"/>
                <a:gd name="connsiteY49" fmla="*/ 89 h 2315"/>
                <a:gd name="connsiteX50" fmla="*/ 170 w 442"/>
                <a:gd name="connsiteY50" fmla="*/ 89 h 2315"/>
                <a:gd name="connsiteX51" fmla="*/ 173 w 442"/>
                <a:gd name="connsiteY51" fmla="*/ 92 h 2315"/>
                <a:gd name="connsiteX52" fmla="*/ 177 w 442"/>
                <a:gd name="connsiteY52" fmla="*/ 92 h 2315"/>
                <a:gd name="connsiteX53" fmla="*/ 181 w 442"/>
                <a:gd name="connsiteY53" fmla="*/ 92 h 2315"/>
                <a:gd name="connsiteX54" fmla="*/ 184 w 442"/>
                <a:gd name="connsiteY54" fmla="*/ 92 h 2315"/>
                <a:gd name="connsiteX55" fmla="*/ 188 w 442"/>
                <a:gd name="connsiteY55" fmla="*/ 96 h 2315"/>
                <a:gd name="connsiteX56" fmla="*/ 192 w 442"/>
                <a:gd name="connsiteY56" fmla="*/ 96 h 2315"/>
                <a:gd name="connsiteX57" fmla="*/ 196 w 442"/>
                <a:gd name="connsiteY57" fmla="*/ 96 h 2315"/>
                <a:gd name="connsiteX58" fmla="*/ 199 w 442"/>
                <a:gd name="connsiteY58" fmla="*/ 96 h 2315"/>
                <a:gd name="connsiteX59" fmla="*/ 203 w 442"/>
                <a:gd name="connsiteY59" fmla="*/ 100 h 2315"/>
                <a:gd name="connsiteX60" fmla="*/ 207 w 442"/>
                <a:gd name="connsiteY60" fmla="*/ 100 h 2315"/>
                <a:gd name="connsiteX61" fmla="*/ 210 w 442"/>
                <a:gd name="connsiteY61" fmla="*/ 100 h 2315"/>
                <a:gd name="connsiteX62" fmla="*/ 214 w 442"/>
                <a:gd name="connsiteY62" fmla="*/ 103 h 2315"/>
                <a:gd name="connsiteX63" fmla="*/ 218 w 442"/>
                <a:gd name="connsiteY63" fmla="*/ 103 h 2315"/>
                <a:gd name="connsiteX64" fmla="*/ 221 w 442"/>
                <a:gd name="connsiteY64" fmla="*/ 103 h 2315"/>
                <a:gd name="connsiteX65" fmla="*/ 225 w 442"/>
                <a:gd name="connsiteY65" fmla="*/ 103 h 2315"/>
                <a:gd name="connsiteX66" fmla="*/ 229 w 442"/>
                <a:gd name="connsiteY66" fmla="*/ 107 h 2315"/>
                <a:gd name="connsiteX67" fmla="*/ 232 w 442"/>
                <a:gd name="connsiteY67" fmla="*/ 107 h 2315"/>
                <a:gd name="connsiteX68" fmla="*/ 236 w 442"/>
                <a:gd name="connsiteY68" fmla="*/ 107 h 2315"/>
                <a:gd name="connsiteX69" fmla="*/ 240 w 442"/>
                <a:gd name="connsiteY69" fmla="*/ 107 h 2315"/>
                <a:gd name="connsiteX70" fmla="*/ 243 w 442"/>
                <a:gd name="connsiteY70" fmla="*/ 111 h 2315"/>
                <a:gd name="connsiteX71" fmla="*/ 247 w 442"/>
                <a:gd name="connsiteY71" fmla="*/ 111 h 2315"/>
                <a:gd name="connsiteX72" fmla="*/ 251 w 442"/>
                <a:gd name="connsiteY72" fmla="*/ 111 h 2315"/>
                <a:gd name="connsiteX73" fmla="*/ 254 w 442"/>
                <a:gd name="connsiteY73" fmla="*/ 111 h 2315"/>
                <a:gd name="connsiteX74" fmla="*/ 258 w 442"/>
                <a:gd name="connsiteY74" fmla="*/ 115 h 2315"/>
                <a:gd name="connsiteX75" fmla="*/ 262 w 442"/>
                <a:gd name="connsiteY75" fmla="*/ 115 h 2315"/>
                <a:gd name="connsiteX76" fmla="*/ 265 w 442"/>
                <a:gd name="connsiteY76" fmla="*/ 115 h 2315"/>
                <a:gd name="connsiteX77" fmla="*/ 269 w 442"/>
                <a:gd name="connsiteY77" fmla="*/ 115 h 2315"/>
                <a:gd name="connsiteX78" fmla="*/ 273 w 442"/>
                <a:gd name="connsiteY78" fmla="*/ 118 h 2315"/>
                <a:gd name="connsiteX79" fmla="*/ 277 w 442"/>
                <a:gd name="connsiteY79" fmla="*/ 118 h 2315"/>
                <a:gd name="connsiteX80" fmla="*/ 280 w 442"/>
                <a:gd name="connsiteY80" fmla="*/ 118 h 2315"/>
                <a:gd name="connsiteX81" fmla="*/ 284 w 442"/>
                <a:gd name="connsiteY81" fmla="*/ 118 h 2315"/>
                <a:gd name="connsiteX82" fmla="*/ 288 w 442"/>
                <a:gd name="connsiteY82" fmla="*/ 118 h 2315"/>
                <a:gd name="connsiteX83" fmla="*/ 291 w 442"/>
                <a:gd name="connsiteY83" fmla="*/ 122 h 2315"/>
                <a:gd name="connsiteX84" fmla="*/ 295 w 442"/>
                <a:gd name="connsiteY84" fmla="*/ 122 h 2315"/>
                <a:gd name="connsiteX85" fmla="*/ 299 w 442"/>
                <a:gd name="connsiteY85" fmla="*/ 122 h 2315"/>
                <a:gd name="connsiteX86" fmla="*/ 302 w 442"/>
                <a:gd name="connsiteY86" fmla="*/ 122 h 2315"/>
                <a:gd name="connsiteX87" fmla="*/ 306 w 442"/>
                <a:gd name="connsiteY87" fmla="*/ 126 h 2315"/>
                <a:gd name="connsiteX88" fmla="*/ 310 w 442"/>
                <a:gd name="connsiteY88" fmla="*/ 126 h 2315"/>
                <a:gd name="connsiteX89" fmla="*/ 313 w 442"/>
                <a:gd name="connsiteY89" fmla="*/ 126 h 2315"/>
                <a:gd name="connsiteX90" fmla="*/ 317 w 442"/>
                <a:gd name="connsiteY90" fmla="*/ 126 h 2315"/>
                <a:gd name="connsiteX91" fmla="*/ 321 w 442"/>
                <a:gd name="connsiteY91" fmla="*/ 126 h 2315"/>
                <a:gd name="connsiteX92" fmla="*/ 324 w 442"/>
                <a:gd name="connsiteY92" fmla="*/ 129 h 2315"/>
                <a:gd name="connsiteX93" fmla="*/ 328 w 442"/>
                <a:gd name="connsiteY93" fmla="*/ 129 h 2315"/>
                <a:gd name="connsiteX94" fmla="*/ 332 w 442"/>
                <a:gd name="connsiteY94" fmla="*/ 129 h 2315"/>
                <a:gd name="connsiteX95" fmla="*/ 335 w 442"/>
                <a:gd name="connsiteY95" fmla="*/ 129 h 2315"/>
                <a:gd name="connsiteX96" fmla="*/ 339 w 442"/>
                <a:gd name="connsiteY96" fmla="*/ 133 h 2315"/>
                <a:gd name="connsiteX97" fmla="*/ 343 w 442"/>
                <a:gd name="connsiteY97" fmla="*/ 133 h 2315"/>
                <a:gd name="connsiteX98" fmla="*/ 347 w 442"/>
                <a:gd name="connsiteY98" fmla="*/ 133 h 2315"/>
                <a:gd name="connsiteX99" fmla="*/ 350 w 442"/>
                <a:gd name="connsiteY99" fmla="*/ 133 h 2315"/>
                <a:gd name="connsiteX100" fmla="*/ 354 w 442"/>
                <a:gd name="connsiteY100" fmla="*/ 133 h 2315"/>
                <a:gd name="connsiteX101" fmla="*/ 358 w 442"/>
                <a:gd name="connsiteY101" fmla="*/ 137 h 2315"/>
                <a:gd name="connsiteX102" fmla="*/ 361 w 442"/>
                <a:gd name="connsiteY102" fmla="*/ 137 h 2315"/>
                <a:gd name="connsiteX103" fmla="*/ 365 w 442"/>
                <a:gd name="connsiteY103" fmla="*/ 137 h 2315"/>
                <a:gd name="connsiteX104" fmla="*/ 369 w 442"/>
                <a:gd name="connsiteY104" fmla="*/ 137 h 2315"/>
                <a:gd name="connsiteX105" fmla="*/ 372 w 442"/>
                <a:gd name="connsiteY105" fmla="*/ 137 h 2315"/>
                <a:gd name="connsiteX106" fmla="*/ 376 w 442"/>
                <a:gd name="connsiteY106" fmla="*/ 140 h 2315"/>
                <a:gd name="connsiteX107" fmla="*/ 380 w 442"/>
                <a:gd name="connsiteY107" fmla="*/ 140 h 2315"/>
                <a:gd name="connsiteX108" fmla="*/ 383 w 442"/>
                <a:gd name="connsiteY108" fmla="*/ 140 h 2315"/>
                <a:gd name="connsiteX109" fmla="*/ 387 w 442"/>
                <a:gd name="connsiteY109" fmla="*/ 140 h 2315"/>
                <a:gd name="connsiteX110" fmla="*/ 391 w 442"/>
                <a:gd name="connsiteY110" fmla="*/ 140 h 2315"/>
                <a:gd name="connsiteX111" fmla="*/ 394 w 442"/>
                <a:gd name="connsiteY111" fmla="*/ 144 h 2315"/>
                <a:gd name="connsiteX112" fmla="*/ 398 w 442"/>
                <a:gd name="connsiteY112" fmla="*/ 144 h 2315"/>
                <a:gd name="connsiteX113" fmla="*/ 402 w 442"/>
                <a:gd name="connsiteY113" fmla="*/ 144 h 2315"/>
                <a:gd name="connsiteX114" fmla="*/ 405 w 442"/>
                <a:gd name="connsiteY114" fmla="*/ 144 h 2315"/>
                <a:gd name="connsiteX115" fmla="*/ 409 w 442"/>
                <a:gd name="connsiteY115" fmla="*/ 144 h 2315"/>
                <a:gd name="connsiteX116" fmla="*/ 413 w 442"/>
                <a:gd name="connsiteY116" fmla="*/ 144 h 2315"/>
                <a:gd name="connsiteX117" fmla="*/ 416 w 442"/>
                <a:gd name="connsiteY117" fmla="*/ 148 h 2315"/>
                <a:gd name="connsiteX118" fmla="*/ 420 w 442"/>
                <a:gd name="connsiteY118" fmla="*/ 148 h 2315"/>
                <a:gd name="connsiteX119" fmla="*/ 424 w 442"/>
                <a:gd name="connsiteY119" fmla="*/ 148 h 2315"/>
                <a:gd name="connsiteX120" fmla="*/ 428 w 442"/>
                <a:gd name="connsiteY120" fmla="*/ 148 h 2315"/>
                <a:gd name="connsiteX121" fmla="*/ 431 w 442"/>
                <a:gd name="connsiteY121" fmla="*/ 148 h 2315"/>
                <a:gd name="connsiteX122" fmla="*/ 435 w 442"/>
                <a:gd name="connsiteY122" fmla="*/ 151 h 2315"/>
                <a:gd name="connsiteX123" fmla="*/ 439 w 442"/>
                <a:gd name="connsiteY123" fmla="*/ 151 h 2315"/>
                <a:gd name="connsiteX124" fmla="*/ 442 w 442"/>
                <a:gd name="connsiteY124" fmla="*/ 151 h 2315"/>
                <a:gd name="connsiteX0" fmla="*/ 0 w 442"/>
                <a:gd name="connsiteY0" fmla="*/ 942 h 1025"/>
                <a:gd name="connsiteX1" fmla="*/ 8 w 442"/>
                <a:gd name="connsiteY1" fmla="*/ 1025 h 1025"/>
                <a:gd name="connsiteX2" fmla="*/ 11 w 442"/>
                <a:gd name="connsiteY2" fmla="*/ 904 h 1025"/>
                <a:gd name="connsiteX3" fmla="*/ 11 w 442"/>
                <a:gd name="connsiteY3" fmla="*/ 421 h 1025"/>
                <a:gd name="connsiteX4" fmla="*/ 15 w 442"/>
                <a:gd name="connsiteY4" fmla="*/ 398 h 1025"/>
                <a:gd name="connsiteX5" fmla="*/ 15 w 442"/>
                <a:gd name="connsiteY5" fmla="*/ 11 h 1025"/>
                <a:gd name="connsiteX6" fmla="*/ 19 w 442"/>
                <a:gd name="connsiteY6" fmla="*/ 8 h 1025"/>
                <a:gd name="connsiteX7" fmla="*/ 19 w 442"/>
                <a:gd name="connsiteY7" fmla="*/ 0 h 1025"/>
                <a:gd name="connsiteX8" fmla="*/ 22 w 442"/>
                <a:gd name="connsiteY8" fmla="*/ 0 h 1025"/>
                <a:gd name="connsiteX9" fmla="*/ 26 w 442"/>
                <a:gd name="connsiteY9" fmla="*/ 0 h 1025"/>
                <a:gd name="connsiteX10" fmla="*/ 30 w 442"/>
                <a:gd name="connsiteY10" fmla="*/ 0 h 1025"/>
                <a:gd name="connsiteX11" fmla="*/ 33 w 442"/>
                <a:gd name="connsiteY11" fmla="*/ 0 h 1025"/>
                <a:gd name="connsiteX12" fmla="*/ 37 w 442"/>
                <a:gd name="connsiteY12" fmla="*/ 0 h 1025"/>
                <a:gd name="connsiteX13" fmla="*/ 41 w 442"/>
                <a:gd name="connsiteY13" fmla="*/ 0 h 1025"/>
                <a:gd name="connsiteX14" fmla="*/ 45 w 442"/>
                <a:gd name="connsiteY14" fmla="*/ 0 h 1025"/>
                <a:gd name="connsiteX15" fmla="*/ 48 w 442"/>
                <a:gd name="connsiteY15" fmla="*/ 0 h 1025"/>
                <a:gd name="connsiteX16" fmla="*/ 52 w 442"/>
                <a:gd name="connsiteY16" fmla="*/ 0 h 1025"/>
                <a:gd name="connsiteX17" fmla="*/ 56 w 442"/>
                <a:gd name="connsiteY17" fmla="*/ 0 h 1025"/>
                <a:gd name="connsiteX18" fmla="*/ 59 w 442"/>
                <a:gd name="connsiteY18" fmla="*/ 0 h 1025"/>
                <a:gd name="connsiteX19" fmla="*/ 63 w 442"/>
                <a:gd name="connsiteY19" fmla="*/ 0 h 1025"/>
                <a:gd name="connsiteX20" fmla="*/ 67 w 442"/>
                <a:gd name="connsiteY20" fmla="*/ 0 h 1025"/>
                <a:gd name="connsiteX21" fmla="*/ 70 w 442"/>
                <a:gd name="connsiteY21" fmla="*/ 0 h 1025"/>
                <a:gd name="connsiteX22" fmla="*/ 74 w 442"/>
                <a:gd name="connsiteY22" fmla="*/ 0 h 1025"/>
                <a:gd name="connsiteX23" fmla="*/ 78 w 442"/>
                <a:gd name="connsiteY23" fmla="*/ 0 h 1025"/>
                <a:gd name="connsiteX24" fmla="*/ 81 w 442"/>
                <a:gd name="connsiteY24" fmla="*/ 0 h 1025"/>
                <a:gd name="connsiteX25" fmla="*/ 85 w 442"/>
                <a:gd name="connsiteY25" fmla="*/ 0 h 1025"/>
                <a:gd name="connsiteX26" fmla="*/ 89 w 442"/>
                <a:gd name="connsiteY26" fmla="*/ 0 h 1025"/>
                <a:gd name="connsiteX27" fmla="*/ 92 w 442"/>
                <a:gd name="connsiteY27" fmla="*/ 0 h 1025"/>
                <a:gd name="connsiteX28" fmla="*/ 96 w 442"/>
                <a:gd name="connsiteY28" fmla="*/ 0 h 1025"/>
                <a:gd name="connsiteX29" fmla="*/ 100 w 442"/>
                <a:gd name="connsiteY29" fmla="*/ 0 h 1025"/>
                <a:gd name="connsiteX30" fmla="*/ 103 w 442"/>
                <a:gd name="connsiteY30" fmla="*/ 0 h 1025"/>
                <a:gd name="connsiteX31" fmla="*/ 107 w 442"/>
                <a:gd name="connsiteY31" fmla="*/ 0 h 1025"/>
                <a:gd name="connsiteX32" fmla="*/ 111 w 442"/>
                <a:gd name="connsiteY32" fmla="*/ 0 h 1025"/>
                <a:gd name="connsiteX33" fmla="*/ 114 w 442"/>
                <a:gd name="connsiteY33" fmla="*/ 0 h 1025"/>
                <a:gd name="connsiteX34" fmla="*/ 122 w 442"/>
                <a:gd name="connsiteY34" fmla="*/ 8 h 1025"/>
                <a:gd name="connsiteX35" fmla="*/ 122 w 442"/>
                <a:gd name="connsiteY35" fmla="*/ 41 h 1025"/>
                <a:gd name="connsiteX36" fmla="*/ 126 w 442"/>
                <a:gd name="connsiteY36" fmla="*/ 44 h 1025"/>
                <a:gd name="connsiteX37" fmla="*/ 126 w 442"/>
                <a:gd name="connsiteY37" fmla="*/ 74 h 1025"/>
                <a:gd name="connsiteX38" fmla="*/ 129 w 442"/>
                <a:gd name="connsiteY38" fmla="*/ 78 h 1025"/>
                <a:gd name="connsiteX39" fmla="*/ 133 w 442"/>
                <a:gd name="connsiteY39" fmla="*/ 78 h 1025"/>
                <a:gd name="connsiteX40" fmla="*/ 137 w 442"/>
                <a:gd name="connsiteY40" fmla="*/ 81 h 1025"/>
                <a:gd name="connsiteX41" fmla="*/ 140 w 442"/>
                <a:gd name="connsiteY41" fmla="*/ 81 h 1025"/>
                <a:gd name="connsiteX42" fmla="*/ 144 w 442"/>
                <a:gd name="connsiteY42" fmla="*/ 81 h 1025"/>
                <a:gd name="connsiteX43" fmla="*/ 148 w 442"/>
                <a:gd name="connsiteY43" fmla="*/ 85 h 1025"/>
                <a:gd name="connsiteX44" fmla="*/ 151 w 442"/>
                <a:gd name="connsiteY44" fmla="*/ 85 h 1025"/>
                <a:gd name="connsiteX45" fmla="*/ 155 w 442"/>
                <a:gd name="connsiteY45" fmla="*/ 85 h 1025"/>
                <a:gd name="connsiteX46" fmla="*/ 159 w 442"/>
                <a:gd name="connsiteY46" fmla="*/ 85 h 1025"/>
                <a:gd name="connsiteX47" fmla="*/ 162 w 442"/>
                <a:gd name="connsiteY47" fmla="*/ 89 h 1025"/>
                <a:gd name="connsiteX48" fmla="*/ 166 w 442"/>
                <a:gd name="connsiteY48" fmla="*/ 89 h 1025"/>
                <a:gd name="connsiteX49" fmla="*/ 170 w 442"/>
                <a:gd name="connsiteY49" fmla="*/ 89 h 1025"/>
                <a:gd name="connsiteX50" fmla="*/ 173 w 442"/>
                <a:gd name="connsiteY50" fmla="*/ 92 h 1025"/>
                <a:gd name="connsiteX51" fmla="*/ 177 w 442"/>
                <a:gd name="connsiteY51" fmla="*/ 92 h 1025"/>
                <a:gd name="connsiteX52" fmla="*/ 181 w 442"/>
                <a:gd name="connsiteY52" fmla="*/ 92 h 1025"/>
                <a:gd name="connsiteX53" fmla="*/ 184 w 442"/>
                <a:gd name="connsiteY53" fmla="*/ 92 h 1025"/>
                <a:gd name="connsiteX54" fmla="*/ 188 w 442"/>
                <a:gd name="connsiteY54" fmla="*/ 96 h 1025"/>
                <a:gd name="connsiteX55" fmla="*/ 192 w 442"/>
                <a:gd name="connsiteY55" fmla="*/ 96 h 1025"/>
                <a:gd name="connsiteX56" fmla="*/ 196 w 442"/>
                <a:gd name="connsiteY56" fmla="*/ 96 h 1025"/>
                <a:gd name="connsiteX57" fmla="*/ 199 w 442"/>
                <a:gd name="connsiteY57" fmla="*/ 96 h 1025"/>
                <a:gd name="connsiteX58" fmla="*/ 203 w 442"/>
                <a:gd name="connsiteY58" fmla="*/ 100 h 1025"/>
                <a:gd name="connsiteX59" fmla="*/ 207 w 442"/>
                <a:gd name="connsiteY59" fmla="*/ 100 h 1025"/>
                <a:gd name="connsiteX60" fmla="*/ 210 w 442"/>
                <a:gd name="connsiteY60" fmla="*/ 100 h 1025"/>
                <a:gd name="connsiteX61" fmla="*/ 214 w 442"/>
                <a:gd name="connsiteY61" fmla="*/ 103 h 1025"/>
                <a:gd name="connsiteX62" fmla="*/ 218 w 442"/>
                <a:gd name="connsiteY62" fmla="*/ 103 h 1025"/>
                <a:gd name="connsiteX63" fmla="*/ 221 w 442"/>
                <a:gd name="connsiteY63" fmla="*/ 103 h 1025"/>
                <a:gd name="connsiteX64" fmla="*/ 225 w 442"/>
                <a:gd name="connsiteY64" fmla="*/ 103 h 1025"/>
                <a:gd name="connsiteX65" fmla="*/ 229 w 442"/>
                <a:gd name="connsiteY65" fmla="*/ 107 h 1025"/>
                <a:gd name="connsiteX66" fmla="*/ 232 w 442"/>
                <a:gd name="connsiteY66" fmla="*/ 107 h 1025"/>
                <a:gd name="connsiteX67" fmla="*/ 236 w 442"/>
                <a:gd name="connsiteY67" fmla="*/ 107 h 1025"/>
                <a:gd name="connsiteX68" fmla="*/ 240 w 442"/>
                <a:gd name="connsiteY68" fmla="*/ 107 h 1025"/>
                <a:gd name="connsiteX69" fmla="*/ 243 w 442"/>
                <a:gd name="connsiteY69" fmla="*/ 111 h 1025"/>
                <a:gd name="connsiteX70" fmla="*/ 247 w 442"/>
                <a:gd name="connsiteY70" fmla="*/ 111 h 1025"/>
                <a:gd name="connsiteX71" fmla="*/ 251 w 442"/>
                <a:gd name="connsiteY71" fmla="*/ 111 h 1025"/>
                <a:gd name="connsiteX72" fmla="*/ 254 w 442"/>
                <a:gd name="connsiteY72" fmla="*/ 111 h 1025"/>
                <a:gd name="connsiteX73" fmla="*/ 258 w 442"/>
                <a:gd name="connsiteY73" fmla="*/ 115 h 1025"/>
                <a:gd name="connsiteX74" fmla="*/ 262 w 442"/>
                <a:gd name="connsiteY74" fmla="*/ 115 h 1025"/>
                <a:gd name="connsiteX75" fmla="*/ 265 w 442"/>
                <a:gd name="connsiteY75" fmla="*/ 115 h 1025"/>
                <a:gd name="connsiteX76" fmla="*/ 269 w 442"/>
                <a:gd name="connsiteY76" fmla="*/ 115 h 1025"/>
                <a:gd name="connsiteX77" fmla="*/ 273 w 442"/>
                <a:gd name="connsiteY77" fmla="*/ 118 h 1025"/>
                <a:gd name="connsiteX78" fmla="*/ 277 w 442"/>
                <a:gd name="connsiteY78" fmla="*/ 118 h 1025"/>
                <a:gd name="connsiteX79" fmla="*/ 280 w 442"/>
                <a:gd name="connsiteY79" fmla="*/ 118 h 1025"/>
                <a:gd name="connsiteX80" fmla="*/ 284 w 442"/>
                <a:gd name="connsiteY80" fmla="*/ 118 h 1025"/>
                <a:gd name="connsiteX81" fmla="*/ 288 w 442"/>
                <a:gd name="connsiteY81" fmla="*/ 118 h 1025"/>
                <a:gd name="connsiteX82" fmla="*/ 291 w 442"/>
                <a:gd name="connsiteY82" fmla="*/ 122 h 1025"/>
                <a:gd name="connsiteX83" fmla="*/ 295 w 442"/>
                <a:gd name="connsiteY83" fmla="*/ 122 h 1025"/>
                <a:gd name="connsiteX84" fmla="*/ 299 w 442"/>
                <a:gd name="connsiteY84" fmla="*/ 122 h 1025"/>
                <a:gd name="connsiteX85" fmla="*/ 302 w 442"/>
                <a:gd name="connsiteY85" fmla="*/ 122 h 1025"/>
                <a:gd name="connsiteX86" fmla="*/ 306 w 442"/>
                <a:gd name="connsiteY86" fmla="*/ 126 h 1025"/>
                <a:gd name="connsiteX87" fmla="*/ 310 w 442"/>
                <a:gd name="connsiteY87" fmla="*/ 126 h 1025"/>
                <a:gd name="connsiteX88" fmla="*/ 313 w 442"/>
                <a:gd name="connsiteY88" fmla="*/ 126 h 1025"/>
                <a:gd name="connsiteX89" fmla="*/ 317 w 442"/>
                <a:gd name="connsiteY89" fmla="*/ 126 h 1025"/>
                <a:gd name="connsiteX90" fmla="*/ 321 w 442"/>
                <a:gd name="connsiteY90" fmla="*/ 126 h 1025"/>
                <a:gd name="connsiteX91" fmla="*/ 324 w 442"/>
                <a:gd name="connsiteY91" fmla="*/ 129 h 1025"/>
                <a:gd name="connsiteX92" fmla="*/ 328 w 442"/>
                <a:gd name="connsiteY92" fmla="*/ 129 h 1025"/>
                <a:gd name="connsiteX93" fmla="*/ 332 w 442"/>
                <a:gd name="connsiteY93" fmla="*/ 129 h 1025"/>
                <a:gd name="connsiteX94" fmla="*/ 335 w 442"/>
                <a:gd name="connsiteY94" fmla="*/ 129 h 1025"/>
                <a:gd name="connsiteX95" fmla="*/ 339 w 442"/>
                <a:gd name="connsiteY95" fmla="*/ 133 h 1025"/>
                <a:gd name="connsiteX96" fmla="*/ 343 w 442"/>
                <a:gd name="connsiteY96" fmla="*/ 133 h 1025"/>
                <a:gd name="connsiteX97" fmla="*/ 347 w 442"/>
                <a:gd name="connsiteY97" fmla="*/ 133 h 1025"/>
                <a:gd name="connsiteX98" fmla="*/ 350 w 442"/>
                <a:gd name="connsiteY98" fmla="*/ 133 h 1025"/>
                <a:gd name="connsiteX99" fmla="*/ 354 w 442"/>
                <a:gd name="connsiteY99" fmla="*/ 133 h 1025"/>
                <a:gd name="connsiteX100" fmla="*/ 358 w 442"/>
                <a:gd name="connsiteY100" fmla="*/ 137 h 1025"/>
                <a:gd name="connsiteX101" fmla="*/ 361 w 442"/>
                <a:gd name="connsiteY101" fmla="*/ 137 h 1025"/>
                <a:gd name="connsiteX102" fmla="*/ 365 w 442"/>
                <a:gd name="connsiteY102" fmla="*/ 137 h 1025"/>
                <a:gd name="connsiteX103" fmla="*/ 369 w 442"/>
                <a:gd name="connsiteY103" fmla="*/ 137 h 1025"/>
                <a:gd name="connsiteX104" fmla="*/ 372 w 442"/>
                <a:gd name="connsiteY104" fmla="*/ 137 h 1025"/>
                <a:gd name="connsiteX105" fmla="*/ 376 w 442"/>
                <a:gd name="connsiteY105" fmla="*/ 140 h 1025"/>
                <a:gd name="connsiteX106" fmla="*/ 380 w 442"/>
                <a:gd name="connsiteY106" fmla="*/ 140 h 1025"/>
                <a:gd name="connsiteX107" fmla="*/ 383 w 442"/>
                <a:gd name="connsiteY107" fmla="*/ 140 h 1025"/>
                <a:gd name="connsiteX108" fmla="*/ 387 w 442"/>
                <a:gd name="connsiteY108" fmla="*/ 140 h 1025"/>
                <a:gd name="connsiteX109" fmla="*/ 391 w 442"/>
                <a:gd name="connsiteY109" fmla="*/ 140 h 1025"/>
                <a:gd name="connsiteX110" fmla="*/ 394 w 442"/>
                <a:gd name="connsiteY110" fmla="*/ 144 h 1025"/>
                <a:gd name="connsiteX111" fmla="*/ 398 w 442"/>
                <a:gd name="connsiteY111" fmla="*/ 144 h 1025"/>
                <a:gd name="connsiteX112" fmla="*/ 402 w 442"/>
                <a:gd name="connsiteY112" fmla="*/ 144 h 1025"/>
                <a:gd name="connsiteX113" fmla="*/ 405 w 442"/>
                <a:gd name="connsiteY113" fmla="*/ 144 h 1025"/>
                <a:gd name="connsiteX114" fmla="*/ 409 w 442"/>
                <a:gd name="connsiteY114" fmla="*/ 144 h 1025"/>
                <a:gd name="connsiteX115" fmla="*/ 413 w 442"/>
                <a:gd name="connsiteY115" fmla="*/ 144 h 1025"/>
                <a:gd name="connsiteX116" fmla="*/ 416 w 442"/>
                <a:gd name="connsiteY116" fmla="*/ 148 h 1025"/>
                <a:gd name="connsiteX117" fmla="*/ 420 w 442"/>
                <a:gd name="connsiteY117" fmla="*/ 148 h 1025"/>
                <a:gd name="connsiteX118" fmla="*/ 424 w 442"/>
                <a:gd name="connsiteY118" fmla="*/ 148 h 1025"/>
                <a:gd name="connsiteX119" fmla="*/ 428 w 442"/>
                <a:gd name="connsiteY119" fmla="*/ 148 h 1025"/>
                <a:gd name="connsiteX120" fmla="*/ 431 w 442"/>
                <a:gd name="connsiteY120" fmla="*/ 148 h 1025"/>
                <a:gd name="connsiteX121" fmla="*/ 435 w 442"/>
                <a:gd name="connsiteY121" fmla="*/ 151 h 1025"/>
                <a:gd name="connsiteX122" fmla="*/ 439 w 442"/>
                <a:gd name="connsiteY122" fmla="*/ 151 h 1025"/>
                <a:gd name="connsiteX123" fmla="*/ 442 w 442"/>
                <a:gd name="connsiteY123" fmla="*/ 151 h 1025"/>
                <a:gd name="connsiteX0" fmla="*/ 0 w 434"/>
                <a:gd name="connsiteY0" fmla="*/ 1025 h 1025"/>
                <a:gd name="connsiteX1" fmla="*/ 3 w 434"/>
                <a:gd name="connsiteY1" fmla="*/ 904 h 1025"/>
                <a:gd name="connsiteX2" fmla="*/ 3 w 434"/>
                <a:gd name="connsiteY2" fmla="*/ 421 h 1025"/>
                <a:gd name="connsiteX3" fmla="*/ 7 w 434"/>
                <a:gd name="connsiteY3" fmla="*/ 398 h 1025"/>
                <a:gd name="connsiteX4" fmla="*/ 7 w 434"/>
                <a:gd name="connsiteY4" fmla="*/ 11 h 1025"/>
                <a:gd name="connsiteX5" fmla="*/ 11 w 434"/>
                <a:gd name="connsiteY5" fmla="*/ 8 h 1025"/>
                <a:gd name="connsiteX6" fmla="*/ 11 w 434"/>
                <a:gd name="connsiteY6" fmla="*/ 0 h 1025"/>
                <a:gd name="connsiteX7" fmla="*/ 14 w 434"/>
                <a:gd name="connsiteY7" fmla="*/ 0 h 1025"/>
                <a:gd name="connsiteX8" fmla="*/ 18 w 434"/>
                <a:gd name="connsiteY8" fmla="*/ 0 h 1025"/>
                <a:gd name="connsiteX9" fmla="*/ 22 w 434"/>
                <a:gd name="connsiteY9" fmla="*/ 0 h 1025"/>
                <a:gd name="connsiteX10" fmla="*/ 25 w 434"/>
                <a:gd name="connsiteY10" fmla="*/ 0 h 1025"/>
                <a:gd name="connsiteX11" fmla="*/ 29 w 434"/>
                <a:gd name="connsiteY11" fmla="*/ 0 h 1025"/>
                <a:gd name="connsiteX12" fmla="*/ 33 w 434"/>
                <a:gd name="connsiteY12" fmla="*/ 0 h 1025"/>
                <a:gd name="connsiteX13" fmla="*/ 37 w 434"/>
                <a:gd name="connsiteY13" fmla="*/ 0 h 1025"/>
                <a:gd name="connsiteX14" fmla="*/ 40 w 434"/>
                <a:gd name="connsiteY14" fmla="*/ 0 h 1025"/>
                <a:gd name="connsiteX15" fmla="*/ 44 w 434"/>
                <a:gd name="connsiteY15" fmla="*/ 0 h 1025"/>
                <a:gd name="connsiteX16" fmla="*/ 48 w 434"/>
                <a:gd name="connsiteY16" fmla="*/ 0 h 1025"/>
                <a:gd name="connsiteX17" fmla="*/ 51 w 434"/>
                <a:gd name="connsiteY17" fmla="*/ 0 h 1025"/>
                <a:gd name="connsiteX18" fmla="*/ 55 w 434"/>
                <a:gd name="connsiteY18" fmla="*/ 0 h 1025"/>
                <a:gd name="connsiteX19" fmla="*/ 59 w 434"/>
                <a:gd name="connsiteY19" fmla="*/ 0 h 1025"/>
                <a:gd name="connsiteX20" fmla="*/ 62 w 434"/>
                <a:gd name="connsiteY20" fmla="*/ 0 h 1025"/>
                <a:gd name="connsiteX21" fmla="*/ 66 w 434"/>
                <a:gd name="connsiteY21" fmla="*/ 0 h 1025"/>
                <a:gd name="connsiteX22" fmla="*/ 70 w 434"/>
                <a:gd name="connsiteY22" fmla="*/ 0 h 1025"/>
                <a:gd name="connsiteX23" fmla="*/ 73 w 434"/>
                <a:gd name="connsiteY23" fmla="*/ 0 h 1025"/>
                <a:gd name="connsiteX24" fmla="*/ 77 w 434"/>
                <a:gd name="connsiteY24" fmla="*/ 0 h 1025"/>
                <a:gd name="connsiteX25" fmla="*/ 81 w 434"/>
                <a:gd name="connsiteY25" fmla="*/ 0 h 1025"/>
                <a:gd name="connsiteX26" fmla="*/ 84 w 434"/>
                <a:gd name="connsiteY26" fmla="*/ 0 h 1025"/>
                <a:gd name="connsiteX27" fmla="*/ 88 w 434"/>
                <a:gd name="connsiteY27" fmla="*/ 0 h 1025"/>
                <a:gd name="connsiteX28" fmla="*/ 92 w 434"/>
                <a:gd name="connsiteY28" fmla="*/ 0 h 1025"/>
                <a:gd name="connsiteX29" fmla="*/ 95 w 434"/>
                <a:gd name="connsiteY29" fmla="*/ 0 h 1025"/>
                <a:gd name="connsiteX30" fmla="*/ 99 w 434"/>
                <a:gd name="connsiteY30" fmla="*/ 0 h 1025"/>
                <a:gd name="connsiteX31" fmla="*/ 103 w 434"/>
                <a:gd name="connsiteY31" fmla="*/ 0 h 1025"/>
                <a:gd name="connsiteX32" fmla="*/ 106 w 434"/>
                <a:gd name="connsiteY32" fmla="*/ 0 h 1025"/>
                <a:gd name="connsiteX33" fmla="*/ 114 w 434"/>
                <a:gd name="connsiteY33" fmla="*/ 8 h 1025"/>
                <a:gd name="connsiteX34" fmla="*/ 114 w 434"/>
                <a:gd name="connsiteY34" fmla="*/ 41 h 1025"/>
                <a:gd name="connsiteX35" fmla="*/ 118 w 434"/>
                <a:gd name="connsiteY35" fmla="*/ 44 h 1025"/>
                <a:gd name="connsiteX36" fmla="*/ 118 w 434"/>
                <a:gd name="connsiteY36" fmla="*/ 74 h 1025"/>
                <a:gd name="connsiteX37" fmla="*/ 121 w 434"/>
                <a:gd name="connsiteY37" fmla="*/ 78 h 1025"/>
                <a:gd name="connsiteX38" fmla="*/ 125 w 434"/>
                <a:gd name="connsiteY38" fmla="*/ 78 h 1025"/>
                <a:gd name="connsiteX39" fmla="*/ 129 w 434"/>
                <a:gd name="connsiteY39" fmla="*/ 81 h 1025"/>
                <a:gd name="connsiteX40" fmla="*/ 132 w 434"/>
                <a:gd name="connsiteY40" fmla="*/ 81 h 1025"/>
                <a:gd name="connsiteX41" fmla="*/ 136 w 434"/>
                <a:gd name="connsiteY41" fmla="*/ 81 h 1025"/>
                <a:gd name="connsiteX42" fmla="*/ 140 w 434"/>
                <a:gd name="connsiteY42" fmla="*/ 85 h 1025"/>
                <a:gd name="connsiteX43" fmla="*/ 143 w 434"/>
                <a:gd name="connsiteY43" fmla="*/ 85 h 1025"/>
                <a:gd name="connsiteX44" fmla="*/ 147 w 434"/>
                <a:gd name="connsiteY44" fmla="*/ 85 h 1025"/>
                <a:gd name="connsiteX45" fmla="*/ 151 w 434"/>
                <a:gd name="connsiteY45" fmla="*/ 85 h 1025"/>
                <a:gd name="connsiteX46" fmla="*/ 154 w 434"/>
                <a:gd name="connsiteY46" fmla="*/ 89 h 1025"/>
                <a:gd name="connsiteX47" fmla="*/ 158 w 434"/>
                <a:gd name="connsiteY47" fmla="*/ 89 h 1025"/>
                <a:gd name="connsiteX48" fmla="*/ 162 w 434"/>
                <a:gd name="connsiteY48" fmla="*/ 89 h 1025"/>
                <a:gd name="connsiteX49" fmla="*/ 165 w 434"/>
                <a:gd name="connsiteY49" fmla="*/ 92 h 1025"/>
                <a:gd name="connsiteX50" fmla="*/ 169 w 434"/>
                <a:gd name="connsiteY50" fmla="*/ 92 h 1025"/>
                <a:gd name="connsiteX51" fmla="*/ 173 w 434"/>
                <a:gd name="connsiteY51" fmla="*/ 92 h 1025"/>
                <a:gd name="connsiteX52" fmla="*/ 176 w 434"/>
                <a:gd name="connsiteY52" fmla="*/ 92 h 1025"/>
                <a:gd name="connsiteX53" fmla="*/ 180 w 434"/>
                <a:gd name="connsiteY53" fmla="*/ 96 h 1025"/>
                <a:gd name="connsiteX54" fmla="*/ 184 w 434"/>
                <a:gd name="connsiteY54" fmla="*/ 96 h 1025"/>
                <a:gd name="connsiteX55" fmla="*/ 188 w 434"/>
                <a:gd name="connsiteY55" fmla="*/ 96 h 1025"/>
                <a:gd name="connsiteX56" fmla="*/ 191 w 434"/>
                <a:gd name="connsiteY56" fmla="*/ 96 h 1025"/>
                <a:gd name="connsiteX57" fmla="*/ 195 w 434"/>
                <a:gd name="connsiteY57" fmla="*/ 100 h 1025"/>
                <a:gd name="connsiteX58" fmla="*/ 199 w 434"/>
                <a:gd name="connsiteY58" fmla="*/ 100 h 1025"/>
                <a:gd name="connsiteX59" fmla="*/ 202 w 434"/>
                <a:gd name="connsiteY59" fmla="*/ 100 h 1025"/>
                <a:gd name="connsiteX60" fmla="*/ 206 w 434"/>
                <a:gd name="connsiteY60" fmla="*/ 103 h 1025"/>
                <a:gd name="connsiteX61" fmla="*/ 210 w 434"/>
                <a:gd name="connsiteY61" fmla="*/ 103 h 1025"/>
                <a:gd name="connsiteX62" fmla="*/ 213 w 434"/>
                <a:gd name="connsiteY62" fmla="*/ 103 h 1025"/>
                <a:gd name="connsiteX63" fmla="*/ 217 w 434"/>
                <a:gd name="connsiteY63" fmla="*/ 103 h 1025"/>
                <a:gd name="connsiteX64" fmla="*/ 221 w 434"/>
                <a:gd name="connsiteY64" fmla="*/ 107 h 1025"/>
                <a:gd name="connsiteX65" fmla="*/ 224 w 434"/>
                <a:gd name="connsiteY65" fmla="*/ 107 h 1025"/>
                <a:gd name="connsiteX66" fmla="*/ 228 w 434"/>
                <a:gd name="connsiteY66" fmla="*/ 107 h 1025"/>
                <a:gd name="connsiteX67" fmla="*/ 232 w 434"/>
                <a:gd name="connsiteY67" fmla="*/ 107 h 1025"/>
                <a:gd name="connsiteX68" fmla="*/ 235 w 434"/>
                <a:gd name="connsiteY68" fmla="*/ 111 h 1025"/>
                <a:gd name="connsiteX69" fmla="*/ 239 w 434"/>
                <a:gd name="connsiteY69" fmla="*/ 111 h 1025"/>
                <a:gd name="connsiteX70" fmla="*/ 243 w 434"/>
                <a:gd name="connsiteY70" fmla="*/ 111 h 1025"/>
                <a:gd name="connsiteX71" fmla="*/ 246 w 434"/>
                <a:gd name="connsiteY71" fmla="*/ 111 h 1025"/>
                <a:gd name="connsiteX72" fmla="*/ 250 w 434"/>
                <a:gd name="connsiteY72" fmla="*/ 115 h 1025"/>
                <a:gd name="connsiteX73" fmla="*/ 254 w 434"/>
                <a:gd name="connsiteY73" fmla="*/ 115 h 1025"/>
                <a:gd name="connsiteX74" fmla="*/ 257 w 434"/>
                <a:gd name="connsiteY74" fmla="*/ 115 h 1025"/>
                <a:gd name="connsiteX75" fmla="*/ 261 w 434"/>
                <a:gd name="connsiteY75" fmla="*/ 115 h 1025"/>
                <a:gd name="connsiteX76" fmla="*/ 265 w 434"/>
                <a:gd name="connsiteY76" fmla="*/ 118 h 1025"/>
                <a:gd name="connsiteX77" fmla="*/ 269 w 434"/>
                <a:gd name="connsiteY77" fmla="*/ 118 h 1025"/>
                <a:gd name="connsiteX78" fmla="*/ 272 w 434"/>
                <a:gd name="connsiteY78" fmla="*/ 118 h 1025"/>
                <a:gd name="connsiteX79" fmla="*/ 276 w 434"/>
                <a:gd name="connsiteY79" fmla="*/ 118 h 1025"/>
                <a:gd name="connsiteX80" fmla="*/ 280 w 434"/>
                <a:gd name="connsiteY80" fmla="*/ 118 h 1025"/>
                <a:gd name="connsiteX81" fmla="*/ 283 w 434"/>
                <a:gd name="connsiteY81" fmla="*/ 122 h 1025"/>
                <a:gd name="connsiteX82" fmla="*/ 287 w 434"/>
                <a:gd name="connsiteY82" fmla="*/ 122 h 1025"/>
                <a:gd name="connsiteX83" fmla="*/ 291 w 434"/>
                <a:gd name="connsiteY83" fmla="*/ 122 h 1025"/>
                <a:gd name="connsiteX84" fmla="*/ 294 w 434"/>
                <a:gd name="connsiteY84" fmla="*/ 122 h 1025"/>
                <a:gd name="connsiteX85" fmla="*/ 298 w 434"/>
                <a:gd name="connsiteY85" fmla="*/ 126 h 1025"/>
                <a:gd name="connsiteX86" fmla="*/ 302 w 434"/>
                <a:gd name="connsiteY86" fmla="*/ 126 h 1025"/>
                <a:gd name="connsiteX87" fmla="*/ 305 w 434"/>
                <a:gd name="connsiteY87" fmla="*/ 126 h 1025"/>
                <a:gd name="connsiteX88" fmla="*/ 309 w 434"/>
                <a:gd name="connsiteY88" fmla="*/ 126 h 1025"/>
                <a:gd name="connsiteX89" fmla="*/ 313 w 434"/>
                <a:gd name="connsiteY89" fmla="*/ 126 h 1025"/>
                <a:gd name="connsiteX90" fmla="*/ 316 w 434"/>
                <a:gd name="connsiteY90" fmla="*/ 129 h 1025"/>
                <a:gd name="connsiteX91" fmla="*/ 320 w 434"/>
                <a:gd name="connsiteY91" fmla="*/ 129 h 1025"/>
                <a:gd name="connsiteX92" fmla="*/ 324 w 434"/>
                <a:gd name="connsiteY92" fmla="*/ 129 h 1025"/>
                <a:gd name="connsiteX93" fmla="*/ 327 w 434"/>
                <a:gd name="connsiteY93" fmla="*/ 129 h 1025"/>
                <a:gd name="connsiteX94" fmla="*/ 331 w 434"/>
                <a:gd name="connsiteY94" fmla="*/ 133 h 1025"/>
                <a:gd name="connsiteX95" fmla="*/ 335 w 434"/>
                <a:gd name="connsiteY95" fmla="*/ 133 h 1025"/>
                <a:gd name="connsiteX96" fmla="*/ 339 w 434"/>
                <a:gd name="connsiteY96" fmla="*/ 133 h 1025"/>
                <a:gd name="connsiteX97" fmla="*/ 342 w 434"/>
                <a:gd name="connsiteY97" fmla="*/ 133 h 1025"/>
                <a:gd name="connsiteX98" fmla="*/ 346 w 434"/>
                <a:gd name="connsiteY98" fmla="*/ 133 h 1025"/>
                <a:gd name="connsiteX99" fmla="*/ 350 w 434"/>
                <a:gd name="connsiteY99" fmla="*/ 137 h 1025"/>
                <a:gd name="connsiteX100" fmla="*/ 353 w 434"/>
                <a:gd name="connsiteY100" fmla="*/ 137 h 1025"/>
                <a:gd name="connsiteX101" fmla="*/ 357 w 434"/>
                <a:gd name="connsiteY101" fmla="*/ 137 h 1025"/>
                <a:gd name="connsiteX102" fmla="*/ 361 w 434"/>
                <a:gd name="connsiteY102" fmla="*/ 137 h 1025"/>
                <a:gd name="connsiteX103" fmla="*/ 364 w 434"/>
                <a:gd name="connsiteY103" fmla="*/ 137 h 1025"/>
                <a:gd name="connsiteX104" fmla="*/ 368 w 434"/>
                <a:gd name="connsiteY104" fmla="*/ 140 h 1025"/>
                <a:gd name="connsiteX105" fmla="*/ 372 w 434"/>
                <a:gd name="connsiteY105" fmla="*/ 140 h 1025"/>
                <a:gd name="connsiteX106" fmla="*/ 375 w 434"/>
                <a:gd name="connsiteY106" fmla="*/ 140 h 1025"/>
                <a:gd name="connsiteX107" fmla="*/ 379 w 434"/>
                <a:gd name="connsiteY107" fmla="*/ 140 h 1025"/>
                <a:gd name="connsiteX108" fmla="*/ 383 w 434"/>
                <a:gd name="connsiteY108" fmla="*/ 140 h 1025"/>
                <a:gd name="connsiteX109" fmla="*/ 386 w 434"/>
                <a:gd name="connsiteY109" fmla="*/ 144 h 1025"/>
                <a:gd name="connsiteX110" fmla="*/ 390 w 434"/>
                <a:gd name="connsiteY110" fmla="*/ 144 h 1025"/>
                <a:gd name="connsiteX111" fmla="*/ 394 w 434"/>
                <a:gd name="connsiteY111" fmla="*/ 144 h 1025"/>
                <a:gd name="connsiteX112" fmla="*/ 397 w 434"/>
                <a:gd name="connsiteY112" fmla="*/ 144 h 1025"/>
                <a:gd name="connsiteX113" fmla="*/ 401 w 434"/>
                <a:gd name="connsiteY113" fmla="*/ 144 h 1025"/>
                <a:gd name="connsiteX114" fmla="*/ 405 w 434"/>
                <a:gd name="connsiteY114" fmla="*/ 144 h 1025"/>
                <a:gd name="connsiteX115" fmla="*/ 408 w 434"/>
                <a:gd name="connsiteY115" fmla="*/ 148 h 1025"/>
                <a:gd name="connsiteX116" fmla="*/ 412 w 434"/>
                <a:gd name="connsiteY116" fmla="*/ 148 h 1025"/>
                <a:gd name="connsiteX117" fmla="*/ 416 w 434"/>
                <a:gd name="connsiteY117" fmla="*/ 148 h 1025"/>
                <a:gd name="connsiteX118" fmla="*/ 420 w 434"/>
                <a:gd name="connsiteY118" fmla="*/ 148 h 1025"/>
                <a:gd name="connsiteX119" fmla="*/ 423 w 434"/>
                <a:gd name="connsiteY119" fmla="*/ 148 h 1025"/>
                <a:gd name="connsiteX120" fmla="*/ 427 w 434"/>
                <a:gd name="connsiteY120" fmla="*/ 151 h 1025"/>
                <a:gd name="connsiteX121" fmla="*/ 431 w 434"/>
                <a:gd name="connsiteY121" fmla="*/ 151 h 1025"/>
                <a:gd name="connsiteX122" fmla="*/ 434 w 434"/>
                <a:gd name="connsiteY122" fmla="*/ 151 h 1025"/>
                <a:gd name="connsiteX0" fmla="*/ 0 w 434"/>
                <a:gd name="connsiteY0" fmla="*/ 1025 h 1025"/>
                <a:gd name="connsiteX1" fmla="*/ 2 w 434"/>
                <a:gd name="connsiteY1" fmla="*/ 976 h 1025"/>
                <a:gd name="connsiteX2" fmla="*/ 3 w 434"/>
                <a:gd name="connsiteY2" fmla="*/ 904 h 1025"/>
                <a:gd name="connsiteX3" fmla="*/ 3 w 434"/>
                <a:gd name="connsiteY3" fmla="*/ 421 h 1025"/>
                <a:gd name="connsiteX4" fmla="*/ 7 w 434"/>
                <a:gd name="connsiteY4" fmla="*/ 398 h 1025"/>
                <a:gd name="connsiteX5" fmla="*/ 7 w 434"/>
                <a:gd name="connsiteY5" fmla="*/ 11 h 1025"/>
                <a:gd name="connsiteX6" fmla="*/ 11 w 434"/>
                <a:gd name="connsiteY6" fmla="*/ 8 h 1025"/>
                <a:gd name="connsiteX7" fmla="*/ 11 w 434"/>
                <a:gd name="connsiteY7" fmla="*/ 0 h 1025"/>
                <a:gd name="connsiteX8" fmla="*/ 14 w 434"/>
                <a:gd name="connsiteY8" fmla="*/ 0 h 1025"/>
                <a:gd name="connsiteX9" fmla="*/ 18 w 434"/>
                <a:gd name="connsiteY9" fmla="*/ 0 h 1025"/>
                <a:gd name="connsiteX10" fmla="*/ 22 w 434"/>
                <a:gd name="connsiteY10" fmla="*/ 0 h 1025"/>
                <a:gd name="connsiteX11" fmla="*/ 25 w 434"/>
                <a:gd name="connsiteY11" fmla="*/ 0 h 1025"/>
                <a:gd name="connsiteX12" fmla="*/ 29 w 434"/>
                <a:gd name="connsiteY12" fmla="*/ 0 h 1025"/>
                <a:gd name="connsiteX13" fmla="*/ 33 w 434"/>
                <a:gd name="connsiteY13" fmla="*/ 0 h 1025"/>
                <a:gd name="connsiteX14" fmla="*/ 37 w 434"/>
                <a:gd name="connsiteY14" fmla="*/ 0 h 1025"/>
                <a:gd name="connsiteX15" fmla="*/ 40 w 434"/>
                <a:gd name="connsiteY15" fmla="*/ 0 h 1025"/>
                <a:gd name="connsiteX16" fmla="*/ 44 w 434"/>
                <a:gd name="connsiteY16" fmla="*/ 0 h 1025"/>
                <a:gd name="connsiteX17" fmla="*/ 48 w 434"/>
                <a:gd name="connsiteY17" fmla="*/ 0 h 1025"/>
                <a:gd name="connsiteX18" fmla="*/ 51 w 434"/>
                <a:gd name="connsiteY18" fmla="*/ 0 h 1025"/>
                <a:gd name="connsiteX19" fmla="*/ 55 w 434"/>
                <a:gd name="connsiteY19" fmla="*/ 0 h 1025"/>
                <a:gd name="connsiteX20" fmla="*/ 59 w 434"/>
                <a:gd name="connsiteY20" fmla="*/ 0 h 1025"/>
                <a:gd name="connsiteX21" fmla="*/ 62 w 434"/>
                <a:gd name="connsiteY21" fmla="*/ 0 h 1025"/>
                <a:gd name="connsiteX22" fmla="*/ 66 w 434"/>
                <a:gd name="connsiteY22" fmla="*/ 0 h 1025"/>
                <a:gd name="connsiteX23" fmla="*/ 70 w 434"/>
                <a:gd name="connsiteY23" fmla="*/ 0 h 1025"/>
                <a:gd name="connsiteX24" fmla="*/ 73 w 434"/>
                <a:gd name="connsiteY24" fmla="*/ 0 h 1025"/>
                <a:gd name="connsiteX25" fmla="*/ 77 w 434"/>
                <a:gd name="connsiteY25" fmla="*/ 0 h 1025"/>
                <a:gd name="connsiteX26" fmla="*/ 81 w 434"/>
                <a:gd name="connsiteY26" fmla="*/ 0 h 1025"/>
                <a:gd name="connsiteX27" fmla="*/ 84 w 434"/>
                <a:gd name="connsiteY27" fmla="*/ 0 h 1025"/>
                <a:gd name="connsiteX28" fmla="*/ 88 w 434"/>
                <a:gd name="connsiteY28" fmla="*/ 0 h 1025"/>
                <a:gd name="connsiteX29" fmla="*/ 92 w 434"/>
                <a:gd name="connsiteY29" fmla="*/ 0 h 1025"/>
                <a:gd name="connsiteX30" fmla="*/ 95 w 434"/>
                <a:gd name="connsiteY30" fmla="*/ 0 h 1025"/>
                <a:gd name="connsiteX31" fmla="*/ 99 w 434"/>
                <a:gd name="connsiteY31" fmla="*/ 0 h 1025"/>
                <a:gd name="connsiteX32" fmla="*/ 103 w 434"/>
                <a:gd name="connsiteY32" fmla="*/ 0 h 1025"/>
                <a:gd name="connsiteX33" fmla="*/ 106 w 434"/>
                <a:gd name="connsiteY33" fmla="*/ 0 h 1025"/>
                <a:gd name="connsiteX34" fmla="*/ 114 w 434"/>
                <a:gd name="connsiteY34" fmla="*/ 8 h 1025"/>
                <a:gd name="connsiteX35" fmla="*/ 114 w 434"/>
                <a:gd name="connsiteY35" fmla="*/ 41 h 1025"/>
                <a:gd name="connsiteX36" fmla="*/ 118 w 434"/>
                <a:gd name="connsiteY36" fmla="*/ 44 h 1025"/>
                <a:gd name="connsiteX37" fmla="*/ 118 w 434"/>
                <a:gd name="connsiteY37" fmla="*/ 74 h 1025"/>
                <a:gd name="connsiteX38" fmla="*/ 121 w 434"/>
                <a:gd name="connsiteY38" fmla="*/ 78 h 1025"/>
                <a:gd name="connsiteX39" fmla="*/ 125 w 434"/>
                <a:gd name="connsiteY39" fmla="*/ 78 h 1025"/>
                <a:gd name="connsiteX40" fmla="*/ 129 w 434"/>
                <a:gd name="connsiteY40" fmla="*/ 81 h 1025"/>
                <a:gd name="connsiteX41" fmla="*/ 132 w 434"/>
                <a:gd name="connsiteY41" fmla="*/ 81 h 1025"/>
                <a:gd name="connsiteX42" fmla="*/ 136 w 434"/>
                <a:gd name="connsiteY42" fmla="*/ 81 h 1025"/>
                <a:gd name="connsiteX43" fmla="*/ 140 w 434"/>
                <a:gd name="connsiteY43" fmla="*/ 85 h 1025"/>
                <a:gd name="connsiteX44" fmla="*/ 143 w 434"/>
                <a:gd name="connsiteY44" fmla="*/ 85 h 1025"/>
                <a:gd name="connsiteX45" fmla="*/ 147 w 434"/>
                <a:gd name="connsiteY45" fmla="*/ 85 h 1025"/>
                <a:gd name="connsiteX46" fmla="*/ 151 w 434"/>
                <a:gd name="connsiteY46" fmla="*/ 85 h 1025"/>
                <a:gd name="connsiteX47" fmla="*/ 154 w 434"/>
                <a:gd name="connsiteY47" fmla="*/ 89 h 1025"/>
                <a:gd name="connsiteX48" fmla="*/ 158 w 434"/>
                <a:gd name="connsiteY48" fmla="*/ 89 h 1025"/>
                <a:gd name="connsiteX49" fmla="*/ 162 w 434"/>
                <a:gd name="connsiteY49" fmla="*/ 89 h 1025"/>
                <a:gd name="connsiteX50" fmla="*/ 165 w 434"/>
                <a:gd name="connsiteY50" fmla="*/ 92 h 1025"/>
                <a:gd name="connsiteX51" fmla="*/ 169 w 434"/>
                <a:gd name="connsiteY51" fmla="*/ 92 h 1025"/>
                <a:gd name="connsiteX52" fmla="*/ 173 w 434"/>
                <a:gd name="connsiteY52" fmla="*/ 92 h 1025"/>
                <a:gd name="connsiteX53" fmla="*/ 176 w 434"/>
                <a:gd name="connsiteY53" fmla="*/ 92 h 1025"/>
                <a:gd name="connsiteX54" fmla="*/ 180 w 434"/>
                <a:gd name="connsiteY54" fmla="*/ 96 h 1025"/>
                <a:gd name="connsiteX55" fmla="*/ 184 w 434"/>
                <a:gd name="connsiteY55" fmla="*/ 96 h 1025"/>
                <a:gd name="connsiteX56" fmla="*/ 188 w 434"/>
                <a:gd name="connsiteY56" fmla="*/ 96 h 1025"/>
                <a:gd name="connsiteX57" fmla="*/ 191 w 434"/>
                <a:gd name="connsiteY57" fmla="*/ 96 h 1025"/>
                <a:gd name="connsiteX58" fmla="*/ 195 w 434"/>
                <a:gd name="connsiteY58" fmla="*/ 100 h 1025"/>
                <a:gd name="connsiteX59" fmla="*/ 199 w 434"/>
                <a:gd name="connsiteY59" fmla="*/ 100 h 1025"/>
                <a:gd name="connsiteX60" fmla="*/ 202 w 434"/>
                <a:gd name="connsiteY60" fmla="*/ 100 h 1025"/>
                <a:gd name="connsiteX61" fmla="*/ 206 w 434"/>
                <a:gd name="connsiteY61" fmla="*/ 103 h 1025"/>
                <a:gd name="connsiteX62" fmla="*/ 210 w 434"/>
                <a:gd name="connsiteY62" fmla="*/ 103 h 1025"/>
                <a:gd name="connsiteX63" fmla="*/ 213 w 434"/>
                <a:gd name="connsiteY63" fmla="*/ 103 h 1025"/>
                <a:gd name="connsiteX64" fmla="*/ 217 w 434"/>
                <a:gd name="connsiteY64" fmla="*/ 103 h 1025"/>
                <a:gd name="connsiteX65" fmla="*/ 221 w 434"/>
                <a:gd name="connsiteY65" fmla="*/ 107 h 1025"/>
                <a:gd name="connsiteX66" fmla="*/ 224 w 434"/>
                <a:gd name="connsiteY66" fmla="*/ 107 h 1025"/>
                <a:gd name="connsiteX67" fmla="*/ 228 w 434"/>
                <a:gd name="connsiteY67" fmla="*/ 107 h 1025"/>
                <a:gd name="connsiteX68" fmla="*/ 232 w 434"/>
                <a:gd name="connsiteY68" fmla="*/ 107 h 1025"/>
                <a:gd name="connsiteX69" fmla="*/ 235 w 434"/>
                <a:gd name="connsiteY69" fmla="*/ 111 h 1025"/>
                <a:gd name="connsiteX70" fmla="*/ 239 w 434"/>
                <a:gd name="connsiteY70" fmla="*/ 111 h 1025"/>
                <a:gd name="connsiteX71" fmla="*/ 243 w 434"/>
                <a:gd name="connsiteY71" fmla="*/ 111 h 1025"/>
                <a:gd name="connsiteX72" fmla="*/ 246 w 434"/>
                <a:gd name="connsiteY72" fmla="*/ 111 h 1025"/>
                <a:gd name="connsiteX73" fmla="*/ 250 w 434"/>
                <a:gd name="connsiteY73" fmla="*/ 115 h 1025"/>
                <a:gd name="connsiteX74" fmla="*/ 254 w 434"/>
                <a:gd name="connsiteY74" fmla="*/ 115 h 1025"/>
                <a:gd name="connsiteX75" fmla="*/ 257 w 434"/>
                <a:gd name="connsiteY75" fmla="*/ 115 h 1025"/>
                <a:gd name="connsiteX76" fmla="*/ 261 w 434"/>
                <a:gd name="connsiteY76" fmla="*/ 115 h 1025"/>
                <a:gd name="connsiteX77" fmla="*/ 265 w 434"/>
                <a:gd name="connsiteY77" fmla="*/ 118 h 1025"/>
                <a:gd name="connsiteX78" fmla="*/ 269 w 434"/>
                <a:gd name="connsiteY78" fmla="*/ 118 h 1025"/>
                <a:gd name="connsiteX79" fmla="*/ 272 w 434"/>
                <a:gd name="connsiteY79" fmla="*/ 118 h 1025"/>
                <a:gd name="connsiteX80" fmla="*/ 276 w 434"/>
                <a:gd name="connsiteY80" fmla="*/ 118 h 1025"/>
                <a:gd name="connsiteX81" fmla="*/ 280 w 434"/>
                <a:gd name="connsiteY81" fmla="*/ 118 h 1025"/>
                <a:gd name="connsiteX82" fmla="*/ 283 w 434"/>
                <a:gd name="connsiteY82" fmla="*/ 122 h 1025"/>
                <a:gd name="connsiteX83" fmla="*/ 287 w 434"/>
                <a:gd name="connsiteY83" fmla="*/ 122 h 1025"/>
                <a:gd name="connsiteX84" fmla="*/ 291 w 434"/>
                <a:gd name="connsiteY84" fmla="*/ 122 h 1025"/>
                <a:gd name="connsiteX85" fmla="*/ 294 w 434"/>
                <a:gd name="connsiteY85" fmla="*/ 122 h 1025"/>
                <a:gd name="connsiteX86" fmla="*/ 298 w 434"/>
                <a:gd name="connsiteY86" fmla="*/ 126 h 1025"/>
                <a:gd name="connsiteX87" fmla="*/ 302 w 434"/>
                <a:gd name="connsiteY87" fmla="*/ 126 h 1025"/>
                <a:gd name="connsiteX88" fmla="*/ 305 w 434"/>
                <a:gd name="connsiteY88" fmla="*/ 126 h 1025"/>
                <a:gd name="connsiteX89" fmla="*/ 309 w 434"/>
                <a:gd name="connsiteY89" fmla="*/ 126 h 1025"/>
                <a:gd name="connsiteX90" fmla="*/ 313 w 434"/>
                <a:gd name="connsiteY90" fmla="*/ 126 h 1025"/>
                <a:gd name="connsiteX91" fmla="*/ 316 w 434"/>
                <a:gd name="connsiteY91" fmla="*/ 129 h 1025"/>
                <a:gd name="connsiteX92" fmla="*/ 320 w 434"/>
                <a:gd name="connsiteY92" fmla="*/ 129 h 1025"/>
                <a:gd name="connsiteX93" fmla="*/ 324 w 434"/>
                <a:gd name="connsiteY93" fmla="*/ 129 h 1025"/>
                <a:gd name="connsiteX94" fmla="*/ 327 w 434"/>
                <a:gd name="connsiteY94" fmla="*/ 129 h 1025"/>
                <a:gd name="connsiteX95" fmla="*/ 331 w 434"/>
                <a:gd name="connsiteY95" fmla="*/ 133 h 1025"/>
                <a:gd name="connsiteX96" fmla="*/ 335 w 434"/>
                <a:gd name="connsiteY96" fmla="*/ 133 h 1025"/>
                <a:gd name="connsiteX97" fmla="*/ 339 w 434"/>
                <a:gd name="connsiteY97" fmla="*/ 133 h 1025"/>
                <a:gd name="connsiteX98" fmla="*/ 342 w 434"/>
                <a:gd name="connsiteY98" fmla="*/ 133 h 1025"/>
                <a:gd name="connsiteX99" fmla="*/ 346 w 434"/>
                <a:gd name="connsiteY99" fmla="*/ 133 h 1025"/>
                <a:gd name="connsiteX100" fmla="*/ 350 w 434"/>
                <a:gd name="connsiteY100" fmla="*/ 137 h 1025"/>
                <a:gd name="connsiteX101" fmla="*/ 353 w 434"/>
                <a:gd name="connsiteY101" fmla="*/ 137 h 1025"/>
                <a:gd name="connsiteX102" fmla="*/ 357 w 434"/>
                <a:gd name="connsiteY102" fmla="*/ 137 h 1025"/>
                <a:gd name="connsiteX103" fmla="*/ 361 w 434"/>
                <a:gd name="connsiteY103" fmla="*/ 137 h 1025"/>
                <a:gd name="connsiteX104" fmla="*/ 364 w 434"/>
                <a:gd name="connsiteY104" fmla="*/ 137 h 1025"/>
                <a:gd name="connsiteX105" fmla="*/ 368 w 434"/>
                <a:gd name="connsiteY105" fmla="*/ 140 h 1025"/>
                <a:gd name="connsiteX106" fmla="*/ 372 w 434"/>
                <a:gd name="connsiteY106" fmla="*/ 140 h 1025"/>
                <a:gd name="connsiteX107" fmla="*/ 375 w 434"/>
                <a:gd name="connsiteY107" fmla="*/ 140 h 1025"/>
                <a:gd name="connsiteX108" fmla="*/ 379 w 434"/>
                <a:gd name="connsiteY108" fmla="*/ 140 h 1025"/>
                <a:gd name="connsiteX109" fmla="*/ 383 w 434"/>
                <a:gd name="connsiteY109" fmla="*/ 140 h 1025"/>
                <a:gd name="connsiteX110" fmla="*/ 386 w 434"/>
                <a:gd name="connsiteY110" fmla="*/ 144 h 1025"/>
                <a:gd name="connsiteX111" fmla="*/ 390 w 434"/>
                <a:gd name="connsiteY111" fmla="*/ 144 h 1025"/>
                <a:gd name="connsiteX112" fmla="*/ 394 w 434"/>
                <a:gd name="connsiteY112" fmla="*/ 144 h 1025"/>
                <a:gd name="connsiteX113" fmla="*/ 397 w 434"/>
                <a:gd name="connsiteY113" fmla="*/ 144 h 1025"/>
                <a:gd name="connsiteX114" fmla="*/ 401 w 434"/>
                <a:gd name="connsiteY114" fmla="*/ 144 h 1025"/>
                <a:gd name="connsiteX115" fmla="*/ 405 w 434"/>
                <a:gd name="connsiteY115" fmla="*/ 144 h 1025"/>
                <a:gd name="connsiteX116" fmla="*/ 408 w 434"/>
                <a:gd name="connsiteY116" fmla="*/ 148 h 1025"/>
                <a:gd name="connsiteX117" fmla="*/ 412 w 434"/>
                <a:gd name="connsiteY117" fmla="*/ 148 h 1025"/>
                <a:gd name="connsiteX118" fmla="*/ 416 w 434"/>
                <a:gd name="connsiteY118" fmla="*/ 148 h 1025"/>
                <a:gd name="connsiteX119" fmla="*/ 420 w 434"/>
                <a:gd name="connsiteY119" fmla="*/ 148 h 1025"/>
                <a:gd name="connsiteX120" fmla="*/ 423 w 434"/>
                <a:gd name="connsiteY120" fmla="*/ 148 h 1025"/>
                <a:gd name="connsiteX121" fmla="*/ 427 w 434"/>
                <a:gd name="connsiteY121" fmla="*/ 151 h 1025"/>
                <a:gd name="connsiteX122" fmla="*/ 431 w 434"/>
                <a:gd name="connsiteY122" fmla="*/ 151 h 1025"/>
                <a:gd name="connsiteX123" fmla="*/ 434 w 434"/>
                <a:gd name="connsiteY123" fmla="*/ 151 h 1025"/>
                <a:gd name="connsiteX0" fmla="*/ 0 w 432"/>
                <a:gd name="connsiteY0" fmla="*/ 976 h 1004"/>
                <a:gd name="connsiteX1" fmla="*/ 1 w 432"/>
                <a:gd name="connsiteY1" fmla="*/ 904 h 1004"/>
                <a:gd name="connsiteX2" fmla="*/ 1 w 432"/>
                <a:gd name="connsiteY2" fmla="*/ 421 h 1004"/>
                <a:gd name="connsiteX3" fmla="*/ 5 w 432"/>
                <a:gd name="connsiteY3" fmla="*/ 398 h 1004"/>
                <a:gd name="connsiteX4" fmla="*/ 5 w 432"/>
                <a:gd name="connsiteY4" fmla="*/ 11 h 1004"/>
                <a:gd name="connsiteX5" fmla="*/ 9 w 432"/>
                <a:gd name="connsiteY5" fmla="*/ 8 h 1004"/>
                <a:gd name="connsiteX6" fmla="*/ 9 w 432"/>
                <a:gd name="connsiteY6" fmla="*/ 0 h 1004"/>
                <a:gd name="connsiteX7" fmla="*/ 12 w 432"/>
                <a:gd name="connsiteY7" fmla="*/ 0 h 1004"/>
                <a:gd name="connsiteX8" fmla="*/ 16 w 432"/>
                <a:gd name="connsiteY8" fmla="*/ 0 h 1004"/>
                <a:gd name="connsiteX9" fmla="*/ 20 w 432"/>
                <a:gd name="connsiteY9" fmla="*/ 0 h 1004"/>
                <a:gd name="connsiteX10" fmla="*/ 23 w 432"/>
                <a:gd name="connsiteY10" fmla="*/ 0 h 1004"/>
                <a:gd name="connsiteX11" fmla="*/ 27 w 432"/>
                <a:gd name="connsiteY11" fmla="*/ 0 h 1004"/>
                <a:gd name="connsiteX12" fmla="*/ 31 w 432"/>
                <a:gd name="connsiteY12" fmla="*/ 0 h 1004"/>
                <a:gd name="connsiteX13" fmla="*/ 35 w 432"/>
                <a:gd name="connsiteY13" fmla="*/ 0 h 1004"/>
                <a:gd name="connsiteX14" fmla="*/ 38 w 432"/>
                <a:gd name="connsiteY14" fmla="*/ 0 h 1004"/>
                <a:gd name="connsiteX15" fmla="*/ 42 w 432"/>
                <a:gd name="connsiteY15" fmla="*/ 0 h 1004"/>
                <a:gd name="connsiteX16" fmla="*/ 46 w 432"/>
                <a:gd name="connsiteY16" fmla="*/ 0 h 1004"/>
                <a:gd name="connsiteX17" fmla="*/ 49 w 432"/>
                <a:gd name="connsiteY17" fmla="*/ 0 h 1004"/>
                <a:gd name="connsiteX18" fmla="*/ 53 w 432"/>
                <a:gd name="connsiteY18" fmla="*/ 0 h 1004"/>
                <a:gd name="connsiteX19" fmla="*/ 57 w 432"/>
                <a:gd name="connsiteY19" fmla="*/ 0 h 1004"/>
                <a:gd name="connsiteX20" fmla="*/ 60 w 432"/>
                <a:gd name="connsiteY20" fmla="*/ 0 h 1004"/>
                <a:gd name="connsiteX21" fmla="*/ 64 w 432"/>
                <a:gd name="connsiteY21" fmla="*/ 0 h 1004"/>
                <a:gd name="connsiteX22" fmla="*/ 68 w 432"/>
                <a:gd name="connsiteY22" fmla="*/ 0 h 1004"/>
                <a:gd name="connsiteX23" fmla="*/ 71 w 432"/>
                <a:gd name="connsiteY23" fmla="*/ 0 h 1004"/>
                <a:gd name="connsiteX24" fmla="*/ 75 w 432"/>
                <a:gd name="connsiteY24" fmla="*/ 0 h 1004"/>
                <a:gd name="connsiteX25" fmla="*/ 79 w 432"/>
                <a:gd name="connsiteY25" fmla="*/ 0 h 1004"/>
                <a:gd name="connsiteX26" fmla="*/ 82 w 432"/>
                <a:gd name="connsiteY26" fmla="*/ 0 h 1004"/>
                <a:gd name="connsiteX27" fmla="*/ 86 w 432"/>
                <a:gd name="connsiteY27" fmla="*/ 0 h 1004"/>
                <a:gd name="connsiteX28" fmla="*/ 90 w 432"/>
                <a:gd name="connsiteY28" fmla="*/ 0 h 1004"/>
                <a:gd name="connsiteX29" fmla="*/ 93 w 432"/>
                <a:gd name="connsiteY29" fmla="*/ 0 h 1004"/>
                <a:gd name="connsiteX30" fmla="*/ 97 w 432"/>
                <a:gd name="connsiteY30" fmla="*/ 0 h 1004"/>
                <a:gd name="connsiteX31" fmla="*/ 101 w 432"/>
                <a:gd name="connsiteY31" fmla="*/ 0 h 1004"/>
                <a:gd name="connsiteX32" fmla="*/ 104 w 432"/>
                <a:gd name="connsiteY32" fmla="*/ 0 h 1004"/>
                <a:gd name="connsiteX33" fmla="*/ 112 w 432"/>
                <a:gd name="connsiteY33" fmla="*/ 8 h 1004"/>
                <a:gd name="connsiteX34" fmla="*/ 112 w 432"/>
                <a:gd name="connsiteY34" fmla="*/ 41 h 1004"/>
                <a:gd name="connsiteX35" fmla="*/ 116 w 432"/>
                <a:gd name="connsiteY35" fmla="*/ 44 h 1004"/>
                <a:gd name="connsiteX36" fmla="*/ 116 w 432"/>
                <a:gd name="connsiteY36" fmla="*/ 74 h 1004"/>
                <a:gd name="connsiteX37" fmla="*/ 119 w 432"/>
                <a:gd name="connsiteY37" fmla="*/ 78 h 1004"/>
                <a:gd name="connsiteX38" fmla="*/ 123 w 432"/>
                <a:gd name="connsiteY38" fmla="*/ 78 h 1004"/>
                <a:gd name="connsiteX39" fmla="*/ 127 w 432"/>
                <a:gd name="connsiteY39" fmla="*/ 81 h 1004"/>
                <a:gd name="connsiteX40" fmla="*/ 130 w 432"/>
                <a:gd name="connsiteY40" fmla="*/ 81 h 1004"/>
                <a:gd name="connsiteX41" fmla="*/ 134 w 432"/>
                <a:gd name="connsiteY41" fmla="*/ 81 h 1004"/>
                <a:gd name="connsiteX42" fmla="*/ 138 w 432"/>
                <a:gd name="connsiteY42" fmla="*/ 85 h 1004"/>
                <a:gd name="connsiteX43" fmla="*/ 141 w 432"/>
                <a:gd name="connsiteY43" fmla="*/ 85 h 1004"/>
                <a:gd name="connsiteX44" fmla="*/ 145 w 432"/>
                <a:gd name="connsiteY44" fmla="*/ 85 h 1004"/>
                <a:gd name="connsiteX45" fmla="*/ 149 w 432"/>
                <a:gd name="connsiteY45" fmla="*/ 85 h 1004"/>
                <a:gd name="connsiteX46" fmla="*/ 152 w 432"/>
                <a:gd name="connsiteY46" fmla="*/ 89 h 1004"/>
                <a:gd name="connsiteX47" fmla="*/ 156 w 432"/>
                <a:gd name="connsiteY47" fmla="*/ 89 h 1004"/>
                <a:gd name="connsiteX48" fmla="*/ 160 w 432"/>
                <a:gd name="connsiteY48" fmla="*/ 89 h 1004"/>
                <a:gd name="connsiteX49" fmla="*/ 163 w 432"/>
                <a:gd name="connsiteY49" fmla="*/ 92 h 1004"/>
                <a:gd name="connsiteX50" fmla="*/ 167 w 432"/>
                <a:gd name="connsiteY50" fmla="*/ 92 h 1004"/>
                <a:gd name="connsiteX51" fmla="*/ 171 w 432"/>
                <a:gd name="connsiteY51" fmla="*/ 92 h 1004"/>
                <a:gd name="connsiteX52" fmla="*/ 174 w 432"/>
                <a:gd name="connsiteY52" fmla="*/ 92 h 1004"/>
                <a:gd name="connsiteX53" fmla="*/ 178 w 432"/>
                <a:gd name="connsiteY53" fmla="*/ 96 h 1004"/>
                <a:gd name="connsiteX54" fmla="*/ 182 w 432"/>
                <a:gd name="connsiteY54" fmla="*/ 96 h 1004"/>
                <a:gd name="connsiteX55" fmla="*/ 186 w 432"/>
                <a:gd name="connsiteY55" fmla="*/ 96 h 1004"/>
                <a:gd name="connsiteX56" fmla="*/ 189 w 432"/>
                <a:gd name="connsiteY56" fmla="*/ 96 h 1004"/>
                <a:gd name="connsiteX57" fmla="*/ 193 w 432"/>
                <a:gd name="connsiteY57" fmla="*/ 100 h 1004"/>
                <a:gd name="connsiteX58" fmla="*/ 197 w 432"/>
                <a:gd name="connsiteY58" fmla="*/ 100 h 1004"/>
                <a:gd name="connsiteX59" fmla="*/ 200 w 432"/>
                <a:gd name="connsiteY59" fmla="*/ 100 h 1004"/>
                <a:gd name="connsiteX60" fmla="*/ 204 w 432"/>
                <a:gd name="connsiteY60" fmla="*/ 103 h 1004"/>
                <a:gd name="connsiteX61" fmla="*/ 208 w 432"/>
                <a:gd name="connsiteY61" fmla="*/ 103 h 1004"/>
                <a:gd name="connsiteX62" fmla="*/ 211 w 432"/>
                <a:gd name="connsiteY62" fmla="*/ 103 h 1004"/>
                <a:gd name="connsiteX63" fmla="*/ 215 w 432"/>
                <a:gd name="connsiteY63" fmla="*/ 103 h 1004"/>
                <a:gd name="connsiteX64" fmla="*/ 219 w 432"/>
                <a:gd name="connsiteY64" fmla="*/ 107 h 1004"/>
                <a:gd name="connsiteX65" fmla="*/ 222 w 432"/>
                <a:gd name="connsiteY65" fmla="*/ 107 h 1004"/>
                <a:gd name="connsiteX66" fmla="*/ 226 w 432"/>
                <a:gd name="connsiteY66" fmla="*/ 107 h 1004"/>
                <a:gd name="connsiteX67" fmla="*/ 230 w 432"/>
                <a:gd name="connsiteY67" fmla="*/ 107 h 1004"/>
                <a:gd name="connsiteX68" fmla="*/ 233 w 432"/>
                <a:gd name="connsiteY68" fmla="*/ 111 h 1004"/>
                <a:gd name="connsiteX69" fmla="*/ 237 w 432"/>
                <a:gd name="connsiteY69" fmla="*/ 111 h 1004"/>
                <a:gd name="connsiteX70" fmla="*/ 241 w 432"/>
                <a:gd name="connsiteY70" fmla="*/ 111 h 1004"/>
                <a:gd name="connsiteX71" fmla="*/ 244 w 432"/>
                <a:gd name="connsiteY71" fmla="*/ 111 h 1004"/>
                <a:gd name="connsiteX72" fmla="*/ 248 w 432"/>
                <a:gd name="connsiteY72" fmla="*/ 115 h 1004"/>
                <a:gd name="connsiteX73" fmla="*/ 252 w 432"/>
                <a:gd name="connsiteY73" fmla="*/ 115 h 1004"/>
                <a:gd name="connsiteX74" fmla="*/ 255 w 432"/>
                <a:gd name="connsiteY74" fmla="*/ 115 h 1004"/>
                <a:gd name="connsiteX75" fmla="*/ 259 w 432"/>
                <a:gd name="connsiteY75" fmla="*/ 115 h 1004"/>
                <a:gd name="connsiteX76" fmla="*/ 263 w 432"/>
                <a:gd name="connsiteY76" fmla="*/ 118 h 1004"/>
                <a:gd name="connsiteX77" fmla="*/ 267 w 432"/>
                <a:gd name="connsiteY77" fmla="*/ 118 h 1004"/>
                <a:gd name="connsiteX78" fmla="*/ 270 w 432"/>
                <a:gd name="connsiteY78" fmla="*/ 118 h 1004"/>
                <a:gd name="connsiteX79" fmla="*/ 274 w 432"/>
                <a:gd name="connsiteY79" fmla="*/ 118 h 1004"/>
                <a:gd name="connsiteX80" fmla="*/ 278 w 432"/>
                <a:gd name="connsiteY80" fmla="*/ 118 h 1004"/>
                <a:gd name="connsiteX81" fmla="*/ 281 w 432"/>
                <a:gd name="connsiteY81" fmla="*/ 122 h 1004"/>
                <a:gd name="connsiteX82" fmla="*/ 285 w 432"/>
                <a:gd name="connsiteY82" fmla="*/ 122 h 1004"/>
                <a:gd name="connsiteX83" fmla="*/ 289 w 432"/>
                <a:gd name="connsiteY83" fmla="*/ 122 h 1004"/>
                <a:gd name="connsiteX84" fmla="*/ 292 w 432"/>
                <a:gd name="connsiteY84" fmla="*/ 122 h 1004"/>
                <a:gd name="connsiteX85" fmla="*/ 296 w 432"/>
                <a:gd name="connsiteY85" fmla="*/ 126 h 1004"/>
                <a:gd name="connsiteX86" fmla="*/ 300 w 432"/>
                <a:gd name="connsiteY86" fmla="*/ 126 h 1004"/>
                <a:gd name="connsiteX87" fmla="*/ 303 w 432"/>
                <a:gd name="connsiteY87" fmla="*/ 126 h 1004"/>
                <a:gd name="connsiteX88" fmla="*/ 307 w 432"/>
                <a:gd name="connsiteY88" fmla="*/ 126 h 1004"/>
                <a:gd name="connsiteX89" fmla="*/ 311 w 432"/>
                <a:gd name="connsiteY89" fmla="*/ 126 h 1004"/>
                <a:gd name="connsiteX90" fmla="*/ 314 w 432"/>
                <a:gd name="connsiteY90" fmla="*/ 129 h 1004"/>
                <a:gd name="connsiteX91" fmla="*/ 318 w 432"/>
                <a:gd name="connsiteY91" fmla="*/ 129 h 1004"/>
                <a:gd name="connsiteX92" fmla="*/ 322 w 432"/>
                <a:gd name="connsiteY92" fmla="*/ 129 h 1004"/>
                <a:gd name="connsiteX93" fmla="*/ 325 w 432"/>
                <a:gd name="connsiteY93" fmla="*/ 129 h 1004"/>
                <a:gd name="connsiteX94" fmla="*/ 329 w 432"/>
                <a:gd name="connsiteY94" fmla="*/ 133 h 1004"/>
                <a:gd name="connsiteX95" fmla="*/ 333 w 432"/>
                <a:gd name="connsiteY95" fmla="*/ 133 h 1004"/>
                <a:gd name="connsiteX96" fmla="*/ 337 w 432"/>
                <a:gd name="connsiteY96" fmla="*/ 133 h 1004"/>
                <a:gd name="connsiteX97" fmla="*/ 340 w 432"/>
                <a:gd name="connsiteY97" fmla="*/ 133 h 1004"/>
                <a:gd name="connsiteX98" fmla="*/ 344 w 432"/>
                <a:gd name="connsiteY98" fmla="*/ 133 h 1004"/>
                <a:gd name="connsiteX99" fmla="*/ 348 w 432"/>
                <a:gd name="connsiteY99" fmla="*/ 137 h 1004"/>
                <a:gd name="connsiteX100" fmla="*/ 351 w 432"/>
                <a:gd name="connsiteY100" fmla="*/ 137 h 1004"/>
                <a:gd name="connsiteX101" fmla="*/ 355 w 432"/>
                <a:gd name="connsiteY101" fmla="*/ 137 h 1004"/>
                <a:gd name="connsiteX102" fmla="*/ 359 w 432"/>
                <a:gd name="connsiteY102" fmla="*/ 137 h 1004"/>
                <a:gd name="connsiteX103" fmla="*/ 362 w 432"/>
                <a:gd name="connsiteY103" fmla="*/ 137 h 1004"/>
                <a:gd name="connsiteX104" fmla="*/ 366 w 432"/>
                <a:gd name="connsiteY104" fmla="*/ 140 h 1004"/>
                <a:gd name="connsiteX105" fmla="*/ 370 w 432"/>
                <a:gd name="connsiteY105" fmla="*/ 140 h 1004"/>
                <a:gd name="connsiteX106" fmla="*/ 373 w 432"/>
                <a:gd name="connsiteY106" fmla="*/ 140 h 1004"/>
                <a:gd name="connsiteX107" fmla="*/ 377 w 432"/>
                <a:gd name="connsiteY107" fmla="*/ 140 h 1004"/>
                <a:gd name="connsiteX108" fmla="*/ 381 w 432"/>
                <a:gd name="connsiteY108" fmla="*/ 140 h 1004"/>
                <a:gd name="connsiteX109" fmla="*/ 384 w 432"/>
                <a:gd name="connsiteY109" fmla="*/ 144 h 1004"/>
                <a:gd name="connsiteX110" fmla="*/ 388 w 432"/>
                <a:gd name="connsiteY110" fmla="*/ 144 h 1004"/>
                <a:gd name="connsiteX111" fmla="*/ 392 w 432"/>
                <a:gd name="connsiteY111" fmla="*/ 144 h 1004"/>
                <a:gd name="connsiteX112" fmla="*/ 395 w 432"/>
                <a:gd name="connsiteY112" fmla="*/ 144 h 1004"/>
                <a:gd name="connsiteX113" fmla="*/ 399 w 432"/>
                <a:gd name="connsiteY113" fmla="*/ 144 h 1004"/>
                <a:gd name="connsiteX114" fmla="*/ 403 w 432"/>
                <a:gd name="connsiteY114" fmla="*/ 144 h 1004"/>
                <a:gd name="connsiteX115" fmla="*/ 406 w 432"/>
                <a:gd name="connsiteY115" fmla="*/ 148 h 1004"/>
                <a:gd name="connsiteX116" fmla="*/ 410 w 432"/>
                <a:gd name="connsiteY116" fmla="*/ 148 h 1004"/>
                <a:gd name="connsiteX117" fmla="*/ 414 w 432"/>
                <a:gd name="connsiteY117" fmla="*/ 148 h 1004"/>
                <a:gd name="connsiteX118" fmla="*/ 418 w 432"/>
                <a:gd name="connsiteY118" fmla="*/ 148 h 1004"/>
                <a:gd name="connsiteX119" fmla="*/ 421 w 432"/>
                <a:gd name="connsiteY119" fmla="*/ 148 h 1004"/>
                <a:gd name="connsiteX120" fmla="*/ 425 w 432"/>
                <a:gd name="connsiteY120" fmla="*/ 151 h 1004"/>
                <a:gd name="connsiteX121" fmla="*/ 429 w 432"/>
                <a:gd name="connsiteY121" fmla="*/ 151 h 1004"/>
                <a:gd name="connsiteX122" fmla="*/ 432 w 432"/>
                <a:gd name="connsiteY122" fmla="*/ 151 h 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432" h="1004">
                  <a:moveTo>
                    <a:pt x="0" y="976"/>
                  </a:moveTo>
                  <a:cubicBezTo>
                    <a:pt x="0" y="956"/>
                    <a:pt x="1" y="1004"/>
                    <a:pt x="1" y="904"/>
                  </a:cubicBezTo>
                  <a:lnTo>
                    <a:pt x="1" y="421"/>
                  </a:lnTo>
                  <a:cubicBezTo>
                    <a:pt x="2" y="413"/>
                    <a:pt x="4" y="406"/>
                    <a:pt x="5" y="398"/>
                  </a:cubicBezTo>
                  <a:lnTo>
                    <a:pt x="5" y="11"/>
                  </a:lnTo>
                  <a:cubicBezTo>
                    <a:pt x="6" y="10"/>
                    <a:pt x="8" y="9"/>
                    <a:pt x="9" y="8"/>
                  </a:cubicBezTo>
                  <a:lnTo>
                    <a:pt x="9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12" y="8"/>
                  </a:lnTo>
                  <a:lnTo>
                    <a:pt x="112" y="41"/>
                  </a:lnTo>
                  <a:cubicBezTo>
                    <a:pt x="113" y="42"/>
                    <a:pt x="115" y="43"/>
                    <a:pt x="116" y="44"/>
                  </a:cubicBezTo>
                  <a:lnTo>
                    <a:pt x="116" y="74"/>
                  </a:lnTo>
                  <a:cubicBezTo>
                    <a:pt x="117" y="75"/>
                    <a:pt x="118" y="77"/>
                    <a:pt x="119" y="78"/>
                  </a:cubicBezTo>
                  <a:lnTo>
                    <a:pt x="123" y="78"/>
                  </a:lnTo>
                  <a:cubicBezTo>
                    <a:pt x="124" y="79"/>
                    <a:pt x="126" y="80"/>
                    <a:pt x="127" y="81"/>
                  </a:cubicBezTo>
                  <a:lnTo>
                    <a:pt x="130" y="81"/>
                  </a:lnTo>
                  <a:lnTo>
                    <a:pt x="134" y="81"/>
                  </a:lnTo>
                  <a:lnTo>
                    <a:pt x="138" y="85"/>
                  </a:lnTo>
                  <a:lnTo>
                    <a:pt x="141" y="85"/>
                  </a:lnTo>
                  <a:lnTo>
                    <a:pt x="145" y="85"/>
                  </a:lnTo>
                  <a:lnTo>
                    <a:pt x="149" y="85"/>
                  </a:lnTo>
                  <a:cubicBezTo>
                    <a:pt x="150" y="86"/>
                    <a:pt x="151" y="88"/>
                    <a:pt x="152" y="89"/>
                  </a:cubicBezTo>
                  <a:lnTo>
                    <a:pt x="156" y="89"/>
                  </a:lnTo>
                  <a:lnTo>
                    <a:pt x="160" y="89"/>
                  </a:lnTo>
                  <a:lnTo>
                    <a:pt x="163" y="92"/>
                  </a:lnTo>
                  <a:lnTo>
                    <a:pt x="167" y="92"/>
                  </a:lnTo>
                  <a:lnTo>
                    <a:pt x="171" y="92"/>
                  </a:lnTo>
                  <a:lnTo>
                    <a:pt x="174" y="92"/>
                  </a:lnTo>
                  <a:lnTo>
                    <a:pt x="178" y="96"/>
                  </a:lnTo>
                  <a:lnTo>
                    <a:pt x="182" y="96"/>
                  </a:lnTo>
                  <a:lnTo>
                    <a:pt x="186" y="96"/>
                  </a:lnTo>
                  <a:lnTo>
                    <a:pt x="189" y="96"/>
                  </a:lnTo>
                  <a:lnTo>
                    <a:pt x="193" y="100"/>
                  </a:lnTo>
                  <a:lnTo>
                    <a:pt x="197" y="100"/>
                  </a:lnTo>
                  <a:lnTo>
                    <a:pt x="200" y="100"/>
                  </a:lnTo>
                  <a:cubicBezTo>
                    <a:pt x="201" y="101"/>
                    <a:pt x="203" y="102"/>
                    <a:pt x="204" y="103"/>
                  </a:cubicBezTo>
                  <a:lnTo>
                    <a:pt x="208" y="103"/>
                  </a:lnTo>
                  <a:lnTo>
                    <a:pt x="211" y="103"/>
                  </a:lnTo>
                  <a:lnTo>
                    <a:pt x="215" y="103"/>
                  </a:lnTo>
                  <a:lnTo>
                    <a:pt x="219" y="107"/>
                  </a:lnTo>
                  <a:lnTo>
                    <a:pt x="222" y="107"/>
                  </a:lnTo>
                  <a:lnTo>
                    <a:pt x="226" y="107"/>
                  </a:lnTo>
                  <a:lnTo>
                    <a:pt x="230" y="107"/>
                  </a:lnTo>
                  <a:cubicBezTo>
                    <a:pt x="231" y="108"/>
                    <a:pt x="232" y="110"/>
                    <a:pt x="233" y="111"/>
                  </a:cubicBezTo>
                  <a:lnTo>
                    <a:pt x="237" y="111"/>
                  </a:lnTo>
                  <a:lnTo>
                    <a:pt x="241" y="111"/>
                  </a:lnTo>
                  <a:lnTo>
                    <a:pt x="244" y="111"/>
                  </a:lnTo>
                  <a:lnTo>
                    <a:pt x="248" y="115"/>
                  </a:lnTo>
                  <a:lnTo>
                    <a:pt x="252" y="115"/>
                  </a:lnTo>
                  <a:lnTo>
                    <a:pt x="255" y="115"/>
                  </a:lnTo>
                  <a:lnTo>
                    <a:pt x="259" y="115"/>
                  </a:lnTo>
                  <a:cubicBezTo>
                    <a:pt x="260" y="116"/>
                    <a:pt x="262" y="117"/>
                    <a:pt x="263" y="118"/>
                  </a:cubicBezTo>
                  <a:lnTo>
                    <a:pt x="267" y="118"/>
                  </a:lnTo>
                  <a:lnTo>
                    <a:pt x="270" y="118"/>
                  </a:lnTo>
                  <a:lnTo>
                    <a:pt x="274" y="118"/>
                  </a:lnTo>
                  <a:lnTo>
                    <a:pt x="278" y="118"/>
                  </a:lnTo>
                  <a:cubicBezTo>
                    <a:pt x="279" y="119"/>
                    <a:pt x="280" y="121"/>
                    <a:pt x="281" y="122"/>
                  </a:cubicBezTo>
                  <a:lnTo>
                    <a:pt x="285" y="122"/>
                  </a:lnTo>
                  <a:lnTo>
                    <a:pt x="289" y="122"/>
                  </a:lnTo>
                  <a:lnTo>
                    <a:pt x="292" y="122"/>
                  </a:lnTo>
                  <a:lnTo>
                    <a:pt x="296" y="126"/>
                  </a:lnTo>
                  <a:lnTo>
                    <a:pt x="300" y="126"/>
                  </a:lnTo>
                  <a:lnTo>
                    <a:pt x="303" y="126"/>
                  </a:lnTo>
                  <a:lnTo>
                    <a:pt x="307" y="126"/>
                  </a:lnTo>
                  <a:lnTo>
                    <a:pt x="311" y="126"/>
                  </a:lnTo>
                  <a:lnTo>
                    <a:pt x="314" y="129"/>
                  </a:lnTo>
                  <a:lnTo>
                    <a:pt x="318" y="129"/>
                  </a:lnTo>
                  <a:lnTo>
                    <a:pt x="322" y="129"/>
                  </a:lnTo>
                  <a:lnTo>
                    <a:pt x="325" y="129"/>
                  </a:lnTo>
                  <a:lnTo>
                    <a:pt x="329" y="133"/>
                  </a:lnTo>
                  <a:lnTo>
                    <a:pt x="333" y="133"/>
                  </a:lnTo>
                  <a:lnTo>
                    <a:pt x="337" y="133"/>
                  </a:lnTo>
                  <a:lnTo>
                    <a:pt x="340" y="133"/>
                  </a:lnTo>
                  <a:lnTo>
                    <a:pt x="344" y="133"/>
                  </a:lnTo>
                  <a:lnTo>
                    <a:pt x="348" y="137"/>
                  </a:lnTo>
                  <a:lnTo>
                    <a:pt x="351" y="137"/>
                  </a:lnTo>
                  <a:lnTo>
                    <a:pt x="355" y="137"/>
                  </a:lnTo>
                  <a:lnTo>
                    <a:pt x="359" y="137"/>
                  </a:lnTo>
                  <a:lnTo>
                    <a:pt x="362" y="137"/>
                  </a:lnTo>
                  <a:cubicBezTo>
                    <a:pt x="363" y="138"/>
                    <a:pt x="365" y="139"/>
                    <a:pt x="366" y="140"/>
                  </a:cubicBezTo>
                  <a:lnTo>
                    <a:pt x="370" y="140"/>
                  </a:lnTo>
                  <a:lnTo>
                    <a:pt x="373" y="140"/>
                  </a:lnTo>
                  <a:lnTo>
                    <a:pt x="377" y="140"/>
                  </a:lnTo>
                  <a:lnTo>
                    <a:pt x="381" y="140"/>
                  </a:lnTo>
                  <a:cubicBezTo>
                    <a:pt x="382" y="141"/>
                    <a:pt x="383" y="143"/>
                    <a:pt x="384" y="144"/>
                  </a:cubicBezTo>
                  <a:lnTo>
                    <a:pt x="388" y="144"/>
                  </a:lnTo>
                  <a:lnTo>
                    <a:pt x="392" y="144"/>
                  </a:lnTo>
                  <a:lnTo>
                    <a:pt x="395" y="144"/>
                  </a:lnTo>
                  <a:lnTo>
                    <a:pt x="399" y="144"/>
                  </a:lnTo>
                  <a:lnTo>
                    <a:pt x="403" y="144"/>
                  </a:lnTo>
                  <a:cubicBezTo>
                    <a:pt x="404" y="145"/>
                    <a:pt x="405" y="147"/>
                    <a:pt x="406" y="148"/>
                  </a:cubicBezTo>
                  <a:lnTo>
                    <a:pt x="410" y="148"/>
                  </a:lnTo>
                  <a:lnTo>
                    <a:pt x="414" y="148"/>
                  </a:lnTo>
                  <a:lnTo>
                    <a:pt x="418" y="148"/>
                  </a:lnTo>
                  <a:lnTo>
                    <a:pt x="421" y="148"/>
                  </a:lnTo>
                  <a:cubicBezTo>
                    <a:pt x="422" y="149"/>
                    <a:pt x="424" y="150"/>
                    <a:pt x="425" y="151"/>
                  </a:cubicBezTo>
                  <a:lnTo>
                    <a:pt x="429" y="151"/>
                  </a:lnTo>
                  <a:lnTo>
                    <a:pt x="432" y="15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0" name="Freeform 84"/>
            <p:cNvSpPr>
              <a:spLocks/>
            </p:cNvSpPr>
            <p:nvPr/>
          </p:nvSpPr>
          <p:spPr bwMode="auto">
            <a:xfrm>
              <a:off x="1397" y="1760"/>
              <a:ext cx="468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4"/>
                </a:cxn>
                <a:cxn ang="0">
                  <a:pos x="30" y="4"/>
                </a:cxn>
                <a:cxn ang="0">
                  <a:pos x="41" y="8"/>
                </a:cxn>
                <a:cxn ang="0">
                  <a:pos x="52" y="8"/>
                </a:cxn>
                <a:cxn ang="0">
                  <a:pos x="63" y="11"/>
                </a:cxn>
                <a:cxn ang="0">
                  <a:pos x="74" y="11"/>
                </a:cxn>
                <a:cxn ang="0">
                  <a:pos x="85" y="15"/>
                </a:cxn>
                <a:cxn ang="0">
                  <a:pos x="96" y="15"/>
                </a:cxn>
                <a:cxn ang="0">
                  <a:pos x="107" y="15"/>
                </a:cxn>
                <a:cxn ang="0">
                  <a:pos x="118" y="19"/>
                </a:cxn>
                <a:cxn ang="0">
                  <a:pos x="129" y="19"/>
                </a:cxn>
                <a:cxn ang="0">
                  <a:pos x="140" y="23"/>
                </a:cxn>
                <a:cxn ang="0">
                  <a:pos x="151" y="23"/>
                </a:cxn>
                <a:cxn ang="0">
                  <a:pos x="162" y="26"/>
                </a:cxn>
                <a:cxn ang="0">
                  <a:pos x="173" y="26"/>
                </a:cxn>
                <a:cxn ang="0">
                  <a:pos x="184" y="26"/>
                </a:cxn>
                <a:cxn ang="0">
                  <a:pos x="195" y="30"/>
                </a:cxn>
                <a:cxn ang="0">
                  <a:pos x="207" y="30"/>
                </a:cxn>
                <a:cxn ang="0">
                  <a:pos x="218" y="30"/>
                </a:cxn>
                <a:cxn ang="0">
                  <a:pos x="229" y="34"/>
                </a:cxn>
                <a:cxn ang="0">
                  <a:pos x="240" y="34"/>
                </a:cxn>
                <a:cxn ang="0">
                  <a:pos x="251" y="34"/>
                </a:cxn>
                <a:cxn ang="0">
                  <a:pos x="262" y="37"/>
                </a:cxn>
                <a:cxn ang="0">
                  <a:pos x="273" y="37"/>
                </a:cxn>
                <a:cxn ang="0">
                  <a:pos x="284" y="37"/>
                </a:cxn>
                <a:cxn ang="0">
                  <a:pos x="295" y="41"/>
                </a:cxn>
                <a:cxn ang="0">
                  <a:pos x="306" y="41"/>
                </a:cxn>
                <a:cxn ang="0">
                  <a:pos x="317" y="41"/>
                </a:cxn>
                <a:cxn ang="0">
                  <a:pos x="328" y="45"/>
                </a:cxn>
                <a:cxn ang="0">
                  <a:pos x="339" y="45"/>
                </a:cxn>
                <a:cxn ang="0">
                  <a:pos x="350" y="45"/>
                </a:cxn>
                <a:cxn ang="0">
                  <a:pos x="361" y="48"/>
                </a:cxn>
                <a:cxn ang="0">
                  <a:pos x="372" y="48"/>
                </a:cxn>
                <a:cxn ang="0">
                  <a:pos x="383" y="48"/>
                </a:cxn>
                <a:cxn ang="0">
                  <a:pos x="394" y="48"/>
                </a:cxn>
                <a:cxn ang="0">
                  <a:pos x="405" y="52"/>
                </a:cxn>
                <a:cxn ang="0">
                  <a:pos x="416" y="52"/>
                </a:cxn>
                <a:cxn ang="0">
                  <a:pos x="427" y="52"/>
                </a:cxn>
                <a:cxn ang="0">
                  <a:pos x="439" y="52"/>
                </a:cxn>
                <a:cxn ang="0">
                  <a:pos x="450" y="56"/>
                </a:cxn>
                <a:cxn ang="0">
                  <a:pos x="461" y="56"/>
                </a:cxn>
              </a:cxnLst>
              <a:rect l="0" t="0" r="r" b="b"/>
              <a:pathLst>
                <a:path w="468" h="56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7" y="8"/>
                  </a:lnTo>
                  <a:lnTo>
                    <a:pt x="41" y="8"/>
                  </a:lnTo>
                  <a:lnTo>
                    <a:pt x="44" y="8"/>
                  </a:lnTo>
                  <a:lnTo>
                    <a:pt x="48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9" y="11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1" y="11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2" y="15"/>
                  </a:lnTo>
                  <a:lnTo>
                    <a:pt x="96" y="15"/>
                  </a:lnTo>
                  <a:lnTo>
                    <a:pt x="100" y="15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11" y="19"/>
                  </a:lnTo>
                  <a:lnTo>
                    <a:pt x="114" y="19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5" y="19"/>
                  </a:lnTo>
                  <a:lnTo>
                    <a:pt x="129" y="19"/>
                  </a:lnTo>
                  <a:lnTo>
                    <a:pt x="133" y="19"/>
                  </a:lnTo>
                  <a:lnTo>
                    <a:pt x="137" y="23"/>
                  </a:lnTo>
                  <a:lnTo>
                    <a:pt x="140" y="23"/>
                  </a:lnTo>
                  <a:lnTo>
                    <a:pt x="144" y="23"/>
                  </a:lnTo>
                  <a:lnTo>
                    <a:pt x="148" y="23"/>
                  </a:lnTo>
                  <a:lnTo>
                    <a:pt x="151" y="23"/>
                  </a:lnTo>
                  <a:lnTo>
                    <a:pt x="155" y="23"/>
                  </a:lnTo>
                  <a:lnTo>
                    <a:pt x="159" y="23"/>
                  </a:lnTo>
                  <a:lnTo>
                    <a:pt x="162" y="26"/>
                  </a:lnTo>
                  <a:lnTo>
                    <a:pt x="166" y="26"/>
                  </a:lnTo>
                  <a:lnTo>
                    <a:pt x="170" y="26"/>
                  </a:lnTo>
                  <a:lnTo>
                    <a:pt x="173" y="26"/>
                  </a:lnTo>
                  <a:lnTo>
                    <a:pt x="177" y="26"/>
                  </a:lnTo>
                  <a:lnTo>
                    <a:pt x="181" y="26"/>
                  </a:lnTo>
                  <a:lnTo>
                    <a:pt x="184" y="26"/>
                  </a:lnTo>
                  <a:lnTo>
                    <a:pt x="188" y="26"/>
                  </a:lnTo>
                  <a:lnTo>
                    <a:pt x="192" y="30"/>
                  </a:lnTo>
                  <a:lnTo>
                    <a:pt x="195" y="30"/>
                  </a:lnTo>
                  <a:lnTo>
                    <a:pt x="199" y="30"/>
                  </a:lnTo>
                  <a:lnTo>
                    <a:pt x="203" y="30"/>
                  </a:lnTo>
                  <a:lnTo>
                    <a:pt x="207" y="30"/>
                  </a:lnTo>
                  <a:lnTo>
                    <a:pt x="210" y="30"/>
                  </a:lnTo>
                  <a:lnTo>
                    <a:pt x="214" y="30"/>
                  </a:lnTo>
                  <a:lnTo>
                    <a:pt x="218" y="30"/>
                  </a:lnTo>
                  <a:lnTo>
                    <a:pt x="221" y="34"/>
                  </a:lnTo>
                  <a:lnTo>
                    <a:pt x="225" y="34"/>
                  </a:lnTo>
                  <a:lnTo>
                    <a:pt x="229" y="34"/>
                  </a:lnTo>
                  <a:lnTo>
                    <a:pt x="232" y="34"/>
                  </a:lnTo>
                  <a:lnTo>
                    <a:pt x="236" y="34"/>
                  </a:lnTo>
                  <a:lnTo>
                    <a:pt x="240" y="34"/>
                  </a:lnTo>
                  <a:lnTo>
                    <a:pt x="243" y="34"/>
                  </a:lnTo>
                  <a:lnTo>
                    <a:pt x="247" y="34"/>
                  </a:lnTo>
                  <a:lnTo>
                    <a:pt x="251" y="34"/>
                  </a:lnTo>
                  <a:lnTo>
                    <a:pt x="254" y="37"/>
                  </a:lnTo>
                  <a:lnTo>
                    <a:pt x="258" y="37"/>
                  </a:lnTo>
                  <a:lnTo>
                    <a:pt x="262" y="37"/>
                  </a:lnTo>
                  <a:lnTo>
                    <a:pt x="265" y="37"/>
                  </a:lnTo>
                  <a:lnTo>
                    <a:pt x="269" y="37"/>
                  </a:lnTo>
                  <a:lnTo>
                    <a:pt x="273" y="37"/>
                  </a:lnTo>
                  <a:lnTo>
                    <a:pt x="276" y="37"/>
                  </a:lnTo>
                  <a:lnTo>
                    <a:pt x="280" y="37"/>
                  </a:lnTo>
                  <a:lnTo>
                    <a:pt x="284" y="37"/>
                  </a:lnTo>
                  <a:lnTo>
                    <a:pt x="288" y="41"/>
                  </a:lnTo>
                  <a:lnTo>
                    <a:pt x="291" y="41"/>
                  </a:lnTo>
                  <a:lnTo>
                    <a:pt x="295" y="41"/>
                  </a:lnTo>
                  <a:lnTo>
                    <a:pt x="299" y="41"/>
                  </a:lnTo>
                  <a:lnTo>
                    <a:pt x="302" y="41"/>
                  </a:lnTo>
                  <a:lnTo>
                    <a:pt x="306" y="41"/>
                  </a:lnTo>
                  <a:lnTo>
                    <a:pt x="310" y="41"/>
                  </a:lnTo>
                  <a:lnTo>
                    <a:pt x="313" y="41"/>
                  </a:lnTo>
                  <a:lnTo>
                    <a:pt x="317" y="41"/>
                  </a:lnTo>
                  <a:lnTo>
                    <a:pt x="321" y="45"/>
                  </a:lnTo>
                  <a:lnTo>
                    <a:pt x="324" y="45"/>
                  </a:lnTo>
                  <a:lnTo>
                    <a:pt x="328" y="45"/>
                  </a:lnTo>
                  <a:lnTo>
                    <a:pt x="332" y="45"/>
                  </a:lnTo>
                  <a:lnTo>
                    <a:pt x="335" y="45"/>
                  </a:lnTo>
                  <a:lnTo>
                    <a:pt x="339" y="45"/>
                  </a:lnTo>
                  <a:lnTo>
                    <a:pt x="343" y="45"/>
                  </a:lnTo>
                  <a:lnTo>
                    <a:pt x="346" y="45"/>
                  </a:lnTo>
                  <a:lnTo>
                    <a:pt x="350" y="45"/>
                  </a:lnTo>
                  <a:lnTo>
                    <a:pt x="354" y="45"/>
                  </a:lnTo>
                  <a:lnTo>
                    <a:pt x="358" y="45"/>
                  </a:lnTo>
                  <a:lnTo>
                    <a:pt x="361" y="48"/>
                  </a:lnTo>
                  <a:lnTo>
                    <a:pt x="365" y="48"/>
                  </a:lnTo>
                  <a:lnTo>
                    <a:pt x="369" y="48"/>
                  </a:lnTo>
                  <a:lnTo>
                    <a:pt x="372" y="48"/>
                  </a:lnTo>
                  <a:lnTo>
                    <a:pt x="376" y="48"/>
                  </a:lnTo>
                  <a:lnTo>
                    <a:pt x="380" y="48"/>
                  </a:lnTo>
                  <a:lnTo>
                    <a:pt x="383" y="48"/>
                  </a:lnTo>
                  <a:lnTo>
                    <a:pt x="387" y="48"/>
                  </a:lnTo>
                  <a:lnTo>
                    <a:pt x="391" y="48"/>
                  </a:lnTo>
                  <a:lnTo>
                    <a:pt x="394" y="48"/>
                  </a:lnTo>
                  <a:lnTo>
                    <a:pt x="398" y="48"/>
                  </a:lnTo>
                  <a:lnTo>
                    <a:pt x="402" y="52"/>
                  </a:lnTo>
                  <a:lnTo>
                    <a:pt x="405" y="52"/>
                  </a:lnTo>
                  <a:lnTo>
                    <a:pt x="409" y="52"/>
                  </a:lnTo>
                  <a:lnTo>
                    <a:pt x="413" y="52"/>
                  </a:lnTo>
                  <a:lnTo>
                    <a:pt x="416" y="52"/>
                  </a:lnTo>
                  <a:lnTo>
                    <a:pt x="420" y="52"/>
                  </a:lnTo>
                  <a:lnTo>
                    <a:pt x="424" y="52"/>
                  </a:lnTo>
                  <a:lnTo>
                    <a:pt x="427" y="52"/>
                  </a:lnTo>
                  <a:lnTo>
                    <a:pt x="431" y="52"/>
                  </a:lnTo>
                  <a:lnTo>
                    <a:pt x="435" y="52"/>
                  </a:lnTo>
                  <a:lnTo>
                    <a:pt x="439" y="52"/>
                  </a:lnTo>
                  <a:lnTo>
                    <a:pt x="442" y="52"/>
                  </a:lnTo>
                  <a:lnTo>
                    <a:pt x="446" y="56"/>
                  </a:lnTo>
                  <a:lnTo>
                    <a:pt x="450" y="56"/>
                  </a:lnTo>
                  <a:lnTo>
                    <a:pt x="453" y="56"/>
                  </a:lnTo>
                  <a:lnTo>
                    <a:pt x="457" y="56"/>
                  </a:lnTo>
                  <a:lnTo>
                    <a:pt x="461" y="56"/>
                  </a:lnTo>
                  <a:lnTo>
                    <a:pt x="464" y="56"/>
                  </a:lnTo>
                  <a:lnTo>
                    <a:pt x="468" y="5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1" name="Freeform 85"/>
            <p:cNvSpPr>
              <a:spLocks/>
            </p:cNvSpPr>
            <p:nvPr/>
          </p:nvSpPr>
          <p:spPr bwMode="auto">
            <a:xfrm>
              <a:off x="1865" y="1816"/>
              <a:ext cx="468" cy="2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3"/>
                </a:cxn>
                <a:cxn ang="0">
                  <a:pos x="40" y="3"/>
                </a:cxn>
                <a:cxn ang="0">
                  <a:pos x="52" y="3"/>
                </a:cxn>
                <a:cxn ang="0">
                  <a:pos x="63" y="3"/>
                </a:cxn>
                <a:cxn ang="0">
                  <a:pos x="74" y="3"/>
                </a:cxn>
                <a:cxn ang="0">
                  <a:pos x="85" y="7"/>
                </a:cxn>
                <a:cxn ang="0">
                  <a:pos x="96" y="7"/>
                </a:cxn>
                <a:cxn ang="0">
                  <a:pos x="107" y="7"/>
                </a:cxn>
                <a:cxn ang="0">
                  <a:pos x="118" y="7"/>
                </a:cxn>
                <a:cxn ang="0">
                  <a:pos x="129" y="7"/>
                </a:cxn>
                <a:cxn ang="0">
                  <a:pos x="140" y="11"/>
                </a:cxn>
                <a:cxn ang="0">
                  <a:pos x="151" y="11"/>
                </a:cxn>
                <a:cxn ang="0">
                  <a:pos x="162" y="11"/>
                </a:cxn>
                <a:cxn ang="0">
                  <a:pos x="173" y="11"/>
                </a:cxn>
                <a:cxn ang="0">
                  <a:pos x="184" y="11"/>
                </a:cxn>
                <a:cxn ang="0">
                  <a:pos x="195" y="11"/>
                </a:cxn>
                <a:cxn ang="0">
                  <a:pos x="206" y="14"/>
                </a:cxn>
                <a:cxn ang="0">
                  <a:pos x="217" y="14"/>
                </a:cxn>
                <a:cxn ang="0">
                  <a:pos x="228" y="14"/>
                </a:cxn>
                <a:cxn ang="0">
                  <a:pos x="239" y="14"/>
                </a:cxn>
                <a:cxn ang="0">
                  <a:pos x="250" y="14"/>
                </a:cxn>
                <a:cxn ang="0">
                  <a:pos x="261" y="14"/>
                </a:cxn>
                <a:cxn ang="0">
                  <a:pos x="273" y="18"/>
                </a:cxn>
                <a:cxn ang="0">
                  <a:pos x="284" y="18"/>
                </a:cxn>
                <a:cxn ang="0">
                  <a:pos x="295" y="18"/>
                </a:cxn>
                <a:cxn ang="0">
                  <a:pos x="306" y="18"/>
                </a:cxn>
                <a:cxn ang="0">
                  <a:pos x="317" y="18"/>
                </a:cxn>
                <a:cxn ang="0">
                  <a:pos x="328" y="18"/>
                </a:cxn>
                <a:cxn ang="0">
                  <a:pos x="339" y="18"/>
                </a:cxn>
                <a:cxn ang="0">
                  <a:pos x="350" y="22"/>
                </a:cxn>
                <a:cxn ang="0">
                  <a:pos x="361" y="22"/>
                </a:cxn>
                <a:cxn ang="0">
                  <a:pos x="372" y="22"/>
                </a:cxn>
                <a:cxn ang="0">
                  <a:pos x="383" y="22"/>
                </a:cxn>
                <a:cxn ang="0">
                  <a:pos x="394" y="22"/>
                </a:cxn>
                <a:cxn ang="0">
                  <a:pos x="405" y="22"/>
                </a:cxn>
                <a:cxn ang="0">
                  <a:pos x="416" y="22"/>
                </a:cxn>
                <a:cxn ang="0">
                  <a:pos x="427" y="22"/>
                </a:cxn>
                <a:cxn ang="0">
                  <a:pos x="438" y="22"/>
                </a:cxn>
                <a:cxn ang="0">
                  <a:pos x="449" y="26"/>
                </a:cxn>
                <a:cxn ang="0">
                  <a:pos x="460" y="26"/>
                </a:cxn>
              </a:cxnLst>
              <a:rect l="0" t="0" r="r" b="b"/>
              <a:pathLst>
                <a:path w="468" h="26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3"/>
                  </a:lnTo>
                  <a:lnTo>
                    <a:pt x="29" y="3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4" y="3"/>
                  </a:lnTo>
                  <a:lnTo>
                    <a:pt x="48" y="3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6" y="3"/>
                  </a:lnTo>
                  <a:lnTo>
                    <a:pt x="70" y="3"/>
                  </a:lnTo>
                  <a:lnTo>
                    <a:pt x="74" y="3"/>
                  </a:lnTo>
                  <a:lnTo>
                    <a:pt x="77" y="7"/>
                  </a:lnTo>
                  <a:lnTo>
                    <a:pt x="81" y="7"/>
                  </a:lnTo>
                  <a:lnTo>
                    <a:pt x="85" y="7"/>
                  </a:lnTo>
                  <a:lnTo>
                    <a:pt x="88" y="7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99" y="7"/>
                  </a:lnTo>
                  <a:lnTo>
                    <a:pt x="103" y="7"/>
                  </a:lnTo>
                  <a:lnTo>
                    <a:pt x="107" y="7"/>
                  </a:lnTo>
                  <a:lnTo>
                    <a:pt x="110" y="7"/>
                  </a:lnTo>
                  <a:lnTo>
                    <a:pt x="114" y="7"/>
                  </a:lnTo>
                  <a:lnTo>
                    <a:pt x="118" y="7"/>
                  </a:lnTo>
                  <a:lnTo>
                    <a:pt x="122" y="7"/>
                  </a:lnTo>
                  <a:lnTo>
                    <a:pt x="125" y="7"/>
                  </a:lnTo>
                  <a:lnTo>
                    <a:pt x="129" y="7"/>
                  </a:lnTo>
                  <a:lnTo>
                    <a:pt x="133" y="11"/>
                  </a:lnTo>
                  <a:lnTo>
                    <a:pt x="136" y="11"/>
                  </a:lnTo>
                  <a:lnTo>
                    <a:pt x="140" y="11"/>
                  </a:lnTo>
                  <a:lnTo>
                    <a:pt x="144" y="11"/>
                  </a:lnTo>
                  <a:lnTo>
                    <a:pt x="147" y="11"/>
                  </a:lnTo>
                  <a:lnTo>
                    <a:pt x="151" y="11"/>
                  </a:lnTo>
                  <a:lnTo>
                    <a:pt x="155" y="11"/>
                  </a:lnTo>
                  <a:lnTo>
                    <a:pt x="158" y="11"/>
                  </a:lnTo>
                  <a:lnTo>
                    <a:pt x="162" y="11"/>
                  </a:lnTo>
                  <a:lnTo>
                    <a:pt x="166" y="11"/>
                  </a:lnTo>
                  <a:lnTo>
                    <a:pt x="169" y="11"/>
                  </a:lnTo>
                  <a:lnTo>
                    <a:pt x="173" y="11"/>
                  </a:lnTo>
                  <a:lnTo>
                    <a:pt x="177" y="11"/>
                  </a:lnTo>
                  <a:lnTo>
                    <a:pt x="180" y="11"/>
                  </a:lnTo>
                  <a:lnTo>
                    <a:pt x="184" y="11"/>
                  </a:lnTo>
                  <a:lnTo>
                    <a:pt x="188" y="11"/>
                  </a:lnTo>
                  <a:lnTo>
                    <a:pt x="191" y="11"/>
                  </a:lnTo>
                  <a:lnTo>
                    <a:pt x="195" y="11"/>
                  </a:lnTo>
                  <a:lnTo>
                    <a:pt x="199" y="14"/>
                  </a:lnTo>
                  <a:lnTo>
                    <a:pt x="203" y="14"/>
                  </a:lnTo>
                  <a:lnTo>
                    <a:pt x="206" y="14"/>
                  </a:lnTo>
                  <a:lnTo>
                    <a:pt x="210" y="14"/>
                  </a:lnTo>
                  <a:lnTo>
                    <a:pt x="214" y="14"/>
                  </a:lnTo>
                  <a:lnTo>
                    <a:pt x="217" y="14"/>
                  </a:lnTo>
                  <a:lnTo>
                    <a:pt x="221" y="14"/>
                  </a:lnTo>
                  <a:lnTo>
                    <a:pt x="225" y="14"/>
                  </a:lnTo>
                  <a:lnTo>
                    <a:pt x="228" y="14"/>
                  </a:lnTo>
                  <a:lnTo>
                    <a:pt x="232" y="14"/>
                  </a:lnTo>
                  <a:lnTo>
                    <a:pt x="236" y="14"/>
                  </a:lnTo>
                  <a:lnTo>
                    <a:pt x="239" y="14"/>
                  </a:lnTo>
                  <a:lnTo>
                    <a:pt x="243" y="14"/>
                  </a:lnTo>
                  <a:lnTo>
                    <a:pt x="247" y="14"/>
                  </a:lnTo>
                  <a:lnTo>
                    <a:pt x="250" y="14"/>
                  </a:lnTo>
                  <a:lnTo>
                    <a:pt x="254" y="14"/>
                  </a:lnTo>
                  <a:lnTo>
                    <a:pt x="258" y="14"/>
                  </a:lnTo>
                  <a:lnTo>
                    <a:pt x="261" y="14"/>
                  </a:lnTo>
                  <a:lnTo>
                    <a:pt x="265" y="14"/>
                  </a:lnTo>
                  <a:lnTo>
                    <a:pt x="269" y="18"/>
                  </a:lnTo>
                  <a:lnTo>
                    <a:pt x="273" y="18"/>
                  </a:lnTo>
                  <a:lnTo>
                    <a:pt x="276" y="18"/>
                  </a:lnTo>
                  <a:lnTo>
                    <a:pt x="280" y="18"/>
                  </a:lnTo>
                  <a:lnTo>
                    <a:pt x="284" y="18"/>
                  </a:lnTo>
                  <a:lnTo>
                    <a:pt x="287" y="18"/>
                  </a:lnTo>
                  <a:lnTo>
                    <a:pt x="291" y="18"/>
                  </a:lnTo>
                  <a:lnTo>
                    <a:pt x="295" y="18"/>
                  </a:lnTo>
                  <a:lnTo>
                    <a:pt x="298" y="18"/>
                  </a:lnTo>
                  <a:lnTo>
                    <a:pt x="302" y="18"/>
                  </a:lnTo>
                  <a:lnTo>
                    <a:pt x="306" y="18"/>
                  </a:lnTo>
                  <a:lnTo>
                    <a:pt x="309" y="18"/>
                  </a:lnTo>
                  <a:lnTo>
                    <a:pt x="313" y="18"/>
                  </a:lnTo>
                  <a:lnTo>
                    <a:pt x="317" y="18"/>
                  </a:lnTo>
                  <a:lnTo>
                    <a:pt x="320" y="18"/>
                  </a:lnTo>
                  <a:lnTo>
                    <a:pt x="324" y="18"/>
                  </a:lnTo>
                  <a:lnTo>
                    <a:pt x="328" y="18"/>
                  </a:lnTo>
                  <a:lnTo>
                    <a:pt x="331" y="18"/>
                  </a:lnTo>
                  <a:lnTo>
                    <a:pt x="335" y="18"/>
                  </a:lnTo>
                  <a:lnTo>
                    <a:pt x="339" y="18"/>
                  </a:lnTo>
                  <a:lnTo>
                    <a:pt x="342" y="18"/>
                  </a:lnTo>
                  <a:lnTo>
                    <a:pt x="346" y="18"/>
                  </a:lnTo>
                  <a:lnTo>
                    <a:pt x="350" y="22"/>
                  </a:lnTo>
                  <a:lnTo>
                    <a:pt x="354" y="22"/>
                  </a:lnTo>
                  <a:lnTo>
                    <a:pt x="357" y="22"/>
                  </a:lnTo>
                  <a:lnTo>
                    <a:pt x="361" y="22"/>
                  </a:lnTo>
                  <a:lnTo>
                    <a:pt x="365" y="22"/>
                  </a:lnTo>
                  <a:lnTo>
                    <a:pt x="368" y="22"/>
                  </a:lnTo>
                  <a:lnTo>
                    <a:pt x="372" y="22"/>
                  </a:lnTo>
                  <a:lnTo>
                    <a:pt x="376" y="22"/>
                  </a:lnTo>
                  <a:lnTo>
                    <a:pt x="379" y="22"/>
                  </a:lnTo>
                  <a:lnTo>
                    <a:pt x="383" y="22"/>
                  </a:lnTo>
                  <a:lnTo>
                    <a:pt x="387" y="22"/>
                  </a:lnTo>
                  <a:lnTo>
                    <a:pt x="390" y="22"/>
                  </a:lnTo>
                  <a:lnTo>
                    <a:pt x="394" y="22"/>
                  </a:lnTo>
                  <a:lnTo>
                    <a:pt x="398" y="22"/>
                  </a:lnTo>
                  <a:lnTo>
                    <a:pt x="401" y="22"/>
                  </a:lnTo>
                  <a:lnTo>
                    <a:pt x="405" y="22"/>
                  </a:lnTo>
                  <a:lnTo>
                    <a:pt x="409" y="22"/>
                  </a:lnTo>
                  <a:lnTo>
                    <a:pt x="412" y="22"/>
                  </a:lnTo>
                  <a:lnTo>
                    <a:pt x="416" y="22"/>
                  </a:lnTo>
                  <a:lnTo>
                    <a:pt x="420" y="22"/>
                  </a:lnTo>
                  <a:lnTo>
                    <a:pt x="424" y="22"/>
                  </a:lnTo>
                  <a:lnTo>
                    <a:pt x="427" y="22"/>
                  </a:lnTo>
                  <a:lnTo>
                    <a:pt x="431" y="22"/>
                  </a:lnTo>
                  <a:lnTo>
                    <a:pt x="435" y="22"/>
                  </a:lnTo>
                  <a:lnTo>
                    <a:pt x="438" y="22"/>
                  </a:lnTo>
                  <a:lnTo>
                    <a:pt x="442" y="22"/>
                  </a:lnTo>
                  <a:lnTo>
                    <a:pt x="446" y="26"/>
                  </a:lnTo>
                  <a:lnTo>
                    <a:pt x="449" y="26"/>
                  </a:lnTo>
                  <a:lnTo>
                    <a:pt x="453" y="26"/>
                  </a:lnTo>
                  <a:lnTo>
                    <a:pt x="457" y="26"/>
                  </a:lnTo>
                  <a:lnTo>
                    <a:pt x="460" y="26"/>
                  </a:lnTo>
                  <a:lnTo>
                    <a:pt x="464" y="26"/>
                  </a:lnTo>
                  <a:lnTo>
                    <a:pt x="468" y="2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2" name="Freeform 86"/>
            <p:cNvSpPr>
              <a:spLocks/>
            </p:cNvSpPr>
            <p:nvPr/>
          </p:nvSpPr>
          <p:spPr bwMode="auto">
            <a:xfrm>
              <a:off x="2333" y="1842"/>
              <a:ext cx="467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4" y="0"/>
                </a:cxn>
                <a:cxn ang="0">
                  <a:pos x="95" y="3"/>
                </a:cxn>
                <a:cxn ang="0">
                  <a:pos x="107" y="3"/>
                </a:cxn>
                <a:cxn ang="0">
                  <a:pos x="118" y="3"/>
                </a:cxn>
                <a:cxn ang="0">
                  <a:pos x="129" y="3"/>
                </a:cxn>
                <a:cxn ang="0">
                  <a:pos x="140" y="3"/>
                </a:cxn>
                <a:cxn ang="0">
                  <a:pos x="151" y="3"/>
                </a:cxn>
                <a:cxn ang="0">
                  <a:pos x="162" y="3"/>
                </a:cxn>
                <a:cxn ang="0">
                  <a:pos x="173" y="3"/>
                </a:cxn>
                <a:cxn ang="0">
                  <a:pos x="184" y="3"/>
                </a:cxn>
                <a:cxn ang="0">
                  <a:pos x="195" y="3"/>
                </a:cxn>
                <a:cxn ang="0">
                  <a:pos x="206" y="3"/>
                </a:cxn>
                <a:cxn ang="0">
                  <a:pos x="217" y="3"/>
                </a:cxn>
                <a:cxn ang="0">
                  <a:pos x="228" y="3"/>
                </a:cxn>
                <a:cxn ang="0">
                  <a:pos x="239" y="7"/>
                </a:cxn>
                <a:cxn ang="0">
                  <a:pos x="250" y="7"/>
                </a:cxn>
                <a:cxn ang="0">
                  <a:pos x="261" y="7"/>
                </a:cxn>
                <a:cxn ang="0">
                  <a:pos x="272" y="7"/>
                </a:cxn>
                <a:cxn ang="0">
                  <a:pos x="283" y="7"/>
                </a:cxn>
                <a:cxn ang="0">
                  <a:pos x="294" y="7"/>
                </a:cxn>
                <a:cxn ang="0">
                  <a:pos x="305" y="7"/>
                </a:cxn>
                <a:cxn ang="0">
                  <a:pos x="316" y="7"/>
                </a:cxn>
                <a:cxn ang="0">
                  <a:pos x="327" y="7"/>
                </a:cxn>
                <a:cxn ang="0">
                  <a:pos x="339" y="7"/>
                </a:cxn>
                <a:cxn ang="0">
                  <a:pos x="350" y="7"/>
                </a:cxn>
                <a:cxn ang="0">
                  <a:pos x="361" y="7"/>
                </a:cxn>
                <a:cxn ang="0">
                  <a:pos x="372" y="7"/>
                </a:cxn>
                <a:cxn ang="0">
                  <a:pos x="383" y="7"/>
                </a:cxn>
                <a:cxn ang="0">
                  <a:pos x="394" y="7"/>
                </a:cxn>
                <a:cxn ang="0">
                  <a:pos x="405" y="7"/>
                </a:cxn>
                <a:cxn ang="0">
                  <a:pos x="416" y="7"/>
                </a:cxn>
                <a:cxn ang="0">
                  <a:pos x="427" y="7"/>
                </a:cxn>
                <a:cxn ang="0">
                  <a:pos x="438" y="11"/>
                </a:cxn>
                <a:cxn ang="0">
                  <a:pos x="449" y="11"/>
                </a:cxn>
                <a:cxn ang="0">
                  <a:pos x="460" y="11"/>
                </a:cxn>
              </a:cxnLst>
              <a:rect l="0" t="0" r="r" b="b"/>
              <a:pathLst>
                <a:path w="467" h="11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3"/>
                  </a:lnTo>
                  <a:lnTo>
                    <a:pt x="103" y="3"/>
                  </a:lnTo>
                  <a:lnTo>
                    <a:pt x="107" y="3"/>
                  </a:lnTo>
                  <a:lnTo>
                    <a:pt x="110" y="3"/>
                  </a:lnTo>
                  <a:lnTo>
                    <a:pt x="114" y="3"/>
                  </a:lnTo>
                  <a:lnTo>
                    <a:pt x="118" y="3"/>
                  </a:lnTo>
                  <a:lnTo>
                    <a:pt x="121" y="3"/>
                  </a:lnTo>
                  <a:lnTo>
                    <a:pt x="125" y="3"/>
                  </a:lnTo>
                  <a:lnTo>
                    <a:pt x="129" y="3"/>
                  </a:lnTo>
                  <a:lnTo>
                    <a:pt x="132" y="3"/>
                  </a:lnTo>
                  <a:lnTo>
                    <a:pt x="136" y="3"/>
                  </a:lnTo>
                  <a:lnTo>
                    <a:pt x="140" y="3"/>
                  </a:lnTo>
                  <a:lnTo>
                    <a:pt x="143" y="3"/>
                  </a:lnTo>
                  <a:lnTo>
                    <a:pt x="147" y="3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8" y="3"/>
                  </a:lnTo>
                  <a:lnTo>
                    <a:pt x="162" y="3"/>
                  </a:lnTo>
                  <a:lnTo>
                    <a:pt x="165" y="3"/>
                  </a:lnTo>
                  <a:lnTo>
                    <a:pt x="169" y="3"/>
                  </a:lnTo>
                  <a:lnTo>
                    <a:pt x="173" y="3"/>
                  </a:lnTo>
                  <a:lnTo>
                    <a:pt x="176" y="3"/>
                  </a:lnTo>
                  <a:lnTo>
                    <a:pt x="180" y="3"/>
                  </a:lnTo>
                  <a:lnTo>
                    <a:pt x="184" y="3"/>
                  </a:lnTo>
                  <a:lnTo>
                    <a:pt x="188" y="3"/>
                  </a:lnTo>
                  <a:lnTo>
                    <a:pt x="191" y="3"/>
                  </a:lnTo>
                  <a:lnTo>
                    <a:pt x="195" y="3"/>
                  </a:lnTo>
                  <a:lnTo>
                    <a:pt x="199" y="3"/>
                  </a:lnTo>
                  <a:lnTo>
                    <a:pt x="202" y="3"/>
                  </a:lnTo>
                  <a:lnTo>
                    <a:pt x="206" y="3"/>
                  </a:lnTo>
                  <a:lnTo>
                    <a:pt x="210" y="3"/>
                  </a:lnTo>
                  <a:lnTo>
                    <a:pt x="213" y="3"/>
                  </a:lnTo>
                  <a:lnTo>
                    <a:pt x="217" y="3"/>
                  </a:lnTo>
                  <a:lnTo>
                    <a:pt x="221" y="3"/>
                  </a:lnTo>
                  <a:lnTo>
                    <a:pt x="224" y="3"/>
                  </a:lnTo>
                  <a:lnTo>
                    <a:pt x="228" y="3"/>
                  </a:lnTo>
                  <a:lnTo>
                    <a:pt x="232" y="3"/>
                  </a:lnTo>
                  <a:lnTo>
                    <a:pt x="235" y="7"/>
                  </a:lnTo>
                  <a:lnTo>
                    <a:pt x="239" y="7"/>
                  </a:lnTo>
                  <a:lnTo>
                    <a:pt x="243" y="7"/>
                  </a:lnTo>
                  <a:lnTo>
                    <a:pt x="246" y="7"/>
                  </a:lnTo>
                  <a:lnTo>
                    <a:pt x="250" y="7"/>
                  </a:lnTo>
                  <a:lnTo>
                    <a:pt x="254" y="7"/>
                  </a:lnTo>
                  <a:lnTo>
                    <a:pt x="257" y="7"/>
                  </a:lnTo>
                  <a:lnTo>
                    <a:pt x="261" y="7"/>
                  </a:lnTo>
                  <a:lnTo>
                    <a:pt x="265" y="7"/>
                  </a:lnTo>
                  <a:lnTo>
                    <a:pt x="269" y="7"/>
                  </a:lnTo>
                  <a:lnTo>
                    <a:pt x="272" y="7"/>
                  </a:lnTo>
                  <a:lnTo>
                    <a:pt x="276" y="7"/>
                  </a:lnTo>
                  <a:lnTo>
                    <a:pt x="280" y="7"/>
                  </a:lnTo>
                  <a:lnTo>
                    <a:pt x="283" y="7"/>
                  </a:lnTo>
                  <a:lnTo>
                    <a:pt x="287" y="7"/>
                  </a:lnTo>
                  <a:lnTo>
                    <a:pt x="291" y="7"/>
                  </a:lnTo>
                  <a:lnTo>
                    <a:pt x="294" y="7"/>
                  </a:lnTo>
                  <a:lnTo>
                    <a:pt x="298" y="7"/>
                  </a:lnTo>
                  <a:lnTo>
                    <a:pt x="302" y="7"/>
                  </a:lnTo>
                  <a:lnTo>
                    <a:pt x="305" y="7"/>
                  </a:lnTo>
                  <a:lnTo>
                    <a:pt x="309" y="7"/>
                  </a:lnTo>
                  <a:lnTo>
                    <a:pt x="313" y="7"/>
                  </a:lnTo>
                  <a:lnTo>
                    <a:pt x="316" y="7"/>
                  </a:lnTo>
                  <a:lnTo>
                    <a:pt x="320" y="7"/>
                  </a:lnTo>
                  <a:lnTo>
                    <a:pt x="324" y="7"/>
                  </a:lnTo>
                  <a:lnTo>
                    <a:pt x="327" y="7"/>
                  </a:lnTo>
                  <a:lnTo>
                    <a:pt x="331" y="7"/>
                  </a:lnTo>
                  <a:lnTo>
                    <a:pt x="335" y="7"/>
                  </a:lnTo>
                  <a:lnTo>
                    <a:pt x="339" y="7"/>
                  </a:lnTo>
                  <a:lnTo>
                    <a:pt x="342" y="7"/>
                  </a:lnTo>
                  <a:lnTo>
                    <a:pt x="346" y="7"/>
                  </a:lnTo>
                  <a:lnTo>
                    <a:pt x="350" y="7"/>
                  </a:lnTo>
                  <a:lnTo>
                    <a:pt x="353" y="7"/>
                  </a:lnTo>
                  <a:lnTo>
                    <a:pt x="357" y="7"/>
                  </a:lnTo>
                  <a:lnTo>
                    <a:pt x="361" y="7"/>
                  </a:lnTo>
                  <a:lnTo>
                    <a:pt x="364" y="7"/>
                  </a:lnTo>
                  <a:lnTo>
                    <a:pt x="368" y="7"/>
                  </a:lnTo>
                  <a:lnTo>
                    <a:pt x="372" y="7"/>
                  </a:lnTo>
                  <a:lnTo>
                    <a:pt x="375" y="7"/>
                  </a:lnTo>
                  <a:lnTo>
                    <a:pt x="379" y="7"/>
                  </a:lnTo>
                  <a:lnTo>
                    <a:pt x="383" y="7"/>
                  </a:lnTo>
                  <a:lnTo>
                    <a:pt x="386" y="7"/>
                  </a:lnTo>
                  <a:lnTo>
                    <a:pt x="390" y="7"/>
                  </a:lnTo>
                  <a:lnTo>
                    <a:pt x="394" y="7"/>
                  </a:lnTo>
                  <a:lnTo>
                    <a:pt x="397" y="7"/>
                  </a:lnTo>
                  <a:lnTo>
                    <a:pt x="401" y="7"/>
                  </a:lnTo>
                  <a:lnTo>
                    <a:pt x="405" y="7"/>
                  </a:lnTo>
                  <a:lnTo>
                    <a:pt x="408" y="7"/>
                  </a:lnTo>
                  <a:lnTo>
                    <a:pt x="412" y="7"/>
                  </a:lnTo>
                  <a:lnTo>
                    <a:pt x="416" y="7"/>
                  </a:lnTo>
                  <a:lnTo>
                    <a:pt x="420" y="7"/>
                  </a:lnTo>
                  <a:lnTo>
                    <a:pt x="423" y="7"/>
                  </a:lnTo>
                  <a:lnTo>
                    <a:pt x="427" y="7"/>
                  </a:lnTo>
                  <a:lnTo>
                    <a:pt x="431" y="11"/>
                  </a:lnTo>
                  <a:lnTo>
                    <a:pt x="434" y="11"/>
                  </a:lnTo>
                  <a:lnTo>
                    <a:pt x="438" y="11"/>
                  </a:lnTo>
                  <a:lnTo>
                    <a:pt x="442" y="11"/>
                  </a:lnTo>
                  <a:lnTo>
                    <a:pt x="445" y="11"/>
                  </a:lnTo>
                  <a:lnTo>
                    <a:pt x="449" y="11"/>
                  </a:lnTo>
                  <a:lnTo>
                    <a:pt x="453" y="11"/>
                  </a:lnTo>
                  <a:lnTo>
                    <a:pt x="456" y="11"/>
                  </a:lnTo>
                  <a:lnTo>
                    <a:pt x="460" y="11"/>
                  </a:lnTo>
                  <a:lnTo>
                    <a:pt x="464" y="11"/>
                  </a:lnTo>
                  <a:lnTo>
                    <a:pt x="467" y="1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3" name="Freeform 87"/>
            <p:cNvSpPr>
              <a:spLocks/>
            </p:cNvSpPr>
            <p:nvPr/>
          </p:nvSpPr>
          <p:spPr bwMode="auto">
            <a:xfrm>
              <a:off x="2800" y="1853"/>
              <a:ext cx="468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7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3"/>
                </a:cxn>
                <a:cxn ang="0">
                  <a:pos x="273" y="3"/>
                </a:cxn>
                <a:cxn ang="0">
                  <a:pos x="284" y="3"/>
                </a:cxn>
                <a:cxn ang="0">
                  <a:pos x="295" y="3"/>
                </a:cxn>
                <a:cxn ang="0">
                  <a:pos x="306" y="3"/>
                </a:cxn>
                <a:cxn ang="0">
                  <a:pos x="317" y="3"/>
                </a:cxn>
                <a:cxn ang="0">
                  <a:pos x="328" y="3"/>
                </a:cxn>
                <a:cxn ang="0">
                  <a:pos x="339" y="3"/>
                </a:cxn>
                <a:cxn ang="0">
                  <a:pos x="350" y="3"/>
                </a:cxn>
                <a:cxn ang="0">
                  <a:pos x="361" y="3"/>
                </a:cxn>
                <a:cxn ang="0">
                  <a:pos x="372" y="3"/>
                </a:cxn>
                <a:cxn ang="0">
                  <a:pos x="383" y="3"/>
                </a:cxn>
                <a:cxn ang="0">
                  <a:pos x="394" y="3"/>
                </a:cxn>
                <a:cxn ang="0">
                  <a:pos x="406" y="3"/>
                </a:cxn>
                <a:cxn ang="0">
                  <a:pos x="417" y="3"/>
                </a:cxn>
                <a:cxn ang="0">
                  <a:pos x="428" y="3"/>
                </a:cxn>
                <a:cxn ang="0">
                  <a:pos x="439" y="3"/>
                </a:cxn>
                <a:cxn ang="0">
                  <a:pos x="450" y="3"/>
                </a:cxn>
                <a:cxn ang="0">
                  <a:pos x="461" y="3"/>
                </a:cxn>
              </a:cxnLst>
              <a:rect l="0" t="0" r="r" b="b"/>
              <a:pathLst>
                <a:path w="468" h="3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3"/>
                  </a:lnTo>
                  <a:lnTo>
                    <a:pt x="258" y="3"/>
                  </a:lnTo>
                  <a:lnTo>
                    <a:pt x="262" y="3"/>
                  </a:lnTo>
                  <a:lnTo>
                    <a:pt x="266" y="3"/>
                  </a:lnTo>
                  <a:lnTo>
                    <a:pt x="269" y="3"/>
                  </a:lnTo>
                  <a:lnTo>
                    <a:pt x="273" y="3"/>
                  </a:lnTo>
                  <a:lnTo>
                    <a:pt x="277" y="3"/>
                  </a:lnTo>
                  <a:lnTo>
                    <a:pt x="280" y="3"/>
                  </a:lnTo>
                  <a:lnTo>
                    <a:pt x="284" y="3"/>
                  </a:lnTo>
                  <a:lnTo>
                    <a:pt x="288" y="3"/>
                  </a:lnTo>
                  <a:lnTo>
                    <a:pt x="291" y="3"/>
                  </a:lnTo>
                  <a:lnTo>
                    <a:pt x="295" y="3"/>
                  </a:lnTo>
                  <a:lnTo>
                    <a:pt x="299" y="3"/>
                  </a:lnTo>
                  <a:lnTo>
                    <a:pt x="302" y="3"/>
                  </a:lnTo>
                  <a:lnTo>
                    <a:pt x="306" y="3"/>
                  </a:lnTo>
                  <a:lnTo>
                    <a:pt x="310" y="3"/>
                  </a:lnTo>
                  <a:lnTo>
                    <a:pt x="313" y="3"/>
                  </a:lnTo>
                  <a:lnTo>
                    <a:pt x="317" y="3"/>
                  </a:lnTo>
                  <a:lnTo>
                    <a:pt x="321" y="3"/>
                  </a:lnTo>
                  <a:lnTo>
                    <a:pt x="325" y="3"/>
                  </a:lnTo>
                  <a:lnTo>
                    <a:pt x="328" y="3"/>
                  </a:lnTo>
                  <a:lnTo>
                    <a:pt x="332" y="3"/>
                  </a:lnTo>
                  <a:lnTo>
                    <a:pt x="336" y="3"/>
                  </a:lnTo>
                  <a:lnTo>
                    <a:pt x="339" y="3"/>
                  </a:lnTo>
                  <a:lnTo>
                    <a:pt x="343" y="3"/>
                  </a:lnTo>
                  <a:lnTo>
                    <a:pt x="347" y="3"/>
                  </a:lnTo>
                  <a:lnTo>
                    <a:pt x="350" y="3"/>
                  </a:lnTo>
                  <a:lnTo>
                    <a:pt x="354" y="3"/>
                  </a:lnTo>
                  <a:lnTo>
                    <a:pt x="358" y="3"/>
                  </a:lnTo>
                  <a:lnTo>
                    <a:pt x="361" y="3"/>
                  </a:lnTo>
                  <a:lnTo>
                    <a:pt x="365" y="3"/>
                  </a:lnTo>
                  <a:lnTo>
                    <a:pt x="369" y="3"/>
                  </a:lnTo>
                  <a:lnTo>
                    <a:pt x="372" y="3"/>
                  </a:lnTo>
                  <a:lnTo>
                    <a:pt x="376" y="3"/>
                  </a:lnTo>
                  <a:lnTo>
                    <a:pt x="380" y="3"/>
                  </a:lnTo>
                  <a:lnTo>
                    <a:pt x="383" y="3"/>
                  </a:lnTo>
                  <a:lnTo>
                    <a:pt x="387" y="3"/>
                  </a:lnTo>
                  <a:lnTo>
                    <a:pt x="391" y="3"/>
                  </a:lnTo>
                  <a:lnTo>
                    <a:pt x="394" y="3"/>
                  </a:lnTo>
                  <a:lnTo>
                    <a:pt x="398" y="3"/>
                  </a:lnTo>
                  <a:lnTo>
                    <a:pt x="402" y="3"/>
                  </a:lnTo>
                  <a:lnTo>
                    <a:pt x="406" y="3"/>
                  </a:lnTo>
                  <a:lnTo>
                    <a:pt x="409" y="3"/>
                  </a:lnTo>
                  <a:lnTo>
                    <a:pt x="413" y="3"/>
                  </a:lnTo>
                  <a:lnTo>
                    <a:pt x="417" y="3"/>
                  </a:lnTo>
                  <a:lnTo>
                    <a:pt x="420" y="3"/>
                  </a:lnTo>
                  <a:lnTo>
                    <a:pt x="424" y="3"/>
                  </a:lnTo>
                  <a:lnTo>
                    <a:pt x="428" y="3"/>
                  </a:lnTo>
                  <a:lnTo>
                    <a:pt x="431" y="3"/>
                  </a:lnTo>
                  <a:lnTo>
                    <a:pt x="435" y="3"/>
                  </a:lnTo>
                  <a:lnTo>
                    <a:pt x="439" y="3"/>
                  </a:lnTo>
                  <a:lnTo>
                    <a:pt x="442" y="3"/>
                  </a:lnTo>
                  <a:lnTo>
                    <a:pt x="446" y="3"/>
                  </a:lnTo>
                  <a:lnTo>
                    <a:pt x="450" y="3"/>
                  </a:lnTo>
                  <a:lnTo>
                    <a:pt x="453" y="3"/>
                  </a:lnTo>
                  <a:lnTo>
                    <a:pt x="457" y="3"/>
                  </a:lnTo>
                  <a:lnTo>
                    <a:pt x="461" y="3"/>
                  </a:lnTo>
                  <a:lnTo>
                    <a:pt x="464" y="3"/>
                  </a:lnTo>
                  <a:lnTo>
                    <a:pt x="468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4" name="Freeform 88"/>
            <p:cNvSpPr>
              <a:spLocks/>
            </p:cNvSpPr>
            <p:nvPr/>
          </p:nvSpPr>
          <p:spPr bwMode="auto">
            <a:xfrm>
              <a:off x="3268" y="1856"/>
              <a:ext cx="468" cy="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4"/>
                </a:cxn>
                <a:cxn ang="0">
                  <a:pos x="427" y="4"/>
                </a:cxn>
                <a:cxn ang="0">
                  <a:pos x="438" y="4"/>
                </a:cxn>
                <a:cxn ang="0">
                  <a:pos x="449" y="4"/>
                </a:cxn>
                <a:cxn ang="0">
                  <a:pos x="460" y="4"/>
                </a:cxn>
              </a:cxnLst>
              <a:rect l="0" t="0" r="r" b="b"/>
              <a:pathLst>
                <a:path w="468" h="4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4"/>
                  </a:lnTo>
                  <a:lnTo>
                    <a:pt x="416" y="4"/>
                  </a:lnTo>
                  <a:lnTo>
                    <a:pt x="420" y="4"/>
                  </a:lnTo>
                  <a:lnTo>
                    <a:pt x="424" y="4"/>
                  </a:lnTo>
                  <a:lnTo>
                    <a:pt x="427" y="4"/>
                  </a:lnTo>
                  <a:lnTo>
                    <a:pt x="431" y="4"/>
                  </a:lnTo>
                  <a:lnTo>
                    <a:pt x="435" y="4"/>
                  </a:lnTo>
                  <a:lnTo>
                    <a:pt x="438" y="4"/>
                  </a:lnTo>
                  <a:lnTo>
                    <a:pt x="442" y="4"/>
                  </a:lnTo>
                  <a:lnTo>
                    <a:pt x="446" y="4"/>
                  </a:lnTo>
                  <a:lnTo>
                    <a:pt x="449" y="4"/>
                  </a:lnTo>
                  <a:lnTo>
                    <a:pt x="453" y="4"/>
                  </a:lnTo>
                  <a:lnTo>
                    <a:pt x="457" y="4"/>
                  </a:lnTo>
                  <a:lnTo>
                    <a:pt x="460" y="4"/>
                  </a:lnTo>
                  <a:lnTo>
                    <a:pt x="464" y="4"/>
                  </a:lnTo>
                  <a:lnTo>
                    <a:pt x="468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5" name="Freeform 89"/>
            <p:cNvSpPr>
              <a:spLocks/>
            </p:cNvSpPr>
            <p:nvPr/>
          </p:nvSpPr>
          <p:spPr bwMode="auto">
            <a:xfrm>
              <a:off x="3736" y="1860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6" name="Freeform 90"/>
            <p:cNvSpPr>
              <a:spLocks/>
            </p:cNvSpPr>
            <p:nvPr/>
          </p:nvSpPr>
          <p:spPr bwMode="auto">
            <a:xfrm>
              <a:off x="4204" y="1860"/>
              <a:ext cx="46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4" y="0"/>
                </a:cxn>
                <a:cxn ang="0">
                  <a:pos x="95" y="0"/>
                </a:cxn>
                <a:cxn ang="0">
                  <a:pos x="106" y="0"/>
                </a:cxn>
                <a:cxn ang="0">
                  <a:pos x="117" y="0"/>
                </a:cxn>
                <a:cxn ang="0">
                  <a:pos x="128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7" y="0"/>
                </a:cxn>
                <a:cxn ang="0">
                  <a:pos x="338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7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0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7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27" name="Freeform 91"/>
            <p:cNvSpPr>
              <a:spLocks/>
            </p:cNvSpPr>
            <p:nvPr/>
          </p:nvSpPr>
          <p:spPr bwMode="auto">
            <a:xfrm>
              <a:off x="4671" y="1860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7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9" y="0"/>
                </a:cxn>
                <a:cxn ang="0">
                  <a:pos x="450" y="0"/>
                </a:cxn>
                <a:cxn ang="0">
                  <a:pos x="461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0" name="Rectangle 94"/>
            <p:cNvSpPr>
              <a:spLocks noChangeArrowheads="1"/>
            </p:cNvSpPr>
            <p:nvPr/>
          </p:nvSpPr>
          <p:spPr bwMode="auto">
            <a:xfrm>
              <a:off x="937" y="2697"/>
              <a:ext cx="4290" cy="1457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1" name="Freeform 95"/>
            <p:cNvSpPr>
              <a:spLocks/>
            </p:cNvSpPr>
            <p:nvPr/>
          </p:nvSpPr>
          <p:spPr bwMode="auto">
            <a:xfrm>
              <a:off x="937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2" name="Freeform 96"/>
            <p:cNvSpPr>
              <a:spLocks/>
            </p:cNvSpPr>
            <p:nvPr/>
          </p:nvSpPr>
          <p:spPr bwMode="auto">
            <a:xfrm>
              <a:off x="1651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3" name="Freeform 97"/>
            <p:cNvSpPr>
              <a:spLocks/>
            </p:cNvSpPr>
            <p:nvPr/>
          </p:nvSpPr>
          <p:spPr bwMode="auto">
            <a:xfrm>
              <a:off x="2366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4" name="Freeform 98"/>
            <p:cNvSpPr>
              <a:spLocks/>
            </p:cNvSpPr>
            <p:nvPr/>
          </p:nvSpPr>
          <p:spPr bwMode="auto">
            <a:xfrm>
              <a:off x="3080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5" name="Freeform 99"/>
            <p:cNvSpPr>
              <a:spLocks/>
            </p:cNvSpPr>
            <p:nvPr/>
          </p:nvSpPr>
          <p:spPr bwMode="auto">
            <a:xfrm>
              <a:off x="3795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6" name="Freeform 100"/>
            <p:cNvSpPr>
              <a:spLocks/>
            </p:cNvSpPr>
            <p:nvPr/>
          </p:nvSpPr>
          <p:spPr bwMode="auto">
            <a:xfrm>
              <a:off x="4509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7" name="Freeform 101"/>
            <p:cNvSpPr>
              <a:spLocks/>
            </p:cNvSpPr>
            <p:nvPr/>
          </p:nvSpPr>
          <p:spPr bwMode="auto">
            <a:xfrm>
              <a:off x="5227" y="2697"/>
              <a:ext cx="1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8" name="Freeform 102"/>
            <p:cNvSpPr>
              <a:spLocks/>
            </p:cNvSpPr>
            <p:nvPr/>
          </p:nvSpPr>
          <p:spPr bwMode="auto">
            <a:xfrm>
              <a:off x="937" y="4154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39" name="Freeform 103"/>
            <p:cNvSpPr>
              <a:spLocks/>
            </p:cNvSpPr>
            <p:nvPr/>
          </p:nvSpPr>
          <p:spPr bwMode="auto">
            <a:xfrm>
              <a:off x="937" y="4006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0" name="Freeform 104"/>
            <p:cNvSpPr>
              <a:spLocks/>
            </p:cNvSpPr>
            <p:nvPr/>
          </p:nvSpPr>
          <p:spPr bwMode="auto">
            <a:xfrm>
              <a:off x="937" y="3862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1" name="Freeform 105"/>
            <p:cNvSpPr>
              <a:spLocks/>
            </p:cNvSpPr>
            <p:nvPr/>
          </p:nvSpPr>
          <p:spPr bwMode="auto">
            <a:xfrm>
              <a:off x="937" y="3715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2" name="Freeform 106"/>
            <p:cNvSpPr>
              <a:spLocks/>
            </p:cNvSpPr>
            <p:nvPr/>
          </p:nvSpPr>
          <p:spPr bwMode="auto">
            <a:xfrm>
              <a:off x="937" y="3571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3" name="Freeform 107"/>
            <p:cNvSpPr>
              <a:spLocks/>
            </p:cNvSpPr>
            <p:nvPr/>
          </p:nvSpPr>
          <p:spPr bwMode="auto">
            <a:xfrm>
              <a:off x="937" y="3424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4" name="Freeform 108"/>
            <p:cNvSpPr>
              <a:spLocks/>
            </p:cNvSpPr>
            <p:nvPr/>
          </p:nvSpPr>
          <p:spPr bwMode="auto">
            <a:xfrm>
              <a:off x="937" y="3280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5" name="Freeform 109"/>
            <p:cNvSpPr>
              <a:spLocks/>
            </p:cNvSpPr>
            <p:nvPr/>
          </p:nvSpPr>
          <p:spPr bwMode="auto">
            <a:xfrm>
              <a:off x="937" y="3132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6" name="Freeform 110"/>
            <p:cNvSpPr>
              <a:spLocks/>
            </p:cNvSpPr>
            <p:nvPr/>
          </p:nvSpPr>
          <p:spPr bwMode="auto">
            <a:xfrm>
              <a:off x="937" y="2988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7" name="Freeform 111"/>
            <p:cNvSpPr>
              <a:spLocks/>
            </p:cNvSpPr>
            <p:nvPr/>
          </p:nvSpPr>
          <p:spPr bwMode="auto">
            <a:xfrm>
              <a:off x="937" y="2841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8" name="Freeform 112"/>
            <p:cNvSpPr>
              <a:spLocks/>
            </p:cNvSpPr>
            <p:nvPr/>
          </p:nvSpPr>
          <p:spPr bwMode="auto">
            <a:xfrm>
              <a:off x="937" y="2697"/>
              <a:ext cx="4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5" y="0"/>
                </a:cxn>
                <a:cxn ang="0">
                  <a:pos x="1165" y="0"/>
                </a:cxn>
              </a:cxnLst>
              <a:rect l="0" t="0" r="r" b="b"/>
              <a:pathLst>
                <a:path w="1165">
                  <a:moveTo>
                    <a:pt x="0" y="0"/>
                  </a:moveTo>
                  <a:lnTo>
                    <a:pt x="1165" y="0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49" name="Line 113"/>
            <p:cNvSpPr>
              <a:spLocks noChangeShapeType="1"/>
            </p:cNvSpPr>
            <p:nvPr/>
          </p:nvSpPr>
          <p:spPr bwMode="auto">
            <a:xfrm>
              <a:off x="937" y="2697"/>
              <a:ext cx="4290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0" name="Freeform 114"/>
            <p:cNvSpPr>
              <a:spLocks/>
            </p:cNvSpPr>
            <p:nvPr/>
          </p:nvSpPr>
          <p:spPr bwMode="auto">
            <a:xfrm>
              <a:off x="937" y="2697"/>
              <a:ext cx="4290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65" y="395"/>
                </a:cxn>
                <a:cxn ang="0">
                  <a:pos x="1165" y="0"/>
                </a:cxn>
              </a:cxnLst>
              <a:rect l="0" t="0" r="r" b="b"/>
              <a:pathLst>
                <a:path w="1165" h="395">
                  <a:moveTo>
                    <a:pt x="0" y="395"/>
                  </a:moveTo>
                  <a:lnTo>
                    <a:pt x="1165" y="395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1" name="Line 115"/>
            <p:cNvSpPr>
              <a:spLocks noChangeShapeType="1"/>
            </p:cNvSpPr>
            <p:nvPr/>
          </p:nvSpPr>
          <p:spPr bwMode="auto">
            <a:xfrm flipV="1">
              <a:off x="937" y="2697"/>
              <a:ext cx="1" cy="145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2" name="Line 116"/>
            <p:cNvSpPr>
              <a:spLocks noChangeShapeType="1"/>
            </p:cNvSpPr>
            <p:nvPr/>
          </p:nvSpPr>
          <p:spPr bwMode="auto">
            <a:xfrm>
              <a:off x="937" y="4154"/>
              <a:ext cx="4290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3" name="Line 117"/>
            <p:cNvSpPr>
              <a:spLocks noChangeShapeType="1"/>
            </p:cNvSpPr>
            <p:nvPr/>
          </p:nvSpPr>
          <p:spPr bwMode="auto">
            <a:xfrm flipV="1">
              <a:off x="937" y="2697"/>
              <a:ext cx="1" cy="145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4" name="Line 118"/>
            <p:cNvSpPr>
              <a:spLocks noChangeShapeType="1"/>
            </p:cNvSpPr>
            <p:nvPr/>
          </p:nvSpPr>
          <p:spPr bwMode="auto">
            <a:xfrm>
              <a:off x="937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5" name="Line 119"/>
            <p:cNvSpPr>
              <a:spLocks noChangeShapeType="1"/>
            </p:cNvSpPr>
            <p:nvPr/>
          </p:nvSpPr>
          <p:spPr bwMode="auto">
            <a:xfrm>
              <a:off x="937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6" name="Rectangle 120"/>
            <p:cNvSpPr>
              <a:spLocks noChangeArrowheads="1"/>
            </p:cNvSpPr>
            <p:nvPr/>
          </p:nvSpPr>
          <p:spPr bwMode="auto">
            <a:xfrm>
              <a:off x="919" y="4165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57" name="Line 121"/>
            <p:cNvSpPr>
              <a:spLocks noChangeShapeType="1"/>
            </p:cNvSpPr>
            <p:nvPr/>
          </p:nvSpPr>
          <p:spPr bwMode="auto">
            <a:xfrm>
              <a:off x="1651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8" name="Line 122"/>
            <p:cNvSpPr>
              <a:spLocks noChangeShapeType="1"/>
            </p:cNvSpPr>
            <p:nvPr/>
          </p:nvSpPr>
          <p:spPr bwMode="auto">
            <a:xfrm>
              <a:off x="1651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59" name="Rectangle 123"/>
            <p:cNvSpPr>
              <a:spLocks noChangeArrowheads="1"/>
            </p:cNvSpPr>
            <p:nvPr/>
          </p:nvSpPr>
          <p:spPr bwMode="auto">
            <a:xfrm>
              <a:off x="1604" y="4165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60" name="Line 124"/>
            <p:cNvSpPr>
              <a:spLocks noChangeShapeType="1"/>
            </p:cNvSpPr>
            <p:nvPr/>
          </p:nvSpPr>
          <p:spPr bwMode="auto">
            <a:xfrm>
              <a:off x="2366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61" name="Line 125"/>
            <p:cNvSpPr>
              <a:spLocks noChangeShapeType="1"/>
            </p:cNvSpPr>
            <p:nvPr/>
          </p:nvSpPr>
          <p:spPr bwMode="auto">
            <a:xfrm>
              <a:off x="2366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62" name="Rectangle 126"/>
            <p:cNvSpPr>
              <a:spLocks noChangeArrowheads="1"/>
            </p:cNvSpPr>
            <p:nvPr/>
          </p:nvSpPr>
          <p:spPr bwMode="auto">
            <a:xfrm>
              <a:off x="2347" y="4165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63" name="Line 127"/>
            <p:cNvSpPr>
              <a:spLocks noChangeShapeType="1"/>
            </p:cNvSpPr>
            <p:nvPr/>
          </p:nvSpPr>
          <p:spPr bwMode="auto">
            <a:xfrm>
              <a:off x="3080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64" name="Line 128"/>
            <p:cNvSpPr>
              <a:spLocks noChangeShapeType="1"/>
            </p:cNvSpPr>
            <p:nvPr/>
          </p:nvSpPr>
          <p:spPr bwMode="auto">
            <a:xfrm>
              <a:off x="3080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65" name="Rectangle 129"/>
            <p:cNvSpPr>
              <a:spLocks noChangeArrowheads="1"/>
            </p:cNvSpPr>
            <p:nvPr/>
          </p:nvSpPr>
          <p:spPr bwMode="auto">
            <a:xfrm>
              <a:off x="3032" y="4165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66" name="Line 130"/>
            <p:cNvSpPr>
              <a:spLocks noChangeShapeType="1"/>
            </p:cNvSpPr>
            <p:nvPr/>
          </p:nvSpPr>
          <p:spPr bwMode="auto">
            <a:xfrm>
              <a:off x="3795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67" name="Line 131"/>
            <p:cNvSpPr>
              <a:spLocks noChangeShapeType="1"/>
            </p:cNvSpPr>
            <p:nvPr/>
          </p:nvSpPr>
          <p:spPr bwMode="auto">
            <a:xfrm>
              <a:off x="3795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68" name="Rectangle 132"/>
            <p:cNvSpPr>
              <a:spLocks noChangeArrowheads="1"/>
            </p:cNvSpPr>
            <p:nvPr/>
          </p:nvSpPr>
          <p:spPr bwMode="auto">
            <a:xfrm>
              <a:off x="3776" y="4165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69" name="Line 133"/>
            <p:cNvSpPr>
              <a:spLocks noChangeShapeType="1"/>
            </p:cNvSpPr>
            <p:nvPr/>
          </p:nvSpPr>
          <p:spPr bwMode="auto">
            <a:xfrm>
              <a:off x="4509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0" name="Line 134"/>
            <p:cNvSpPr>
              <a:spLocks noChangeShapeType="1"/>
            </p:cNvSpPr>
            <p:nvPr/>
          </p:nvSpPr>
          <p:spPr bwMode="auto">
            <a:xfrm>
              <a:off x="4509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1" name="Rectangle 135"/>
            <p:cNvSpPr>
              <a:spLocks noChangeArrowheads="1"/>
            </p:cNvSpPr>
            <p:nvPr/>
          </p:nvSpPr>
          <p:spPr bwMode="auto">
            <a:xfrm>
              <a:off x="4461" y="4165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72" name="Line 136"/>
            <p:cNvSpPr>
              <a:spLocks noChangeShapeType="1"/>
            </p:cNvSpPr>
            <p:nvPr/>
          </p:nvSpPr>
          <p:spPr bwMode="auto">
            <a:xfrm>
              <a:off x="5227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3" name="Line 137"/>
            <p:cNvSpPr>
              <a:spLocks noChangeShapeType="1"/>
            </p:cNvSpPr>
            <p:nvPr/>
          </p:nvSpPr>
          <p:spPr bwMode="auto">
            <a:xfrm>
              <a:off x="5227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4" name="Rectangle 138"/>
            <p:cNvSpPr>
              <a:spLocks noChangeArrowheads="1"/>
            </p:cNvSpPr>
            <p:nvPr/>
          </p:nvSpPr>
          <p:spPr bwMode="auto">
            <a:xfrm>
              <a:off x="5209" y="4165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3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75" name="Line 139"/>
            <p:cNvSpPr>
              <a:spLocks noChangeShapeType="1"/>
            </p:cNvSpPr>
            <p:nvPr/>
          </p:nvSpPr>
          <p:spPr bwMode="auto">
            <a:xfrm>
              <a:off x="937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6" name="Line 140"/>
            <p:cNvSpPr>
              <a:spLocks noChangeShapeType="1"/>
            </p:cNvSpPr>
            <p:nvPr/>
          </p:nvSpPr>
          <p:spPr bwMode="auto">
            <a:xfrm>
              <a:off x="5227" y="41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7" name="Rectangle 141"/>
            <p:cNvSpPr>
              <a:spLocks noChangeArrowheads="1"/>
            </p:cNvSpPr>
            <p:nvPr/>
          </p:nvSpPr>
          <p:spPr bwMode="auto">
            <a:xfrm>
              <a:off x="833" y="411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78" name="Line 142"/>
            <p:cNvSpPr>
              <a:spLocks noChangeShapeType="1"/>
            </p:cNvSpPr>
            <p:nvPr/>
          </p:nvSpPr>
          <p:spPr bwMode="auto">
            <a:xfrm>
              <a:off x="937" y="400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79" name="Line 143"/>
            <p:cNvSpPr>
              <a:spLocks noChangeShapeType="1"/>
            </p:cNvSpPr>
            <p:nvPr/>
          </p:nvSpPr>
          <p:spPr bwMode="auto">
            <a:xfrm>
              <a:off x="5227" y="400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0" name="Rectangle 144"/>
            <p:cNvSpPr>
              <a:spLocks noChangeArrowheads="1"/>
            </p:cNvSpPr>
            <p:nvPr/>
          </p:nvSpPr>
          <p:spPr bwMode="auto">
            <a:xfrm>
              <a:off x="777" y="3969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81" name="Line 145"/>
            <p:cNvSpPr>
              <a:spLocks noChangeShapeType="1"/>
            </p:cNvSpPr>
            <p:nvPr/>
          </p:nvSpPr>
          <p:spPr bwMode="auto">
            <a:xfrm>
              <a:off x="937" y="386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2" name="Line 146"/>
            <p:cNvSpPr>
              <a:spLocks noChangeShapeType="1"/>
            </p:cNvSpPr>
            <p:nvPr/>
          </p:nvSpPr>
          <p:spPr bwMode="auto">
            <a:xfrm>
              <a:off x="5227" y="386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3" name="Rectangle 147"/>
            <p:cNvSpPr>
              <a:spLocks noChangeArrowheads="1"/>
            </p:cNvSpPr>
            <p:nvPr/>
          </p:nvSpPr>
          <p:spPr bwMode="auto">
            <a:xfrm>
              <a:off x="777" y="3825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84" name="Line 148"/>
            <p:cNvSpPr>
              <a:spLocks noChangeShapeType="1"/>
            </p:cNvSpPr>
            <p:nvPr/>
          </p:nvSpPr>
          <p:spPr bwMode="auto">
            <a:xfrm>
              <a:off x="937" y="371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5" name="Line 149"/>
            <p:cNvSpPr>
              <a:spLocks noChangeShapeType="1"/>
            </p:cNvSpPr>
            <p:nvPr/>
          </p:nvSpPr>
          <p:spPr bwMode="auto">
            <a:xfrm>
              <a:off x="5227" y="371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6" name="Rectangle 150"/>
            <p:cNvSpPr>
              <a:spLocks noChangeArrowheads="1"/>
            </p:cNvSpPr>
            <p:nvPr/>
          </p:nvSpPr>
          <p:spPr bwMode="auto">
            <a:xfrm>
              <a:off x="777" y="3678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0.6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87" name="Line 151"/>
            <p:cNvSpPr>
              <a:spLocks noChangeShapeType="1"/>
            </p:cNvSpPr>
            <p:nvPr/>
          </p:nvSpPr>
          <p:spPr bwMode="auto">
            <a:xfrm>
              <a:off x="937" y="357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8" name="Line 152"/>
            <p:cNvSpPr>
              <a:spLocks noChangeShapeType="1"/>
            </p:cNvSpPr>
            <p:nvPr/>
          </p:nvSpPr>
          <p:spPr bwMode="auto">
            <a:xfrm>
              <a:off x="5227" y="357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89" name="Rectangle 153"/>
            <p:cNvSpPr>
              <a:spLocks noChangeArrowheads="1"/>
            </p:cNvSpPr>
            <p:nvPr/>
          </p:nvSpPr>
          <p:spPr bwMode="auto">
            <a:xfrm>
              <a:off x="777" y="3534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0.8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90" name="Line 154"/>
            <p:cNvSpPr>
              <a:spLocks noChangeShapeType="1"/>
            </p:cNvSpPr>
            <p:nvPr/>
          </p:nvSpPr>
          <p:spPr bwMode="auto">
            <a:xfrm>
              <a:off x="937" y="342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91" name="Line 155"/>
            <p:cNvSpPr>
              <a:spLocks noChangeShapeType="1"/>
            </p:cNvSpPr>
            <p:nvPr/>
          </p:nvSpPr>
          <p:spPr bwMode="auto">
            <a:xfrm>
              <a:off x="5227" y="342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92" name="Rectangle 156"/>
            <p:cNvSpPr>
              <a:spLocks noChangeArrowheads="1"/>
            </p:cNvSpPr>
            <p:nvPr/>
          </p:nvSpPr>
          <p:spPr bwMode="auto">
            <a:xfrm>
              <a:off x="833" y="338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93" name="Line 157"/>
            <p:cNvSpPr>
              <a:spLocks noChangeShapeType="1"/>
            </p:cNvSpPr>
            <p:nvPr/>
          </p:nvSpPr>
          <p:spPr bwMode="auto">
            <a:xfrm>
              <a:off x="937" y="328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94" name="Line 158"/>
            <p:cNvSpPr>
              <a:spLocks noChangeShapeType="1"/>
            </p:cNvSpPr>
            <p:nvPr/>
          </p:nvSpPr>
          <p:spPr bwMode="auto">
            <a:xfrm>
              <a:off x="5227" y="328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95" name="Rectangle 159"/>
            <p:cNvSpPr>
              <a:spLocks noChangeArrowheads="1"/>
            </p:cNvSpPr>
            <p:nvPr/>
          </p:nvSpPr>
          <p:spPr bwMode="auto">
            <a:xfrm>
              <a:off x="777" y="3243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96" name="Line 160"/>
            <p:cNvSpPr>
              <a:spLocks noChangeShapeType="1"/>
            </p:cNvSpPr>
            <p:nvPr/>
          </p:nvSpPr>
          <p:spPr bwMode="auto">
            <a:xfrm>
              <a:off x="937" y="31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97" name="Line 161"/>
            <p:cNvSpPr>
              <a:spLocks noChangeShapeType="1"/>
            </p:cNvSpPr>
            <p:nvPr/>
          </p:nvSpPr>
          <p:spPr bwMode="auto">
            <a:xfrm>
              <a:off x="5227" y="313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98" name="Rectangle 162"/>
            <p:cNvSpPr>
              <a:spLocks noChangeArrowheads="1"/>
            </p:cNvSpPr>
            <p:nvPr/>
          </p:nvSpPr>
          <p:spPr bwMode="auto">
            <a:xfrm>
              <a:off x="777" y="3095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299" name="Line 163"/>
            <p:cNvSpPr>
              <a:spLocks noChangeShapeType="1"/>
            </p:cNvSpPr>
            <p:nvPr/>
          </p:nvSpPr>
          <p:spPr bwMode="auto">
            <a:xfrm>
              <a:off x="937" y="298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0" name="Line 164"/>
            <p:cNvSpPr>
              <a:spLocks noChangeShapeType="1"/>
            </p:cNvSpPr>
            <p:nvPr/>
          </p:nvSpPr>
          <p:spPr bwMode="auto">
            <a:xfrm>
              <a:off x="5227" y="298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1" name="Rectangle 165"/>
            <p:cNvSpPr>
              <a:spLocks noChangeArrowheads="1"/>
            </p:cNvSpPr>
            <p:nvPr/>
          </p:nvSpPr>
          <p:spPr bwMode="auto">
            <a:xfrm>
              <a:off x="777" y="2952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1.6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302" name="Line 166"/>
            <p:cNvSpPr>
              <a:spLocks noChangeShapeType="1"/>
            </p:cNvSpPr>
            <p:nvPr/>
          </p:nvSpPr>
          <p:spPr bwMode="auto">
            <a:xfrm>
              <a:off x="937" y="284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3" name="Line 167"/>
            <p:cNvSpPr>
              <a:spLocks noChangeShapeType="1"/>
            </p:cNvSpPr>
            <p:nvPr/>
          </p:nvSpPr>
          <p:spPr bwMode="auto">
            <a:xfrm>
              <a:off x="5227" y="284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4" name="Rectangle 168"/>
            <p:cNvSpPr>
              <a:spLocks noChangeArrowheads="1"/>
            </p:cNvSpPr>
            <p:nvPr/>
          </p:nvSpPr>
          <p:spPr bwMode="auto">
            <a:xfrm>
              <a:off x="777" y="2804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1.8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305" name="Line 169"/>
            <p:cNvSpPr>
              <a:spLocks noChangeShapeType="1"/>
            </p:cNvSpPr>
            <p:nvPr/>
          </p:nvSpPr>
          <p:spPr bwMode="auto">
            <a:xfrm>
              <a:off x="937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6" name="Line 170"/>
            <p:cNvSpPr>
              <a:spLocks noChangeShapeType="1"/>
            </p:cNvSpPr>
            <p:nvPr/>
          </p:nvSpPr>
          <p:spPr bwMode="auto">
            <a:xfrm>
              <a:off x="5227" y="269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7" name="Rectangle 171"/>
            <p:cNvSpPr>
              <a:spLocks noChangeArrowheads="1"/>
            </p:cNvSpPr>
            <p:nvPr/>
          </p:nvSpPr>
          <p:spPr bwMode="auto">
            <a:xfrm>
              <a:off x="833" y="266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308" name="Line 172"/>
            <p:cNvSpPr>
              <a:spLocks noChangeShapeType="1"/>
            </p:cNvSpPr>
            <p:nvPr/>
          </p:nvSpPr>
          <p:spPr bwMode="auto">
            <a:xfrm>
              <a:off x="937" y="2697"/>
              <a:ext cx="4290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09" name="Freeform 173"/>
            <p:cNvSpPr>
              <a:spLocks/>
            </p:cNvSpPr>
            <p:nvPr/>
          </p:nvSpPr>
          <p:spPr bwMode="auto">
            <a:xfrm>
              <a:off x="937" y="2697"/>
              <a:ext cx="4290" cy="145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65" y="395"/>
                </a:cxn>
                <a:cxn ang="0">
                  <a:pos x="1165" y="0"/>
                </a:cxn>
              </a:cxnLst>
              <a:rect l="0" t="0" r="r" b="b"/>
              <a:pathLst>
                <a:path w="1165" h="395">
                  <a:moveTo>
                    <a:pt x="0" y="395"/>
                  </a:moveTo>
                  <a:lnTo>
                    <a:pt x="1165" y="395"/>
                  </a:lnTo>
                  <a:lnTo>
                    <a:pt x="1165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0" name="Line 174"/>
            <p:cNvSpPr>
              <a:spLocks noChangeShapeType="1"/>
            </p:cNvSpPr>
            <p:nvPr/>
          </p:nvSpPr>
          <p:spPr bwMode="auto">
            <a:xfrm flipV="1">
              <a:off x="937" y="2697"/>
              <a:ext cx="1" cy="1457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1" name="Rectangle 175"/>
            <p:cNvSpPr>
              <a:spLocks noChangeArrowheads="1"/>
            </p:cNvSpPr>
            <p:nvPr/>
          </p:nvSpPr>
          <p:spPr bwMode="auto">
            <a:xfrm rot="16200000">
              <a:off x="595" y="3361"/>
              <a:ext cx="14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Nm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9312" name="Freeform 176"/>
            <p:cNvSpPr>
              <a:spLocks/>
            </p:cNvSpPr>
            <p:nvPr/>
          </p:nvSpPr>
          <p:spPr bwMode="auto">
            <a:xfrm>
              <a:off x="937" y="2697"/>
              <a:ext cx="427" cy="145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11"/>
                </a:cxn>
                <a:cxn ang="0">
                  <a:pos x="22" y="92"/>
                </a:cxn>
                <a:cxn ang="0">
                  <a:pos x="26" y="225"/>
                </a:cxn>
                <a:cxn ang="0">
                  <a:pos x="33" y="288"/>
                </a:cxn>
                <a:cxn ang="0">
                  <a:pos x="37" y="1305"/>
                </a:cxn>
                <a:cxn ang="0">
                  <a:pos x="44" y="1457"/>
                </a:cxn>
                <a:cxn ang="0">
                  <a:pos x="55" y="1457"/>
                </a:cxn>
                <a:cxn ang="0">
                  <a:pos x="66" y="1457"/>
                </a:cxn>
                <a:cxn ang="0">
                  <a:pos x="77" y="1457"/>
                </a:cxn>
                <a:cxn ang="0">
                  <a:pos x="88" y="1457"/>
                </a:cxn>
                <a:cxn ang="0">
                  <a:pos x="99" y="1457"/>
                </a:cxn>
                <a:cxn ang="0">
                  <a:pos x="110" y="1457"/>
                </a:cxn>
                <a:cxn ang="0">
                  <a:pos x="121" y="1457"/>
                </a:cxn>
                <a:cxn ang="0">
                  <a:pos x="132" y="1457"/>
                </a:cxn>
                <a:cxn ang="0">
                  <a:pos x="140" y="1387"/>
                </a:cxn>
                <a:cxn ang="0">
                  <a:pos x="147" y="1346"/>
                </a:cxn>
                <a:cxn ang="0">
                  <a:pos x="155" y="1320"/>
                </a:cxn>
                <a:cxn ang="0">
                  <a:pos x="166" y="1320"/>
                </a:cxn>
                <a:cxn ang="0">
                  <a:pos x="177" y="1320"/>
                </a:cxn>
                <a:cxn ang="0">
                  <a:pos x="188" y="1320"/>
                </a:cxn>
                <a:cxn ang="0">
                  <a:pos x="199" y="1320"/>
                </a:cxn>
                <a:cxn ang="0">
                  <a:pos x="210" y="1320"/>
                </a:cxn>
                <a:cxn ang="0">
                  <a:pos x="221" y="1320"/>
                </a:cxn>
                <a:cxn ang="0">
                  <a:pos x="232" y="1317"/>
                </a:cxn>
                <a:cxn ang="0">
                  <a:pos x="243" y="1317"/>
                </a:cxn>
                <a:cxn ang="0">
                  <a:pos x="254" y="1317"/>
                </a:cxn>
                <a:cxn ang="0">
                  <a:pos x="265" y="1317"/>
                </a:cxn>
                <a:cxn ang="0">
                  <a:pos x="276" y="1317"/>
                </a:cxn>
                <a:cxn ang="0">
                  <a:pos x="287" y="1317"/>
                </a:cxn>
                <a:cxn ang="0">
                  <a:pos x="298" y="1317"/>
                </a:cxn>
                <a:cxn ang="0">
                  <a:pos x="309" y="1317"/>
                </a:cxn>
                <a:cxn ang="0">
                  <a:pos x="320" y="1317"/>
                </a:cxn>
                <a:cxn ang="0">
                  <a:pos x="331" y="1317"/>
                </a:cxn>
                <a:cxn ang="0">
                  <a:pos x="342" y="1317"/>
                </a:cxn>
                <a:cxn ang="0">
                  <a:pos x="353" y="1317"/>
                </a:cxn>
                <a:cxn ang="0">
                  <a:pos x="365" y="1317"/>
                </a:cxn>
                <a:cxn ang="0">
                  <a:pos x="376" y="1317"/>
                </a:cxn>
                <a:cxn ang="0">
                  <a:pos x="387" y="1317"/>
                </a:cxn>
                <a:cxn ang="0">
                  <a:pos x="398" y="1317"/>
                </a:cxn>
                <a:cxn ang="0">
                  <a:pos x="409" y="1317"/>
                </a:cxn>
                <a:cxn ang="0">
                  <a:pos x="420" y="1317"/>
                </a:cxn>
              </a:cxnLst>
              <a:rect l="0" t="0" r="r" b="b"/>
              <a:pathLst>
                <a:path w="427" h="1457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4"/>
                  </a:lnTo>
                  <a:lnTo>
                    <a:pt x="15" y="11"/>
                  </a:lnTo>
                  <a:lnTo>
                    <a:pt x="18" y="15"/>
                  </a:lnTo>
                  <a:lnTo>
                    <a:pt x="18" y="89"/>
                  </a:lnTo>
                  <a:lnTo>
                    <a:pt x="22" y="92"/>
                  </a:lnTo>
                  <a:lnTo>
                    <a:pt x="22" y="159"/>
                  </a:lnTo>
                  <a:lnTo>
                    <a:pt x="26" y="162"/>
                  </a:lnTo>
                  <a:lnTo>
                    <a:pt x="26" y="225"/>
                  </a:lnTo>
                  <a:lnTo>
                    <a:pt x="29" y="229"/>
                  </a:lnTo>
                  <a:lnTo>
                    <a:pt x="29" y="284"/>
                  </a:lnTo>
                  <a:lnTo>
                    <a:pt x="33" y="288"/>
                  </a:lnTo>
                  <a:lnTo>
                    <a:pt x="33" y="347"/>
                  </a:lnTo>
                  <a:lnTo>
                    <a:pt x="37" y="350"/>
                  </a:lnTo>
                  <a:lnTo>
                    <a:pt x="37" y="1305"/>
                  </a:lnTo>
                  <a:lnTo>
                    <a:pt x="40" y="1335"/>
                  </a:lnTo>
                  <a:lnTo>
                    <a:pt x="40" y="1457"/>
                  </a:lnTo>
                  <a:lnTo>
                    <a:pt x="44" y="1457"/>
                  </a:lnTo>
                  <a:lnTo>
                    <a:pt x="48" y="1457"/>
                  </a:lnTo>
                  <a:lnTo>
                    <a:pt x="51" y="1457"/>
                  </a:lnTo>
                  <a:lnTo>
                    <a:pt x="55" y="1457"/>
                  </a:lnTo>
                  <a:lnTo>
                    <a:pt x="59" y="1457"/>
                  </a:lnTo>
                  <a:lnTo>
                    <a:pt x="63" y="1457"/>
                  </a:lnTo>
                  <a:lnTo>
                    <a:pt x="66" y="1457"/>
                  </a:lnTo>
                  <a:lnTo>
                    <a:pt x="70" y="1457"/>
                  </a:lnTo>
                  <a:lnTo>
                    <a:pt x="74" y="1457"/>
                  </a:lnTo>
                  <a:lnTo>
                    <a:pt x="77" y="1457"/>
                  </a:lnTo>
                  <a:lnTo>
                    <a:pt x="81" y="1457"/>
                  </a:lnTo>
                  <a:lnTo>
                    <a:pt x="85" y="1457"/>
                  </a:lnTo>
                  <a:lnTo>
                    <a:pt x="88" y="1457"/>
                  </a:lnTo>
                  <a:lnTo>
                    <a:pt x="92" y="1457"/>
                  </a:lnTo>
                  <a:lnTo>
                    <a:pt x="96" y="1457"/>
                  </a:lnTo>
                  <a:lnTo>
                    <a:pt x="99" y="1457"/>
                  </a:lnTo>
                  <a:lnTo>
                    <a:pt x="103" y="1457"/>
                  </a:lnTo>
                  <a:lnTo>
                    <a:pt x="107" y="1457"/>
                  </a:lnTo>
                  <a:lnTo>
                    <a:pt x="110" y="1457"/>
                  </a:lnTo>
                  <a:lnTo>
                    <a:pt x="114" y="1457"/>
                  </a:lnTo>
                  <a:lnTo>
                    <a:pt x="118" y="1457"/>
                  </a:lnTo>
                  <a:lnTo>
                    <a:pt x="121" y="1457"/>
                  </a:lnTo>
                  <a:lnTo>
                    <a:pt x="125" y="1457"/>
                  </a:lnTo>
                  <a:lnTo>
                    <a:pt x="129" y="1457"/>
                  </a:lnTo>
                  <a:lnTo>
                    <a:pt x="132" y="1457"/>
                  </a:lnTo>
                  <a:lnTo>
                    <a:pt x="136" y="1457"/>
                  </a:lnTo>
                  <a:lnTo>
                    <a:pt x="140" y="1457"/>
                  </a:lnTo>
                  <a:lnTo>
                    <a:pt x="140" y="1387"/>
                  </a:lnTo>
                  <a:lnTo>
                    <a:pt x="144" y="1387"/>
                  </a:lnTo>
                  <a:lnTo>
                    <a:pt x="147" y="1376"/>
                  </a:lnTo>
                  <a:lnTo>
                    <a:pt x="147" y="1346"/>
                  </a:lnTo>
                  <a:lnTo>
                    <a:pt x="151" y="1342"/>
                  </a:lnTo>
                  <a:lnTo>
                    <a:pt x="151" y="1317"/>
                  </a:lnTo>
                  <a:lnTo>
                    <a:pt x="155" y="1320"/>
                  </a:lnTo>
                  <a:lnTo>
                    <a:pt x="158" y="1320"/>
                  </a:lnTo>
                  <a:lnTo>
                    <a:pt x="162" y="1320"/>
                  </a:lnTo>
                  <a:lnTo>
                    <a:pt x="166" y="1320"/>
                  </a:lnTo>
                  <a:lnTo>
                    <a:pt x="169" y="1320"/>
                  </a:lnTo>
                  <a:lnTo>
                    <a:pt x="173" y="1320"/>
                  </a:lnTo>
                  <a:lnTo>
                    <a:pt x="177" y="1320"/>
                  </a:lnTo>
                  <a:lnTo>
                    <a:pt x="180" y="1320"/>
                  </a:lnTo>
                  <a:lnTo>
                    <a:pt x="184" y="1320"/>
                  </a:lnTo>
                  <a:lnTo>
                    <a:pt x="188" y="1320"/>
                  </a:lnTo>
                  <a:lnTo>
                    <a:pt x="191" y="1320"/>
                  </a:lnTo>
                  <a:lnTo>
                    <a:pt x="195" y="1320"/>
                  </a:lnTo>
                  <a:lnTo>
                    <a:pt x="199" y="1320"/>
                  </a:lnTo>
                  <a:lnTo>
                    <a:pt x="202" y="1320"/>
                  </a:lnTo>
                  <a:lnTo>
                    <a:pt x="206" y="1320"/>
                  </a:lnTo>
                  <a:lnTo>
                    <a:pt x="210" y="1320"/>
                  </a:lnTo>
                  <a:lnTo>
                    <a:pt x="214" y="1320"/>
                  </a:lnTo>
                  <a:lnTo>
                    <a:pt x="217" y="1320"/>
                  </a:lnTo>
                  <a:lnTo>
                    <a:pt x="221" y="1320"/>
                  </a:lnTo>
                  <a:lnTo>
                    <a:pt x="225" y="1320"/>
                  </a:lnTo>
                  <a:lnTo>
                    <a:pt x="228" y="1320"/>
                  </a:lnTo>
                  <a:lnTo>
                    <a:pt x="232" y="1317"/>
                  </a:lnTo>
                  <a:lnTo>
                    <a:pt x="236" y="1317"/>
                  </a:lnTo>
                  <a:lnTo>
                    <a:pt x="239" y="1317"/>
                  </a:lnTo>
                  <a:lnTo>
                    <a:pt x="243" y="1317"/>
                  </a:lnTo>
                  <a:lnTo>
                    <a:pt x="247" y="1317"/>
                  </a:lnTo>
                  <a:lnTo>
                    <a:pt x="250" y="1317"/>
                  </a:lnTo>
                  <a:lnTo>
                    <a:pt x="254" y="1317"/>
                  </a:lnTo>
                  <a:lnTo>
                    <a:pt x="258" y="1317"/>
                  </a:lnTo>
                  <a:lnTo>
                    <a:pt x="261" y="1317"/>
                  </a:lnTo>
                  <a:lnTo>
                    <a:pt x="265" y="1317"/>
                  </a:lnTo>
                  <a:lnTo>
                    <a:pt x="269" y="1317"/>
                  </a:lnTo>
                  <a:lnTo>
                    <a:pt x="272" y="1317"/>
                  </a:lnTo>
                  <a:lnTo>
                    <a:pt x="276" y="1317"/>
                  </a:lnTo>
                  <a:lnTo>
                    <a:pt x="280" y="1317"/>
                  </a:lnTo>
                  <a:lnTo>
                    <a:pt x="283" y="1317"/>
                  </a:lnTo>
                  <a:lnTo>
                    <a:pt x="287" y="1317"/>
                  </a:lnTo>
                  <a:lnTo>
                    <a:pt x="291" y="1317"/>
                  </a:lnTo>
                  <a:lnTo>
                    <a:pt x="295" y="1317"/>
                  </a:lnTo>
                  <a:lnTo>
                    <a:pt x="298" y="1317"/>
                  </a:lnTo>
                  <a:lnTo>
                    <a:pt x="302" y="1317"/>
                  </a:lnTo>
                  <a:lnTo>
                    <a:pt x="306" y="1317"/>
                  </a:lnTo>
                  <a:lnTo>
                    <a:pt x="309" y="1317"/>
                  </a:lnTo>
                  <a:lnTo>
                    <a:pt x="313" y="1317"/>
                  </a:lnTo>
                  <a:lnTo>
                    <a:pt x="317" y="1317"/>
                  </a:lnTo>
                  <a:lnTo>
                    <a:pt x="320" y="1317"/>
                  </a:lnTo>
                  <a:lnTo>
                    <a:pt x="324" y="1317"/>
                  </a:lnTo>
                  <a:lnTo>
                    <a:pt x="328" y="1317"/>
                  </a:lnTo>
                  <a:lnTo>
                    <a:pt x="331" y="1317"/>
                  </a:lnTo>
                  <a:lnTo>
                    <a:pt x="335" y="1317"/>
                  </a:lnTo>
                  <a:lnTo>
                    <a:pt x="339" y="1317"/>
                  </a:lnTo>
                  <a:lnTo>
                    <a:pt x="342" y="1317"/>
                  </a:lnTo>
                  <a:lnTo>
                    <a:pt x="346" y="1317"/>
                  </a:lnTo>
                  <a:lnTo>
                    <a:pt x="350" y="1317"/>
                  </a:lnTo>
                  <a:lnTo>
                    <a:pt x="353" y="1317"/>
                  </a:lnTo>
                  <a:lnTo>
                    <a:pt x="357" y="1317"/>
                  </a:lnTo>
                  <a:lnTo>
                    <a:pt x="361" y="1317"/>
                  </a:lnTo>
                  <a:lnTo>
                    <a:pt x="365" y="1317"/>
                  </a:lnTo>
                  <a:lnTo>
                    <a:pt x="368" y="1317"/>
                  </a:lnTo>
                  <a:lnTo>
                    <a:pt x="372" y="1317"/>
                  </a:lnTo>
                  <a:lnTo>
                    <a:pt x="376" y="1317"/>
                  </a:lnTo>
                  <a:lnTo>
                    <a:pt x="379" y="1317"/>
                  </a:lnTo>
                  <a:lnTo>
                    <a:pt x="383" y="1317"/>
                  </a:lnTo>
                  <a:lnTo>
                    <a:pt x="387" y="1317"/>
                  </a:lnTo>
                  <a:lnTo>
                    <a:pt x="390" y="1317"/>
                  </a:lnTo>
                  <a:lnTo>
                    <a:pt x="394" y="1317"/>
                  </a:lnTo>
                  <a:lnTo>
                    <a:pt x="398" y="1317"/>
                  </a:lnTo>
                  <a:lnTo>
                    <a:pt x="401" y="1317"/>
                  </a:lnTo>
                  <a:lnTo>
                    <a:pt x="405" y="1317"/>
                  </a:lnTo>
                  <a:lnTo>
                    <a:pt x="409" y="1317"/>
                  </a:lnTo>
                  <a:lnTo>
                    <a:pt x="412" y="1317"/>
                  </a:lnTo>
                  <a:lnTo>
                    <a:pt x="416" y="1317"/>
                  </a:lnTo>
                  <a:lnTo>
                    <a:pt x="420" y="1317"/>
                  </a:lnTo>
                  <a:lnTo>
                    <a:pt x="423" y="1317"/>
                  </a:lnTo>
                  <a:lnTo>
                    <a:pt x="427" y="1317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3" name="Freeform 177"/>
            <p:cNvSpPr>
              <a:spLocks/>
            </p:cNvSpPr>
            <p:nvPr/>
          </p:nvSpPr>
          <p:spPr bwMode="auto">
            <a:xfrm>
              <a:off x="1364" y="4014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4" name="Freeform 178"/>
            <p:cNvSpPr>
              <a:spLocks/>
            </p:cNvSpPr>
            <p:nvPr/>
          </p:nvSpPr>
          <p:spPr bwMode="auto">
            <a:xfrm>
              <a:off x="1832" y="4014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5" name="Freeform 179"/>
            <p:cNvSpPr>
              <a:spLocks/>
            </p:cNvSpPr>
            <p:nvPr/>
          </p:nvSpPr>
          <p:spPr bwMode="auto">
            <a:xfrm>
              <a:off x="2300" y="4014"/>
              <a:ext cx="46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4" y="0"/>
                </a:cxn>
                <a:cxn ang="0">
                  <a:pos x="95" y="0"/>
                </a:cxn>
                <a:cxn ang="0">
                  <a:pos x="106" y="0"/>
                </a:cxn>
                <a:cxn ang="0">
                  <a:pos x="117" y="0"/>
                </a:cxn>
                <a:cxn ang="0">
                  <a:pos x="128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7" y="0"/>
                </a:cxn>
                <a:cxn ang="0">
                  <a:pos x="338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7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19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0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1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7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6" name="Freeform 180"/>
            <p:cNvSpPr>
              <a:spLocks/>
            </p:cNvSpPr>
            <p:nvPr/>
          </p:nvSpPr>
          <p:spPr bwMode="auto">
            <a:xfrm>
              <a:off x="2767" y="4014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7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9" y="0"/>
                </a:cxn>
                <a:cxn ang="0">
                  <a:pos x="450" y="0"/>
                </a:cxn>
                <a:cxn ang="0">
                  <a:pos x="461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7" name="Freeform 181"/>
            <p:cNvSpPr>
              <a:spLocks/>
            </p:cNvSpPr>
            <p:nvPr/>
          </p:nvSpPr>
          <p:spPr bwMode="auto">
            <a:xfrm>
              <a:off x="3235" y="4014"/>
              <a:ext cx="468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8" name="Freeform 182"/>
            <p:cNvSpPr>
              <a:spLocks/>
            </p:cNvSpPr>
            <p:nvPr/>
          </p:nvSpPr>
          <p:spPr bwMode="auto">
            <a:xfrm>
              <a:off x="3703" y="4014"/>
              <a:ext cx="46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0"/>
                </a:cxn>
                <a:cxn ang="0">
                  <a:pos x="62" y="0"/>
                </a:cxn>
                <a:cxn ang="0">
                  <a:pos x="73" y="0"/>
                </a:cxn>
                <a:cxn ang="0">
                  <a:pos x="84" y="0"/>
                </a:cxn>
                <a:cxn ang="0">
                  <a:pos x="95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39" y="0"/>
                </a:cxn>
                <a:cxn ang="0">
                  <a:pos x="250" y="0"/>
                </a:cxn>
                <a:cxn ang="0">
                  <a:pos x="261" y="0"/>
                </a:cxn>
                <a:cxn ang="0">
                  <a:pos x="272" y="0"/>
                </a:cxn>
                <a:cxn ang="0">
                  <a:pos x="283" y="0"/>
                </a:cxn>
                <a:cxn ang="0">
                  <a:pos x="294" y="0"/>
                </a:cxn>
                <a:cxn ang="0">
                  <a:pos x="305" y="0"/>
                </a:cxn>
                <a:cxn ang="0">
                  <a:pos x="316" y="0"/>
                </a:cxn>
                <a:cxn ang="0">
                  <a:pos x="327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5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2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4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7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19" name="Freeform 183"/>
            <p:cNvSpPr>
              <a:spLocks/>
            </p:cNvSpPr>
            <p:nvPr/>
          </p:nvSpPr>
          <p:spPr bwMode="auto">
            <a:xfrm>
              <a:off x="4170" y="4014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4" y="0"/>
                </a:cxn>
                <a:cxn ang="0">
                  <a:pos x="185" y="0"/>
                </a:cxn>
                <a:cxn ang="0">
                  <a:pos x="196" y="0"/>
                </a:cxn>
                <a:cxn ang="0">
                  <a:pos x="207" y="0"/>
                </a:cxn>
                <a:cxn ang="0">
                  <a:pos x="218" y="0"/>
                </a:cxn>
                <a:cxn ang="0">
                  <a:pos x="229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6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0" y="0"/>
                </a:cxn>
                <a:cxn ang="0">
                  <a:pos x="461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6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20" name="Freeform 184"/>
            <p:cNvSpPr>
              <a:spLocks/>
            </p:cNvSpPr>
            <p:nvPr/>
          </p:nvSpPr>
          <p:spPr bwMode="auto">
            <a:xfrm>
              <a:off x="4638" y="4014"/>
              <a:ext cx="46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3" y="0"/>
                </a:cxn>
                <a:cxn ang="0">
                  <a:pos x="74" y="0"/>
                </a:cxn>
                <a:cxn ang="0">
                  <a:pos x="85" y="0"/>
                </a:cxn>
                <a:cxn ang="0">
                  <a:pos x="96" y="0"/>
                </a:cxn>
                <a:cxn ang="0">
                  <a:pos x="107" y="0"/>
                </a:cxn>
                <a:cxn ang="0">
                  <a:pos x="118" y="0"/>
                </a:cxn>
                <a:cxn ang="0">
                  <a:pos x="129" y="0"/>
                </a:cxn>
                <a:cxn ang="0">
                  <a:pos x="140" y="0"/>
                </a:cxn>
                <a:cxn ang="0">
                  <a:pos x="151" y="0"/>
                </a:cxn>
                <a:cxn ang="0">
                  <a:pos x="162" y="0"/>
                </a:cxn>
                <a:cxn ang="0">
                  <a:pos x="173" y="0"/>
                </a:cxn>
                <a:cxn ang="0">
                  <a:pos x="184" y="0"/>
                </a:cxn>
                <a:cxn ang="0">
                  <a:pos x="195" y="0"/>
                </a:cxn>
                <a:cxn ang="0">
                  <a:pos x="206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40" y="0"/>
                </a:cxn>
                <a:cxn ang="0">
                  <a:pos x="251" y="0"/>
                </a:cxn>
                <a:cxn ang="0">
                  <a:pos x="262" y="0"/>
                </a:cxn>
                <a:cxn ang="0">
                  <a:pos x="273" y="0"/>
                </a:cxn>
                <a:cxn ang="0">
                  <a:pos x="284" y="0"/>
                </a:cxn>
                <a:cxn ang="0">
                  <a:pos x="295" y="0"/>
                </a:cxn>
                <a:cxn ang="0">
                  <a:pos x="306" y="0"/>
                </a:cxn>
                <a:cxn ang="0">
                  <a:pos x="317" y="0"/>
                </a:cxn>
                <a:cxn ang="0">
                  <a:pos x="328" y="0"/>
                </a:cxn>
                <a:cxn ang="0">
                  <a:pos x="339" y="0"/>
                </a:cxn>
                <a:cxn ang="0">
                  <a:pos x="350" y="0"/>
                </a:cxn>
                <a:cxn ang="0">
                  <a:pos x="361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6" y="0"/>
                </a:cxn>
                <a:cxn ang="0">
                  <a:pos x="427" y="0"/>
                </a:cxn>
                <a:cxn ang="0">
                  <a:pos x="438" y="0"/>
                </a:cxn>
                <a:cxn ang="0">
                  <a:pos x="449" y="0"/>
                </a:cxn>
                <a:cxn ang="0">
                  <a:pos x="460" y="0"/>
                </a:cxn>
              </a:cxnLst>
              <a:rect l="0" t="0" r="r" b="b"/>
              <a:pathLst>
                <a:path w="46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Improved Controller - PI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410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System response for PI controller max load bulbs</a:t>
            </a:r>
          </a:p>
        </p:txBody>
      </p:sp>
      <p:grpSp>
        <p:nvGrpSpPr>
          <p:cNvPr id="220164" name="Group 4"/>
          <p:cNvGrpSpPr>
            <a:grpSpLocks noChangeAspect="1"/>
          </p:cNvGrpSpPr>
          <p:nvPr/>
        </p:nvGrpSpPr>
        <p:grpSpPr bwMode="auto">
          <a:xfrm>
            <a:off x="838200" y="1543050"/>
            <a:ext cx="7696200" cy="5391150"/>
            <a:chOff x="528" y="972"/>
            <a:chExt cx="4848" cy="3396"/>
          </a:xfrm>
        </p:grpSpPr>
        <p:sp>
          <p:nvSpPr>
            <p:cNvPr id="22016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8" y="972"/>
              <a:ext cx="4848" cy="339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860" y="1082"/>
              <a:ext cx="4477" cy="1499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7" name="Freeform 7"/>
            <p:cNvSpPr>
              <a:spLocks/>
            </p:cNvSpPr>
            <p:nvPr/>
          </p:nvSpPr>
          <p:spPr bwMode="auto">
            <a:xfrm>
              <a:off x="860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8" name="Freeform 8"/>
            <p:cNvSpPr>
              <a:spLocks/>
            </p:cNvSpPr>
            <p:nvPr/>
          </p:nvSpPr>
          <p:spPr bwMode="auto">
            <a:xfrm>
              <a:off x="1606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9" name="Freeform 9"/>
            <p:cNvSpPr>
              <a:spLocks/>
            </p:cNvSpPr>
            <p:nvPr/>
          </p:nvSpPr>
          <p:spPr bwMode="auto">
            <a:xfrm>
              <a:off x="2352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0" name="Freeform 10"/>
            <p:cNvSpPr>
              <a:spLocks/>
            </p:cNvSpPr>
            <p:nvPr/>
          </p:nvSpPr>
          <p:spPr bwMode="auto">
            <a:xfrm>
              <a:off x="3098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1" name="Freeform 11"/>
            <p:cNvSpPr>
              <a:spLocks/>
            </p:cNvSpPr>
            <p:nvPr/>
          </p:nvSpPr>
          <p:spPr bwMode="auto">
            <a:xfrm>
              <a:off x="3845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4591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5337" y="1082"/>
              <a:ext cx="1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860" y="2581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860" y="2391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860" y="2205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860" y="2015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8" name="Freeform 18"/>
            <p:cNvSpPr>
              <a:spLocks/>
            </p:cNvSpPr>
            <p:nvPr/>
          </p:nvSpPr>
          <p:spPr bwMode="auto">
            <a:xfrm>
              <a:off x="860" y="1830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79" name="Freeform 19"/>
            <p:cNvSpPr>
              <a:spLocks/>
            </p:cNvSpPr>
            <p:nvPr/>
          </p:nvSpPr>
          <p:spPr bwMode="auto">
            <a:xfrm>
              <a:off x="860" y="1644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0" name="Freeform 20"/>
            <p:cNvSpPr>
              <a:spLocks/>
            </p:cNvSpPr>
            <p:nvPr/>
          </p:nvSpPr>
          <p:spPr bwMode="auto">
            <a:xfrm>
              <a:off x="860" y="1454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1" name="Freeform 21"/>
            <p:cNvSpPr>
              <a:spLocks/>
            </p:cNvSpPr>
            <p:nvPr/>
          </p:nvSpPr>
          <p:spPr bwMode="auto">
            <a:xfrm>
              <a:off x="860" y="1268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2" name="Freeform 22"/>
            <p:cNvSpPr>
              <a:spLocks/>
            </p:cNvSpPr>
            <p:nvPr/>
          </p:nvSpPr>
          <p:spPr bwMode="auto">
            <a:xfrm>
              <a:off x="860" y="1082"/>
              <a:ext cx="44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2" y="0"/>
                </a:cxn>
                <a:cxn ang="0">
                  <a:pos x="1182" y="0"/>
                </a:cxn>
              </a:cxnLst>
              <a:rect l="0" t="0" r="r" b="b"/>
              <a:pathLst>
                <a:path w="1182">
                  <a:moveTo>
                    <a:pt x="0" y="0"/>
                  </a:moveTo>
                  <a:lnTo>
                    <a:pt x="1182" y="0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3" name="Line 23"/>
            <p:cNvSpPr>
              <a:spLocks noChangeShapeType="1"/>
            </p:cNvSpPr>
            <p:nvPr/>
          </p:nvSpPr>
          <p:spPr bwMode="auto">
            <a:xfrm>
              <a:off x="860" y="1082"/>
              <a:ext cx="4477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4" name="Freeform 24"/>
            <p:cNvSpPr>
              <a:spLocks/>
            </p:cNvSpPr>
            <p:nvPr/>
          </p:nvSpPr>
          <p:spPr bwMode="auto">
            <a:xfrm>
              <a:off x="860" y="1082"/>
              <a:ext cx="4477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82" y="395"/>
                </a:cxn>
                <a:cxn ang="0">
                  <a:pos x="1182" y="0"/>
                </a:cxn>
              </a:cxnLst>
              <a:rect l="0" t="0" r="r" b="b"/>
              <a:pathLst>
                <a:path w="1182" h="395">
                  <a:moveTo>
                    <a:pt x="0" y="395"/>
                  </a:moveTo>
                  <a:lnTo>
                    <a:pt x="1182" y="395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5" name="Line 25"/>
            <p:cNvSpPr>
              <a:spLocks noChangeShapeType="1"/>
            </p:cNvSpPr>
            <p:nvPr/>
          </p:nvSpPr>
          <p:spPr bwMode="auto">
            <a:xfrm flipV="1">
              <a:off x="860" y="1082"/>
              <a:ext cx="1" cy="1499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6" name="Line 26"/>
            <p:cNvSpPr>
              <a:spLocks noChangeShapeType="1"/>
            </p:cNvSpPr>
            <p:nvPr/>
          </p:nvSpPr>
          <p:spPr bwMode="auto">
            <a:xfrm>
              <a:off x="860" y="2581"/>
              <a:ext cx="4477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7" name="Line 27"/>
            <p:cNvSpPr>
              <a:spLocks noChangeShapeType="1"/>
            </p:cNvSpPr>
            <p:nvPr/>
          </p:nvSpPr>
          <p:spPr bwMode="auto">
            <a:xfrm flipV="1">
              <a:off x="860" y="1082"/>
              <a:ext cx="1" cy="1499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8" name="Line 28"/>
            <p:cNvSpPr>
              <a:spLocks noChangeShapeType="1"/>
            </p:cNvSpPr>
            <p:nvPr/>
          </p:nvSpPr>
          <p:spPr bwMode="auto">
            <a:xfrm>
              <a:off x="860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89" name="Line 29"/>
            <p:cNvSpPr>
              <a:spLocks noChangeShapeType="1"/>
            </p:cNvSpPr>
            <p:nvPr/>
          </p:nvSpPr>
          <p:spPr bwMode="auto">
            <a:xfrm>
              <a:off x="860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0" name="Line 30"/>
            <p:cNvSpPr>
              <a:spLocks noChangeShapeType="1"/>
            </p:cNvSpPr>
            <p:nvPr/>
          </p:nvSpPr>
          <p:spPr bwMode="auto">
            <a:xfrm>
              <a:off x="1606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1" name="Line 31"/>
            <p:cNvSpPr>
              <a:spLocks noChangeShapeType="1"/>
            </p:cNvSpPr>
            <p:nvPr/>
          </p:nvSpPr>
          <p:spPr bwMode="auto">
            <a:xfrm>
              <a:off x="1606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2" name="Line 32"/>
            <p:cNvSpPr>
              <a:spLocks noChangeShapeType="1"/>
            </p:cNvSpPr>
            <p:nvPr/>
          </p:nvSpPr>
          <p:spPr bwMode="auto">
            <a:xfrm>
              <a:off x="2352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3" name="Line 33"/>
            <p:cNvSpPr>
              <a:spLocks noChangeShapeType="1"/>
            </p:cNvSpPr>
            <p:nvPr/>
          </p:nvSpPr>
          <p:spPr bwMode="auto">
            <a:xfrm>
              <a:off x="2352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4" name="Line 34"/>
            <p:cNvSpPr>
              <a:spLocks noChangeShapeType="1"/>
            </p:cNvSpPr>
            <p:nvPr/>
          </p:nvSpPr>
          <p:spPr bwMode="auto">
            <a:xfrm>
              <a:off x="3098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5" name="Line 35"/>
            <p:cNvSpPr>
              <a:spLocks noChangeShapeType="1"/>
            </p:cNvSpPr>
            <p:nvPr/>
          </p:nvSpPr>
          <p:spPr bwMode="auto">
            <a:xfrm>
              <a:off x="3098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6" name="Line 36"/>
            <p:cNvSpPr>
              <a:spLocks noChangeShapeType="1"/>
            </p:cNvSpPr>
            <p:nvPr/>
          </p:nvSpPr>
          <p:spPr bwMode="auto">
            <a:xfrm>
              <a:off x="3845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7" name="Line 37"/>
            <p:cNvSpPr>
              <a:spLocks noChangeShapeType="1"/>
            </p:cNvSpPr>
            <p:nvPr/>
          </p:nvSpPr>
          <p:spPr bwMode="auto">
            <a:xfrm>
              <a:off x="3845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8" name="Line 38"/>
            <p:cNvSpPr>
              <a:spLocks noChangeShapeType="1"/>
            </p:cNvSpPr>
            <p:nvPr/>
          </p:nvSpPr>
          <p:spPr bwMode="auto">
            <a:xfrm>
              <a:off x="4591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99" name="Line 39"/>
            <p:cNvSpPr>
              <a:spLocks noChangeShapeType="1"/>
            </p:cNvSpPr>
            <p:nvPr/>
          </p:nvSpPr>
          <p:spPr bwMode="auto">
            <a:xfrm>
              <a:off x="4591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0" name="Line 40"/>
            <p:cNvSpPr>
              <a:spLocks noChangeShapeType="1"/>
            </p:cNvSpPr>
            <p:nvPr/>
          </p:nvSpPr>
          <p:spPr bwMode="auto">
            <a:xfrm>
              <a:off x="5337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1" name="Line 41"/>
            <p:cNvSpPr>
              <a:spLocks noChangeShapeType="1"/>
            </p:cNvSpPr>
            <p:nvPr/>
          </p:nvSpPr>
          <p:spPr bwMode="auto">
            <a:xfrm>
              <a:off x="5337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2" name="Line 42"/>
            <p:cNvSpPr>
              <a:spLocks noChangeShapeType="1"/>
            </p:cNvSpPr>
            <p:nvPr/>
          </p:nvSpPr>
          <p:spPr bwMode="auto">
            <a:xfrm>
              <a:off x="860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3" name="Line 43"/>
            <p:cNvSpPr>
              <a:spLocks noChangeShapeType="1"/>
            </p:cNvSpPr>
            <p:nvPr/>
          </p:nvSpPr>
          <p:spPr bwMode="auto">
            <a:xfrm>
              <a:off x="5337" y="258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4" name="Rectangle 44"/>
            <p:cNvSpPr>
              <a:spLocks noChangeArrowheads="1"/>
            </p:cNvSpPr>
            <p:nvPr/>
          </p:nvSpPr>
          <p:spPr bwMode="auto">
            <a:xfrm>
              <a:off x="642" y="2543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05" name="Line 45"/>
            <p:cNvSpPr>
              <a:spLocks noChangeShapeType="1"/>
            </p:cNvSpPr>
            <p:nvPr/>
          </p:nvSpPr>
          <p:spPr bwMode="auto">
            <a:xfrm>
              <a:off x="860" y="239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6" name="Line 46"/>
            <p:cNvSpPr>
              <a:spLocks noChangeShapeType="1"/>
            </p:cNvSpPr>
            <p:nvPr/>
          </p:nvSpPr>
          <p:spPr bwMode="auto">
            <a:xfrm>
              <a:off x="5337" y="239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7" name="Rectangle 47"/>
            <p:cNvSpPr>
              <a:spLocks noChangeArrowheads="1"/>
            </p:cNvSpPr>
            <p:nvPr/>
          </p:nvSpPr>
          <p:spPr bwMode="auto">
            <a:xfrm>
              <a:off x="642" y="2353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1850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08" name="Line 48"/>
            <p:cNvSpPr>
              <a:spLocks noChangeShapeType="1"/>
            </p:cNvSpPr>
            <p:nvPr/>
          </p:nvSpPr>
          <p:spPr bwMode="auto">
            <a:xfrm>
              <a:off x="860" y="220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09" name="Line 49"/>
            <p:cNvSpPr>
              <a:spLocks noChangeShapeType="1"/>
            </p:cNvSpPr>
            <p:nvPr/>
          </p:nvSpPr>
          <p:spPr bwMode="auto">
            <a:xfrm>
              <a:off x="5337" y="220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0" name="Rectangle 50"/>
            <p:cNvSpPr>
              <a:spLocks noChangeArrowheads="1"/>
            </p:cNvSpPr>
            <p:nvPr/>
          </p:nvSpPr>
          <p:spPr bwMode="auto">
            <a:xfrm>
              <a:off x="642" y="2167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1900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11" name="Line 51"/>
            <p:cNvSpPr>
              <a:spLocks noChangeShapeType="1"/>
            </p:cNvSpPr>
            <p:nvPr/>
          </p:nvSpPr>
          <p:spPr bwMode="auto">
            <a:xfrm>
              <a:off x="860" y="201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2" name="Line 52"/>
            <p:cNvSpPr>
              <a:spLocks noChangeShapeType="1"/>
            </p:cNvSpPr>
            <p:nvPr/>
          </p:nvSpPr>
          <p:spPr bwMode="auto">
            <a:xfrm>
              <a:off x="5337" y="201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3" name="Rectangle 53"/>
            <p:cNvSpPr>
              <a:spLocks noChangeArrowheads="1"/>
            </p:cNvSpPr>
            <p:nvPr/>
          </p:nvSpPr>
          <p:spPr bwMode="auto">
            <a:xfrm>
              <a:off x="642" y="1978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1950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14" name="Line 54"/>
            <p:cNvSpPr>
              <a:spLocks noChangeShapeType="1"/>
            </p:cNvSpPr>
            <p:nvPr/>
          </p:nvSpPr>
          <p:spPr bwMode="auto">
            <a:xfrm>
              <a:off x="860" y="183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5" name="Line 55"/>
            <p:cNvSpPr>
              <a:spLocks noChangeShapeType="1"/>
            </p:cNvSpPr>
            <p:nvPr/>
          </p:nvSpPr>
          <p:spPr bwMode="auto">
            <a:xfrm>
              <a:off x="5337" y="183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6" name="Rectangle 56"/>
            <p:cNvSpPr>
              <a:spLocks noChangeArrowheads="1"/>
            </p:cNvSpPr>
            <p:nvPr/>
          </p:nvSpPr>
          <p:spPr bwMode="auto">
            <a:xfrm>
              <a:off x="642" y="1792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17" name="Line 57"/>
            <p:cNvSpPr>
              <a:spLocks noChangeShapeType="1"/>
            </p:cNvSpPr>
            <p:nvPr/>
          </p:nvSpPr>
          <p:spPr bwMode="auto">
            <a:xfrm>
              <a:off x="860" y="164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8" name="Line 58"/>
            <p:cNvSpPr>
              <a:spLocks noChangeShapeType="1"/>
            </p:cNvSpPr>
            <p:nvPr/>
          </p:nvSpPr>
          <p:spPr bwMode="auto">
            <a:xfrm>
              <a:off x="5337" y="164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19" name="Rectangle 59"/>
            <p:cNvSpPr>
              <a:spLocks noChangeArrowheads="1"/>
            </p:cNvSpPr>
            <p:nvPr/>
          </p:nvSpPr>
          <p:spPr bwMode="auto">
            <a:xfrm>
              <a:off x="642" y="1606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2050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20" name="Line 60"/>
            <p:cNvSpPr>
              <a:spLocks noChangeShapeType="1"/>
            </p:cNvSpPr>
            <p:nvPr/>
          </p:nvSpPr>
          <p:spPr bwMode="auto">
            <a:xfrm>
              <a:off x="860" y="14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21" name="Line 61"/>
            <p:cNvSpPr>
              <a:spLocks noChangeShapeType="1"/>
            </p:cNvSpPr>
            <p:nvPr/>
          </p:nvSpPr>
          <p:spPr bwMode="auto">
            <a:xfrm>
              <a:off x="5337" y="14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22" name="Rectangle 62"/>
            <p:cNvSpPr>
              <a:spLocks noChangeArrowheads="1"/>
            </p:cNvSpPr>
            <p:nvPr/>
          </p:nvSpPr>
          <p:spPr bwMode="auto">
            <a:xfrm>
              <a:off x="642" y="1416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2100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23" name="Line 63"/>
            <p:cNvSpPr>
              <a:spLocks noChangeShapeType="1"/>
            </p:cNvSpPr>
            <p:nvPr/>
          </p:nvSpPr>
          <p:spPr bwMode="auto">
            <a:xfrm>
              <a:off x="860" y="12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24" name="Line 64"/>
            <p:cNvSpPr>
              <a:spLocks noChangeShapeType="1"/>
            </p:cNvSpPr>
            <p:nvPr/>
          </p:nvSpPr>
          <p:spPr bwMode="auto">
            <a:xfrm>
              <a:off x="5337" y="126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25" name="Rectangle 65"/>
            <p:cNvSpPr>
              <a:spLocks noChangeArrowheads="1"/>
            </p:cNvSpPr>
            <p:nvPr/>
          </p:nvSpPr>
          <p:spPr bwMode="auto">
            <a:xfrm>
              <a:off x="642" y="1230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2150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26" name="Line 66"/>
            <p:cNvSpPr>
              <a:spLocks noChangeShapeType="1"/>
            </p:cNvSpPr>
            <p:nvPr/>
          </p:nvSpPr>
          <p:spPr bwMode="auto">
            <a:xfrm>
              <a:off x="860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27" name="Line 67"/>
            <p:cNvSpPr>
              <a:spLocks noChangeShapeType="1"/>
            </p:cNvSpPr>
            <p:nvPr/>
          </p:nvSpPr>
          <p:spPr bwMode="auto">
            <a:xfrm>
              <a:off x="5337" y="108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28" name="Rectangle 68"/>
            <p:cNvSpPr>
              <a:spLocks noChangeArrowheads="1"/>
            </p:cNvSpPr>
            <p:nvPr/>
          </p:nvSpPr>
          <p:spPr bwMode="auto">
            <a:xfrm>
              <a:off x="642" y="1044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2200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29" name="Line 69"/>
            <p:cNvSpPr>
              <a:spLocks noChangeShapeType="1"/>
            </p:cNvSpPr>
            <p:nvPr/>
          </p:nvSpPr>
          <p:spPr bwMode="auto">
            <a:xfrm>
              <a:off x="860" y="1082"/>
              <a:ext cx="4477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30" name="Freeform 70"/>
            <p:cNvSpPr>
              <a:spLocks/>
            </p:cNvSpPr>
            <p:nvPr/>
          </p:nvSpPr>
          <p:spPr bwMode="auto">
            <a:xfrm>
              <a:off x="860" y="1082"/>
              <a:ext cx="4477" cy="1499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82" y="395"/>
                </a:cxn>
                <a:cxn ang="0">
                  <a:pos x="1182" y="0"/>
                </a:cxn>
              </a:cxnLst>
              <a:rect l="0" t="0" r="r" b="b"/>
              <a:pathLst>
                <a:path w="1182" h="395">
                  <a:moveTo>
                    <a:pt x="0" y="395"/>
                  </a:moveTo>
                  <a:lnTo>
                    <a:pt x="1182" y="395"/>
                  </a:lnTo>
                  <a:lnTo>
                    <a:pt x="1182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31" name="Line 71"/>
            <p:cNvSpPr>
              <a:spLocks noChangeShapeType="1"/>
            </p:cNvSpPr>
            <p:nvPr/>
          </p:nvSpPr>
          <p:spPr bwMode="auto">
            <a:xfrm flipV="1">
              <a:off x="860" y="1082"/>
              <a:ext cx="1" cy="1499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32" name="Rectangle 72"/>
            <p:cNvSpPr>
              <a:spLocks noChangeArrowheads="1"/>
            </p:cNvSpPr>
            <p:nvPr/>
          </p:nvSpPr>
          <p:spPr bwMode="auto">
            <a:xfrm rot="16200000">
              <a:off x="495" y="1759"/>
              <a:ext cx="19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RPM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33" name="Freeform 73"/>
            <p:cNvSpPr>
              <a:spLocks/>
            </p:cNvSpPr>
            <p:nvPr/>
          </p:nvSpPr>
          <p:spPr bwMode="auto">
            <a:xfrm>
              <a:off x="860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34" name="Freeform 74"/>
            <p:cNvSpPr>
              <a:spLocks/>
            </p:cNvSpPr>
            <p:nvPr/>
          </p:nvSpPr>
          <p:spPr bwMode="auto">
            <a:xfrm>
              <a:off x="1341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35" name="Freeform 75"/>
            <p:cNvSpPr>
              <a:spLocks/>
            </p:cNvSpPr>
            <p:nvPr/>
          </p:nvSpPr>
          <p:spPr bwMode="auto">
            <a:xfrm>
              <a:off x="1822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36" name="Freeform 76"/>
            <p:cNvSpPr>
              <a:spLocks/>
            </p:cNvSpPr>
            <p:nvPr/>
          </p:nvSpPr>
          <p:spPr bwMode="auto">
            <a:xfrm>
              <a:off x="2303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37" name="Freeform 77"/>
            <p:cNvSpPr>
              <a:spLocks/>
            </p:cNvSpPr>
            <p:nvPr/>
          </p:nvSpPr>
          <p:spPr bwMode="auto">
            <a:xfrm>
              <a:off x="2784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38" name="Freeform 78"/>
            <p:cNvSpPr>
              <a:spLocks/>
            </p:cNvSpPr>
            <p:nvPr/>
          </p:nvSpPr>
          <p:spPr bwMode="auto">
            <a:xfrm>
              <a:off x="3265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39" name="Freeform 79"/>
            <p:cNvSpPr>
              <a:spLocks/>
            </p:cNvSpPr>
            <p:nvPr/>
          </p:nvSpPr>
          <p:spPr bwMode="auto">
            <a:xfrm>
              <a:off x="3746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0" name="Freeform 80"/>
            <p:cNvSpPr>
              <a:spLocks/>
            </p:cNvSpPr>
            <p:nvPr/>
          </p:nvSpPr>
          <p:spPr bwMode="auto">
            <a:xfrm>
              <a:off x="4227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40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1" name="Freeform 81"/>
            <p:cNvSpPr>
              <a:spLocks/>
            </p:cNvSpPr>
            <p:nvPr/>
          </p:nvSpPr>
          <p:spPr bwMode="auto">
            <a:xfrm>
              <a:off x="4708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40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3" name="Freeform 83"/>
            <p:cNvSpPr>
              <a:spLocks/>
            </p:cNvSpPr>
            <p:nvPr/>
          </p:nvSpPr>
          <p:spPr bwMode="auto">
            <a:xfrm>
              <a:off x="894" y="1640"/>
              <a:ext cx="443" cy="910"/>
            </a:xfrm>
            <a:custGeom>
              <a:avLst/>
              <a:gdLst>
                <a:gd name="connsiteX0" fmla="*/ 0 w 450"/>
                <a:gd name="connsiteY0" fmla="*/ 2166 h 2166"/>
                <a:gd name="connsiteX1" fmla="*/ 3 w 450"/>
                <a:gd name="connsiteY1" fmla="*/ 2147 h 2166"/>
                <a:gd name="connsiteX2" fmla="*/ 3 w 450"/>
                <a:gd name="connsiteY2" fmla="*/ 1643 h 2166"/>
                <a:gd name="connsiteX3" fmla="*/ 7 w 450"/>
                <a:gd name="connsiteY3" fmla="*/ 1620 h 2166"/>
                <a:gd name="connsiteX4" fmla="*/ 7 w 450"/>
                <a:gd name="connsiteY4" fmla="*/ 1150 h 2166"/>
                <a:gd name="connsiteX5" fmla="*/ 11 w 450"/>
                <a:gd name="connsiteY5" fmla="*/ 1131 h 2166"/>
                <a:gd name="connsiteX6" fmla="*/ 11 w 450"/>
                <a:gd name="connsiteY6" fmla="*/ 679 h 2166"/>
                <a:gd name="connsiteX7" fmla="*/ 15 w 450"/>
                <a:gd name="connsiteY7" fmla="*/ 660 h 2166"/>
                <a:gd name="connsiteX8" fmla="*/ 15 w 450"/>
                <a:gd name="connsiteY8" fmla="*/ 258 h 2166"/>
                <a:gd name="connsiteX9" fmla="*/ 19 w 450"/>
                <a:gd name="connsiteY9" fmla="*/ 239 h 2166"/>
                <a:gd name="connsiteX10" fmla="*/ 19 w 450"/>
                <a:gd name="connsiteY10" fmla="*/ 4 h 2166"/>
                <a:gd name="connsiteX11" fmla="*/ 22 w 450"/>
                <a:gd name="connsiteY11" fmla="*/ 0 h 2166"/>
                <a:gd name="connsiteX12" fmla="*/ 22 w 450"/>
                <a:gd name="connsiteY12" fmla="*/ 7 h 2166"/>
                <a:gd name="connsiteX13" fmla="*/ 26 w 450"/>
                <a:gd name="connsiteY13" fmla="*/ 11 h 2166"/>
                <a:gd name="connsiteX14" fmla="*/ 30 w 450"/>
                <a:gd name="connsiteY14" fmla="*/ 11 h 2166"/>
                <a:gd name="connsiteX15" fmla="*/ 34 w 450"/>
                <a:gd name="connsiteY15" fmla="*/ 11 h 2166"/>
                <a:gd name="connsiteX16" fmla="*/ 37 w 450"/>
                <a:gd name="connsiteY16" fmla="*/ 15 h 2166"/>
                <a:gd name="connsiteX17" fmla="*/ 41 w 450"/>
                <a:gd name="connsiteY17" fmla="*/ 15 h 2166"/>
                <a:gd name="connsiteX18" fmla="*/ 45 w 450"/>
                <a:gd name="connsiteY18" fmla="*/ 15 h 2166"/>
                <a:gd name="connsiteX19" fmla="*/ 49 w 450"/>
                <a:gd name="connsiteY19" fmla="*/ 15 h 2166"/>
                <a:gd name="connsiteX20" fmla="*/ 53 w 450"/>
                <a:gd name="connsiteY20" fmla="*/ 19 h 2166"/>
                <a:gd name="connsiteX21" fmla="*/ 56 w 450"/>
                <a:gd name="connsiteY21" fmla="*/ 19 h 2166"/>
                <a:gd name="connsiteX22" fmla="*/ 60 w 450"/>
                <a:gd name="connsiteY22" fmla="*/ 19 h 2166"/>
                <a:gd name="connsiteX23" fmla="*/ 64 w 450"/>
                <a:gd name="connsiteY23" fmla="*/ 23 h 2166"/>
                <a:gd name="connsiteX24" fmla="*/ 68 w 450"/>
                <a:gd name="connsiteY24" fmla="*/ 23 h 2166"/>
                <a:gd name="connsiteX25" fmla="*/ 72 w 450"/>
                <a:gd name="connsiteY25" fmla="*/ 23 h 2166"/>
                <a:gd name="connsiteX26" fmla="*/ 75 w 450"/>
                <a:gd name="connsiteY26" fmla="*/ 23 h 2166"/>
                <a:gd name="connsiteX27" fmla="*/ 79 w 450"/>
                <a:gd name="connsiteY27" fmla="*/ 26 h 2166"/>
                <a:gd name="connsiteX28" fmla="*/ 83 w 450"/>
                <a:gd name="connsiteY28" fmla="*/ 26 h 2166"/>
                <a:gd name="connsiteX29" fmla="*/ 87 w 450"/>
                <a:gd name="connsiteY29" fmla="*/ 26 h 2166"/>
                <a:gd name="connsiteX30" fmla="*/ 90 w 450"/>
                <a:gd name="connsiteY30" fmla="*/ 30 h 2166"/>
                <a:gd name="connsiteX31" fmla="*/ 94 w 450"/>
                <a:gd name="connsiteY31" fmla="*/ 30 h 2166"/>
                <a:gd name="connsiteX32" fmla="*/ 98 w 450"/>
                <a:gd name="connsiteY32" fmla="*/ 30 h 2166"/>
                <a:gd name="connsiteX33" fmla="*/ 102 w 450"/>
                <a:gd name="connsiteY33" fmla="*/ 30 h 2166"/>
                <a:gd name="connsiteX34" fmla="*/ 106 w 450"/>
                <a:gd name="connsiteY34" fmla="*/ 34 h 2166"/>
                <a:gd name="connsiteX35" fmla="*/ 109 w 450"/>
                <a:gd name="connsiteY35" fmla="*/ 34 h 2166"/>
                <a:gd name="connsiteX36" fmla="*/ 113 w 450"/>
                <a:gd name="connsiteY36" fmla="*/ 34 h 2166"/>
                <a:gd name="connsiteX37" fmla="*/ 117 w 450"/>
                <a:gd name="connsiteY37" fmla="*/ 34 h 2166"/>
                <a:gd name="connsiteX38" fmla="*/ 121 w 450"/>
                <a:gd name="connsiteY38" fmla="*/ 38 h 2166"/>
                <a:gd name="connsiteX39" fmla="*/ 121 w 450"/>
                <a:gd name="connsiteY39" fmla="*/ 53 h 2166"/>
                <a:gd name="connsiteX40" fmla="*/ 125 w 450"/>
                <a:gd name="connsiteY40" fmla="*/ 57 h 2166"/>
                <a:gd name="connsiteX41" fmla="*/ 128 w 450"/>
                <a:gd name="connsiteY41" fmla="*/ 57 h 2166"/>
                <a:gd name="connsiteX42" fmla="*/ 132 w 450"/>
                <a:gd name="connsiteY42" fmla="*/ 57 h 2166"/>
                <a:gd name="connsiteX43" fmla="*/ 136 w 450"/>
                <a:gd name="connsiteY43" fmla="*/ 57 h 2166"/>
                <a:gd name="connsiteX44" fmla="*/ 140 w 450"/>
                <a:gd name="connsiteY44" fmla="*/ 57 h 2166"/>
                <a:gd name="connsiteX45" fmla="*/ 144 w 450"/>
                <a:gd name="connsiteY45" fmla="*/ 61 h 2166"/>
                <a:gd name="connsiteX46" fmla="*/ 147 w 450"/>
                <a:gd name="connsiteY46" fmla="*/ 61 h 2166"/>
                <a:gd name="connsiteX47" fmla="*/ 151 w 450"/>
                <a:gd name="connsiteY47" fmla="*/ 61 h 2166"/>
                <a:gd name="connsiteX48" fmla="*/ 155 w 450"/>
                <a:gd name="connsiteY48" fmla="*/ 61 h 2166"/>
                <a:gd name="connsiteX49" fmla="*/ 159 w 450"/>
                <a:gd name="connsiteY49" fmla="*/ 61 h 2166"/>
                <a:gd name="connsiteX50" fmla="*/ 162 w 450"/>
                <a:gd name="connsiteY50" fmla="*/ 64 h 2166"/>
                <a:gd name="connsiteX51" fmla="*/ 166 w 450"/>
                <a:gd name="connsiteY51" fmla="*/ 64 h 2166"/>
                <a:gd name="connsiteX52" fmla="*/ 170 w 450"/>
                <a:gd name="connsiteY52" fmla="*/ 64 h 2166"/>
                <a:gd name="connsiteX53" fmla="*/ 174 w 450"/>
                <a:gd name="connsiteY53" fmla="*/ 64 h 2166"/>
                <a:gd name="connsiteX54" fmla="*/ 178 w 450"/>
                <a:gd name="connsiteY54" fmla="*/ 64 h 2166"/>
                <a:gd name="connsiteX55" fmla="*/ 181 w 450"/>
                <a:gd name="connsiteY55" fmla="*/ 68 h 2166"/>
                <a:gd name="connsiteX56" fmla="*/ 185 w 450"/>
                <a:gd name="connsiteY56" fmla="*/ 68 h 2166"/>
                <a:gd name="connsiteX57" fmla="*/ 189 w 450"/>
                <a:gd name="connsiteY57" fmla="*/ 68 h 2166"/>
                <a:gd name="connsiteX58" fmla="*/ 193 w 450"/>
                <a:gd name="connsiteY58" fmla="*/ 68 h 2166"/>
                <a:gd name="connsiteX59" fmla="*/ 197 w 450"/>
                <a:gd name="connsiteY59" fmla="*/ 68 h 2166"/>
                <a:gd name="connsiteX60" fmla="*/ 200 w 450"/>
                <a:gd name="connsiteY60" fmla="*/ 72 h 2166"/>
                <a:gd name="connsiteX61" fmla="*/ 204 w 450"/>
                <a:gd name="connsiteY61" fmla="*/ 72 h 2166"/>
                <a:gd name="connsiteX62" fmla="*/ 208 w 450"/>
                <a:gd name="connsiteY62" fmla="*/ 72 h 2166"/>
                <a:gd name="connsiteX63" fmla="*/ 212 w 450"/>
                <a:gd name="connsiteY63" fmla="*/ 72 h 2166"/>
                <a:gd name="connsiteX64" fmla="*/ 215 w 450"/>
                <a:gd name="connsiteY64" fmla="*/ 72 h 2166"/>
                <a:gd name="connsiteX65" fmla="*/ 219 w 450"/>
                <a:gd name="connsiteY65" fmla="*/ 76 h 2166"/>
                <a:gd name="connsiteX66" fmla="*/ 223 w 450"/>
                <a:gd name="connsiteY66" fmla="*/ 76 h 2166"/>
                <a:gd name="connsiteX67" fmla="*/ 227 w 450"/>
                <a:gd name="connsiteY67" fmla="*/ 76 h 2166"/>
                <a:gd name="connsiteX68" fmla="*/ 231 w 450"/>
                <a:gd name="connsiteY68" fmla="*/ 76 h 2166"/>
                <a:gd name="connsiteX69" fmla="*/ 234 w 450"/>
                <a:gd name="connsiteY69" fmla="*/ 76 h 2166"/>
                <a:gd name="connsiteX70" fmla="*/ 238 w 450"/>
                <a:gd name="connsiteY70" fmla="*/ 79 h 2166"/>
                <a:gd name="connsiteX71" fmla="*/ 242 w 450"/>
                <a:gd name="connsiteY71" fmla="*/ 79 h 2166"/>
                <a:gd name="connsiteX72" fmla="*/ 246 w 450"/>
                <a:gd name="connsiteY72" fmla="*/ 79 h 2166"/>
                <a:gd name="connsiteX73" fmla="*/ 250 w 450"/>
                <a:gd name="connsiteY73" fmla="*/ 79 h 2166"/>
                <a:gd name="connsiteX74" fmla="*/ 253 w 450"/>
                <a:gd name="connsiteY74" fmla="*/ 79 h 2166"/>
                <a:gd name="connsiteX75" fmla="*/ 257 w 450"/>
                <a:gd name="connsiteY75" fmla="*/ 79 h 2166"/>
                <a:gd name="connsiteX76" fmla="*/ 261 w 450"/>
                <a:gd name="connsiteY76" fmla="*/ 83 h 2166"/>
                <a:gd name="connsiteX77" fmla="*/ 265 w 450"/>
                <a:gd name="connsiteY77" fmla="*/ 83 h 2166"/>
                <a:gd name="connsiteX78" fmla="*/ 268 w 450"/>
                <a:gd name="connsiteY78" fmla="*/ 83 h 2166"/>
                <a:gd name="connsiteX79" fmla="*/ 272 w 450"/>
                <a:gd name="connsiteY79" fmla="*/ 83 h 2166"/>
                <a:gd name="connsiteX80" fmla="*/ 276 w 450"/>
                <a:gd name="connsiteY80" fmla="*/ 83 h 2166"/>
                <a:gd name="connsiteX81" fmla="*/ 280 w 450"/>
                <a:gd name="connsiteY81" fmla="*/ 83 h 2166"/>
                <a:gd name="connsiteX82" fmla="*/ 284 w 450"/>
                <a:gd name="connsiteY82" fmla="*/ 87 h 2166"/>
                <a:gd name="connsiteX83" fmla="*/ 287 w 450"/>
                <a:gd name="connsiteY83" fmla="*/ 87 h 2166"/>
                <a:gd name="connsiteX84" fmla="*/ 291 w 450"/>
                <a:gd name="connsiteY84" fmla="*/ 87 h 2166"/>
                <a:gd name="connsiteX85" fmla="*/ 295 w 450"/>
                <a:gd name="connsiteY85" fmla="*/ 87 h 2166"/>
                <a:gd name="connsiteX86" fmla="*/ 299 w 450"/>
                <a:gd name="connsiteY86" fmla="*/ 87 h 2166"/>
                <a:gd name="connsiteX87" fmla="*/ 303 w 450"/>
                <a:gd name="connsiteY87" fmla="*/ 91 h 2166"/>
                <a:gd name="connsiteX88" fmla="*/ 306 w 450"/>
                <a:gd name="connsiteY88" fmla="*/ 91 h 2166"/>
                <a:gd name="connsiteX89" fmla="*/ 310 w 450"/>
                <a:gd name="connsiteY89" fmla="*/ 91 h 2166"/>
                <a:gd name="connsiteX90" fmla="*/ 314 w 450"/>
                <a:gd name="connsiteY90" fmla="*/ 91 h 2166"/>
                <a:gd name="connsiteX91" fmla="*/ 318 w 450"/>
                <a:gd name="connsiteY91" fmla="*/ 91 h 2166"/>
                <a:gd name="connsiteX92" fmla="*/ 322 w 450"/>
                <a:gd name="connsiteY92" fmla="*/ 91 h 2166"/>
                <a:gd name="connsiteX93" fmla="*/ 325 w 450"/>
                <a:gd name="connsiteY93" fmla="*/ 91 h 2166"/>
                <a:gd name="connsiteX94" fmla="*/ 329 w 450"/>
                <a:gd name="connsiteY94" fmla="*/ 95 h 2166"/>
                <a:gd name="connsiteX95" fmla="*/ 333 w 450"/>
                <a:gd name="connsiteY95" fmla="*/ 95 h 2166"/>
                <a:gd name="connsiteX96" fmla="*/ 337 w 450"/>
                <a:gd name="connsiteY96" fmla="*/ 95 h 2166"/>
                <a:gd name="connsiteX97" fmla="*/ 340 w 450"/>
                <a:gd name="connsiteY97" fmla="*/ 95 h 2166"/>
                <a:gd name="connsiteX98" fmla="*/ 344 w 450"/>
                <a:gd name="connsiteY98" fmla="*/ 95 h 2166"/>
                <a:gd name="connsiteX99" fmla="*/ 348 w 450"/>
                <a:gd name="connsiteY99" fmla="*/ 95 h 2166"/>
                <a:gd name="connsiteX100" fmla="*/ 352 w 450"/>
                <a:gd name="connsiteY100" fmla="*/ 98 h 2166"/>
                <a:gd name="connsiteX101" fmla="*/ 356 w 450"/>
                <a:gd name="connsiteY101" fmla="*/ 98 h 2166"/>
                <a:gd name="connsiteX102" fmla="*/ 359 w 450"/>
                <a:gd name="connsiteY102" fmla="*/ 98 h 2166"/>
                <a:gd name="connsiteX103" fmla="*/ 363 w 450"/>
                <a:gd name="connsiteY103" fmla="*/ 98 h 2166"/>
                <a:gd name="connsiteX104" fmla="*/ 367 w 450"/>
                <a:gd name="connsiteY104" fmla="*/ 98 h 2166"/>
                <a:gd name="connsiteX105" fmla="*/ 371 w 450"/>
                <a:gd name="connsiteY105" fmla="*/ 98 h 2166"/>
                <a:gd name="connsiteX106" fmla="*/ 375 w 450"/>
                <a:gd name="connsiteY106" fmla="*/ 98 h 2166"/>
                <a:gd name="connsiteX107" fmla="*/ 378 w 450"/>
                <a:gd name="connsiteY107" fmla="*/ 102 h 2166"/>
                <a:gd name="connsiteX108" fmla="*/ 382 w 450"/>
                <a:gd name="connsiteY108" fmla="*/ 102 h 2166"/>
                <a:gd name="connsiteX109" fmla="*/ 386 w 450"/>
                <a:gd name="connsiteY109" fmla="*/ 102 h 2166"/>
                <a:gd name="connsiteX110" fmla="*/ 390 w 450"/>
                <a:gd name="connsiteY110" fmla="*/ 102 h 2166"/>
                <a:gd name="connsiteX111" fmla="*/ 393 w 450"/>
                <a:gd name="connsiteY111" fmla="*/ 102 h 2166"/>
                <a:gd name="connsiteX112" fmla="*/ 397 w 450"/>
                <a:gd name="connsiteY112" fmla="*/ 102 h 2166"/>
                <a:gd name="connsiteX113" fmla="*/ 401 w 450"/>
                <a:gd name="connsiteY113" fmla="*/ 102 h 2166"/>
                <a:gd name="connsiteX114" fmla="*/ 405 w 450"/>
                <a:gd name="connsiteY114" fmla="*/ 106 h 2166"/>
                <a:gd name="connsiteX115" fmla="*/ 409 w 450"/>
                <a:gd name="connsiteY115" fmla="*/ 106 h 2166"/>
                <a:gd name="connsiteX116" fmla="*/ 412 w 450"/>
                <a:gd name="connsiteY116" fmla="*/ 106 h 2166"/>
                <a:gd name="connsiteX117" fmla="*/ 416 w 450"/>
                <a:gd name="connsiteY117" fmla="*/ 106 h 2166"/>
                <a:gd name="connsiteX118" fmla="*/ 420 w 450"/>
                <a:gd name="connsiteY118" fmla="*/ 106 h 2166"/>
                <a:gd name="connsiteX119" fmla="*/ 424 w 450"/>
                <a:gd name="connsiteY119" fmla="*/ 106 h 2166"/>
                <a:gd name="connsiteX120" fmla="*/ 428 w 450"/>
                <a:gd name="connsiteY120" fmla="*/ 106 h 2166"/>
                <a:gd name="connsiteX121" fmla="*/ 431 w 450"/>
                <a:gd name="connsiteY121" fmla="*/ 110 h 2166"/>
                <a:gd name="connsiteX122" fmla="*/ 435 w 450"/>
                <a:gd name="connsiteY122" fmla="*/ 110 h 2166"/>
                <a:gd name="connsiteX123" fmla="*/ 439 w 450"/>
                <a:gd name="connsiteY123" fmla="*/ 110 h 2166"/>
                <a:gd name="connsiteX124" fmla="*/ 443 w 450"/>
                <a:gd name="connsiteY124" fmla="*/ 110 h 2166"/>
                <a:gd name="connsiteX125" fmla="*/ 447 w 450"/>
                <a:gd name="connsiteY125" fmla="*/ 110 h 2166"/>
                <a:gd name="connsiteX126" fmla="*/ 450 w 450"/>
                <a:gd name="connsiteY126" fmla="*/ 110 h 2166"/>
                <a:gd name="connsiteX0" fmla="*/ 0 w 447"/>
                <a:gd name="connsiteY0" fmla="*/ 2147 h 2147"/>
                <a:gd name="connsiteX1" fmla="*/ 0 w 447"/>
                <a:gd name="connsiteY1" fmla="*/ 1643 h 2147"/>
                <a:gd name="connsiteX2" fmla="*/ 4 w 447"/>
                <a:gd name="connsiteY2" fmla="*/ 1620 h 2147"/>
                <a:gd name="connsiteX3" fmla="*/ 4 w 447"/>
                <a:gd name="connsiteY3" fmla="*/ 1150 h 2147"/>
                <a:gd name="connsiteX4" fmla="*/ 8 w 447"/>
                <a:gd name="connsiteY4" fmla="*/ 1131 h 2147"/>
                <a:gd name="connsiteX5" fmla="*/ 8 w 447"/>
                <a:gd name="connsiteY5" fmla="*/ 679 h 2147"/>
                <a:gd name="connsiteX6" fmla="*/ 12 w 447"/>
                <a:gd name="connsiteY6" fmla="*/ 660 h 2147"/>
                <a:gd name="connsiteX7" fmla="*/ 12 w 447"/>
                <a:gd name="connsiteY7" fmla="*/ 258 h 2147"/>
                <a:gd name="connsiteX8" fmla="*/ 16 w 447"/>
                <a:gd name="connsiteY8" fmla="*/ 239 h 2147"/>
                <a:gd name="connsiteX9" fmla="*/ 16 w 447"/>
                <a:gd name="connsiteY9" fmla="*/ 4 h 2147"/>
                <a:gd name="connsiteX10" fmla="*/ 19 w 447"/>
                <a:gd name="connsiteY10" fmla="*/ 0 h 2147"/>
                <a:gd name="connsiteX11" fmla="*/ 19 w 447"/>
                <a:gd name="connsiteY11" fmla="*/ 7 h 2147"/>
                <a:gd name="connsiteX12" fmla="*/ 23 w 447"/>
                <a:gd name="connsiteY12" fmla="*/ 11 h 2147"/>
                <a:gd name="connsiteX13" fmla="*/ 27 w 447"/>
                <a:gd name="connsiteY13" fmla="*/ 11 h 2147"/>
                <a:gd name="connsiteX14" fmla="*/ 31 w 447"/>
                <a:gd name="connsiteY14" fmla="*/ 11 h 2147"/>
                <a:gd name="connsiteX15" fmla="*/ 34 w 447"/>
                <a:gd name="connsiteY15" fmla="*/ 15 h 2147"/>
                <a:gd name="connsiteX16" fmla="*/ 38 w 447"/>
                <a:gd name="connsiteY16" fmla="*/ 15 h 2147"/>
                <a:gd name="connsiteX17" fmla="*/ 42 w 447"/>
                <a:gd name="connsiteY17" fmla="*/ 15 h 2147"/>
                <a:gd name="connsiteX18" fmla="*/ 46 w 447"/>
                <a:gd name="connsiteY18" fmla="*/ 15 h 2147"/>
                <a:gd name="connsiteX19" fmla="*/ 50 w 447"/>
                <a:gd name="connsiteY19" fmla="*/ 19 h 2147"/>
                <a:gd name="connsiteX20" fmla="*/ 53 w 447"/>
                <a:gd name="connsiteY20" fmla="*/ 19 h 2147"/>
                <a:gd name="connsiteX21" fmla="*/ 57 w 447"/>
                <a:gd name="connsiteY21" fmla="*/ 19 h 2147"/>
                <a:gd name="connsiteX22" fmla="*/ 61 w 447"/>
                <a:gd name="connsiteY22" fmla="*/ 23 h 2147"/>
                <a:gd name="connsiteX23" fmla="*/ 65 w 447"/>
                <a:gd name="connsiteY23" fmla="*/ 23 h 2147"/>
                <a:gd name="connsiteX24" fmla="*/ 69 w 447"/>
                <a:gd name="connsiteY24" fmla="*/ 23 h 2147"/>
                <a:gd name="connsiteX25" fmla="*/ 72 w 447"/>
                <a:gd name="connsiteY25" fmla="*/ 23 h 2147"/>
                <a:gd name="connsiteX26" fmla="*/ 76 w 447"/>
                <a:gd name="connsiteY26" fmla="*/ 26 h 2147"/>
                <a:gd name="connsiteX27" fmla="*/ 80 w 447"/>
                <a:gd name="connsiteY27" fmla="*/ 26 h 2147"/>
                <a:gd name="connsiteX28" fmla="*/ 84 w 447"/>
                <a:gd name="connsiteY28" fmla="*/ 26 h 2147"/>
                <a:gd name="connsiteX29" fmla="*/ 87 w 447"/>
                <a:gd name="connsiteY29" fmla="*/ 30 h 2147"/>
                <a:gd name="connsiteX30" fmla="*/ 91 w 447"/>
                <a:gd name="connsiteY30" fmla="*/ 30 h 2147"/>
                <a:gd name="connsiteX31" fmla="*/ 95 w 447"/>
                <a:gd name="connsiteY31" fmla="*/ 30 h 2147"/>
                <a:gd name="connsiteX32" fmla="*/ 99 w 447"/>
                <a:gd name="connsiteY32" fmla="*/ 30 h 2147"/>
                <a:gd name="connsiteX33" fmla="*/ 103 w 447"/>
                <a:gd name="connsiteY33" fmla="*/ 34 h 2147"/>
                <a:gd name="connsiteX34" fmla="*/ 106 w 447"/>
                <a:gd name="connsiteY34" fmla="*/ 34 h 2147"/>
                <a:gd name="connsiteX35" fmla="*/ 110 w 447"/>
                <a:gd name="connsiteY35" fmla="*/ 34 h 2147"/>
                <a:gd name="connsiteX36" fmla="*/ 114 w 447"/>
                <a:gd name="connsiteY36" fmla="*/ 34 h 2147"/>
                <a:gd name="connsiteX37" fmla="*/ 118 w 447"/>
                <a:gd name="connsiteY37" fmla="*/ 38 h 2147"/>
                <a:gd name="connsiteX38" fmla="*/ 118 w 447"/>
                <a:gd name="connsiteY38" fmla="*/ 53 h 2147"/>
                <a:gd name="connsiteX39" fmla="*/ 122 w 447"/>
                <a:gd name="connsiteY39" fmla="*/ 57 h 2147"/>
                <a:gd name="connsiteX40" fmla="*/ 125 w 447"/>
                <a:gd name="connsiteY40" fmla="*/ 57 h 2147"/>
                <a:gd name="connsiteX41" fmla="*/ 129 w 447"/>
                <a:gd name="connsiteY41" fmla="*/ 57 h 2147"/>
                <a:gd name="connsiteX42" fmla="*/ 133 w 447"/>
                <a:gd name="connsiteY42" fmla="*/ 57 h 2147"/>
                <a:gd name="connsiteX43" fmla="*/ 137 w 447"/>
                <a:gd name="connsiteY43" fmla="*/ 57 h 2147"/>
                <a:gd name="connsiteX44" fmla="*/ 141 w 447"/>
                <a:gd name="connsiteY44" fmla="*/ 61 h 2147"/>
                <a:gd name="connsiteX45" fmla="*/ 144 w 447"/>
                <a:gd name="connsiteY45" fmla="*/ 61 h 2147"/>
                <a:gd name="connsiteX46" fmla="*/ 148 w 447"/>
                <a:gd name="connsiteY46" fmla="*/ 61 h 2147"/>
                <a:gd name="connsiteX47" fmla="*/ 152 w 447"/>
                <a:gd name="connsiteY47" fmla="*/ 61 h 2147"/>
                <a:gd name="connsiteX48" fmla="*/ 156 w 447"/>
                <a:gd name="connsiteY48" fmla="*/ 61 h 2147"/>
                <a:gd name="connsiteX49" fmla="*/ 159 w 447"/>
                <a:gd name="connsiteY49" fmla="*/ 64 h 2147"/>
                <a:gd name="connsiteX50" fmla="*/ 163 w 447"/>
                <a:gd name="connsiteY50" fmla="*/ 64 h 2147"/>
                <a:gd name="connsiteX51" fmla="*/ 167 w 447"/>
                <a:gd name="connsiteY51" fmla="*/ 64 h 2147"/>
                <a:gd name="connsiteX52" fmla="*/ 171 w 447"/>
                <a:gd name="connsiteY52" fmla="*/ 64 h 2147"/>
                <a:gd name="connsiteX53" fmla="*/ 175 w 447"/>
                <a:gd name="connsiteY53" fmla="*/ 64 h 2147"/>
                <a:gd name="connsiteX54" fmla="*/ 178 w 447"/>
                <a:gd name="connsiteY54" fmla="*/ 68 h 2147"/>
                <a:gd name="connsiteX55" fmla="*/ 182 w 447"/>
                <a:gd name="connsiteY55" fmla="*/ 68 h 2147"/>
                <a:gd name="connsiteX56" fmla="*/ 186 w 447"/>
                <a:gd name="connsiteY56" fmla="*/ 68 h 2147"/>
                <a:gd name="connsiteX57" fmla="*/ 190 w 447"/>
                <a:gd name="connsiteY57" fmla="*/ 68 h 2147"/>
                <a:gd name="connsiteX58" fmla="*/ 194 w 447"/>
                <a:gd name="connsiteY58" fmla="*/ 68 h 2147"/>
                <a:gd name="connsiteX59" fmla="*/ 197 w 447"/>
                <a:gd name="connsiteY59" fmla="*/ 72 h 2147"/>
                <a:gd name="connsiteX60" fmla="*/ 201 w 447"/>
                <a:gd name="connsiteY60" fmla="*/ 72 h 2147"/>
                <a:gd name="connsiteX61" fmla="*/ 205 w 447"/>
                <a:gd name="connsiteY61" fmla="*/ 72 h 2147"/>
                <a:gd name="connsiteX62" fmla="*/ 209 w 447"/>
                <a:gd name="connsiteY62" fmla="*/ 72 h 2147"/>
                <a:gd name="connsiteX63" fmla="*/ 212 w 447"/>
                <a:gd name="connsiteY63" fmla="*/ 72 h 2147"/>
                <a:gd name="connsiteX64" fmla="*/ 216 w 447"/>
                <a:gd name="connsiteY64" fmla="*/ 76 h 2147"/>
                <a:gd name="connsiteX65" fmla="*/ 220 w 447"/>
                <a:gd name="connsiteY65" fmla="*/ 76 h 2147"/>
                <a:gd name="connsiteX66" fmla="*/ 224 w 447"/>
                <a:gd name="connsiteY66" fmla="*/ 76 h 2147"/>
                <a:gd name="connsiteX67" fmla="*/ 228 w 447"/>
                <a:gd name="connsiteY67" fmla="*/ 76 h 2147"/>
                <a:gd name="connsiteX68" fmla="*/ 231 w 447"/>
                <a:gd name="connsiteY68" fmla="*/ 76 h 2147"/>
                <a:gd name="connsiteX69" fmla="*/ 235 w 447"/>
                <a:gd name="connsiteY69" fmla="*/ 79 h 2147"/>
                <a:gd name="connsiteX70" fmla="*/ 239 w 447"/>
                <a:gd name="connsiteY70" fmla="*/ 79 h 2147"/>
                <a:gd name="connsiteX71" fmla="*/ 243 w 447"/>
                <a:gd name="connsiteY71" fmla="*/ 79 h 2147"/>
                <a:gd name="connsiteX72" fmla="*/ 247 w 447"/>
                <a:gd name="connsiteY72" fmla="*/ 79 h 2147"/>
                <a:gd name="connsiteX73" fmla="*/ 250 w 447"/>
                <a:gd name="connsiteY73" fmla="*/ 79 h 2147"/>
                <a:gd name="connsiteX74" fmla="*/ 254 w 447"/>
                <a:gd name="connsiteY74" fmla="*/ 79 h 2147"/>
                <a:gd name="connsiteX75" fmla="*/ 258 w 447"/>
                <a:gd name="connsiteY75" fmla="*/ 83 h 2147"/>
                <a:gd name="connsiteX76" fmla="*/ 262 w 447"/>
                <a:gd name="connsiteY76" fmla="*/ 83 h 2147"/>
                <a:gd name="connsiteX77" fmla="*/ 265 w 447"/>
                <a:gd name="connsiteY77" fmla="*/ 83 h 2147"/>
                <a:gd name="connsiteX78" fmla="*/ 269 w 447"/>
                <a:gd name="connsiteY78" fmla="*/ 83 h 2147"/>
                <a:gd name="connsiteX79" fmla="*/ 273 w 447"/>
                <a:gd name="connsiteY79" fmla="*/ 83 h 2147"/>
                <a:gd name="connsiteX80" fmla="*/ 277 w 447"/>
                <a:gd name="connsiteY80" fmla="*/ 83 h 2147"/>
                <a:gd name="connsiteX81" fmla="*/ 281 w 447"/>
                <a:gd name="connsiteY81" fmla="*/ 87 h 2147"/>
                <a:gd name="connsiteX82" fmla="*/ 284 w 447"/>
                <a:gd name="connsiteY82" fmla="*/ 87 h 2147"/>
                <a:gd name="connsiteX83" fmla="*/ 288 w 447"/>
                <a:gd name="connsiteY83" fmla="*/ 87 h 2147"/>
                <a:gd name="connsiteX84" fmla="*/ 292 w 447"/>
                <a:gd name="connsiteY84" fmla="*/ 87 h 2147"/>
                <a:gd name="connsiteX85" fmla="*/ 296 w 447"/>
                <a:gd name="connsiteY85" fmla="*/ 87 h 2147"/>
                <a:gd name="connsiteX86" fmla="*/ 300 w 447"/>
                <a:gd name="connsiteY86" fmla="*/ 91 h 2147"/>
                <a:gd name="connsiteX87" fmla="*/ 303 w 447"/>
                <a:gd name="connsiteY87" fmla="*/ 91 h 2147"/>
                <a:gd name="connsiteX88" fmla="*/ 307 w 447"/>
                <a:gd name="connsiteY88" fmla="*/ 91 h 2147"/>
                <a:gd name="connsiteX89" fmla="*/ 311 w 447"/>
                <a:gd name="connsiteY89" fmla="*/ 91 h 2147"/>
                <a:gd name="connsiteX90" fmla="*/ 315 w 447"/>
                <a:gd name="connsiteY90" fmla="*/ 91 h 2147"/>
                <a:gd name="connsiteX91" fmla="*/ 319 w 447"/>
                <a:gd name="connsiteY91" fmla="*/ 91 h 2147"/>
                <a:gd name="connsiteX92" fmla="*/ 322 w 447"/>
                <a:gd name="connsiteY92" fmla="*/ 91 h 2147"/>
                <a:gd name="connsiteX93" fmla="*/ 326 w 447"/>
                <a:gd name="connsiteY93" fmla="*/ 95 h 2147"/>
                <a:gd name="connsiteX94" fmla="*/ 330 w 447"/>
                <a:gd name="connsiteY94" fmla="*/ 95 h 2147"/>
                <a:gd name="connsiteX95" fmla="*/ 334 w 447"/>
                <a:gd name="connsiteY95" fmla="*/ 95 h 2147"/>
                <a:gd name="connsiteX96" fmla="*/ 337 w 447"/>
                <a:gd name="connsiteY96" fmla="*/ 95 h 2147"/>
                <a:gd name="connsiteX97" fmla="*/ 341 w 447"/>
                <a:gd name="connsiteY97" fmla="*/ 95 h 2147"/>
                <a:gd name="connsiteX98" fmla="*/ 345 w 447"/>
                <a:gd name="connsiteY98" fmla="*/ 95 h 2147"/>
                <a:gd name="connsiteX99" fmla="*/ 349 w 447"/>
                <a:gd name="connsiteY99" fmla="*/ 98 h 2147"/>
                <a:gd name="connsiteX100" fmla="*/ 353 w 447"/>
                <a:gd name="connsiteY100" fmla="*/ 98 h 2147"/>
                <a:gd name="connsiteX101" fmla="*/ 356 w 447"/>
                <a:gd name="connsiteY101" fmla="*/ 98 h 2147"/>
                <a:gd name="connsiteX102" fmla="*/ 360 w 447"/>
                <a:gd name="connsiteY102" fmla="*/ 98 h 2147"/>
                <a:gd name="connsiteX103" fmla="*/ 364 w 447"/>
                <a:gd name="connsiteY103" fmla="*/ 98 h 2147"/>
                <a:gd name="connsiteX104" fmla="*/ 368 w 447"/>
                <a:gd name="connsiteY104" fmla="*/ 98 h 2147"/>
                <a:gd name="connsiteX105" fmla="*/ 372 w 447"/>
                <a:gd name="connsiteY105" fmla="*/ 98 h 2147"/>
                <a:gd name="connsiteX106" fmla="*/ 375 w 447"/>
                <a:gd name="connsiteY106" fmla="*/ 102 h 2147"/>
                <a:gd name="connsiteX107" fmla="*/ 379 w 447"/>
                <a:gd name="connsiteY107" fmla="*/ 102 h 2147"/>
                <a:gd name="connsiteX108" fmla="*/ 383 w 447"/>
                <a:gd name="connsiteY108" fmla="*/ 102 h 2147"/>
                <a:gd name="connsiteX109" fmla="*/ 387 w 447"/>
                <a:gd name="connsiteY109" fmla="*/ 102 h 2147"/>
                <a:gd name="connsiteX110" fmla="*/ 390 w 447"/>
                <a:gd name="connsiteY110" fmla="*/ 102 h 2147"/>
                <a:gd name="connsiteX111" fmla="*/ 394 w 447"/>
                <a:gd name="connsiteY111" fmla="*/ 102 h 2147"/>
                <a:gd name="connsiteX112" fmla="*/ 398 w 447"/>
                <a:gd name="connsiteY112" fmla="*/ 102 h 2147"/>
                <a:gd name="connsiteX113" fmla="*/ 402 w 447"/>
                <a:gd name="connsiteY113" fmla="*/ 106 h 2147"/>
                <a:gd name="connsiteX114" fmla="*/ 406 w 447"/>
                <a:gd name="connsiteY114" fmla="*/ 106 h 2147"/>
                <a:gd name="connsiteX115" fmla="*/ 409 w 447"/>
                <a:gd name="connsiteY115" fmla="*/ 106 h 2147"/>
                <a:gd name="connsiteX116" fmla="*/ 413 w 447"/>
                <a:gd name="connsiteY116" fmla="*/ 106 h 2147"/>
                <a:gd name="connsiteX117" fmla="*/ 417 w 447"/>
                <a:gd name="connsiteY117" fmla="*/ 106 h 2147"/>
                <a:gd name="connsiteX118" fmla="*/ 421 w 447"/>
                <a:gd name="connsiteY118" fmla="*/ 106 h 2147"/>
                <a:gd name="connsiteX119" fmla="*/ 425 w 447"/>
                <a:gd name="connsiteY119" fmla="*/ 106 h 2147"/>
                <a:gd name="connsiteX120" fmla="*/ 428 w 447"/>
                <a:gd name="connsiteY120" fmla="*/ 110 h 2147"/>
                <a:gd name="connsiteX121" fmla="*/ 432 w 447"/>
                <a:gd name="connsiteY121" fmla="*/ 110 h 2147"/>
                <a:gd name="connsiteX122" fmla="*/ 436 w 447"/>
                <a:gd name="connsiteY122" fmla="*/ 110 h 2147"/>
                <a:gd name="connsiteX123" fmla="*/ 440 w 447"/>
                <a:gd name="connsiteY123" fmla="*/ 110 h 2147"/>
                <a:gd name="connsiteX124" fmla="*/ 444 w 447"/>
                <a:gd name="connsiteY124" fmla="*/ 110 h 2147"/>
                <a:gd name="connsiteX125" fmla="*/ 447 w 447"/>
                <a:gd name="connsiteY125" fmla="*/ 110 h 2147"/>
                <a:gd name="connsiteX0" fmla="*/ 0 w 447"/>
                <a:gd name="connsiteY0" fmla="*/ 1643 h 1643"/>
                <a:gd name="connsiteX1" fmla="*/ 4 w 447"/>
                <a:gd name="connsiteY1" fmla="*/ 1620 h 1643"/>
                <a:gd name="connsiteX2" fmla="*/ 4 w 447"/>
                <a:gd name="connsiteY2" fmla="*/ 1150 h 1643"/>
                <a:gd name="connsiteX3" fmla="*/ 8 w 447"/>
                <a:gd name="connsiteY3" fmla="*/ 1131 h 1643"/>
                <a:gd name="connsiteX4" fmla="*/ 8 w 447"/>
                <a:gd name="connsiteY4" fmla="*/ 679 h 1643"/>
                <a:gd name="connsiteX5" fmla="*/ 12 w 447"/>
                <a:gd name="connsiteY5" fmla="*/ 660 h 1643"/>
                <a:gd name="connsiteX6" fmla="*/ 12 w 447"/>
                <a:gd name="connsiteY6" fmla="*/ 258 h 1643"/>
                <a:gd name="connsiteX7" fmla="*/ 16 w 447"/>
                <a:gd name="connsiteY7" fmla="*/ 239 h 1643"/>
                <a:gd name="connsiteX8" fmla="*/ 16 w 447"/>
                <a:gd name="connsiteY8" fmla="*/ 4 h 1643"/>
                <a:gd name="connsiteX9" fmla="*/ 19 w 447"/>
                <a:gd name="connsiteY9" fmla="*/ 0 h 1643"/>
                <a:gd name="connsiteX10" fmla="*/ 19 w 447"/>
                <a:gd name="connsiteY10" fmla="*/ 7 h 1643"/>
                <a:gd name="connsiteX11" fmla="*/ 23 w 447"/>
                <a:gd name="connsiteY11" fmla="*/ 11 h 1643"/>
                <a:gd name="connsiteX12" fmla="*/ 27 w 447"/>
                <a:gd name="connsiteY12" fmla="*/ 11 h 1643"/>
                <a:gd name="connsiteX13" fmla="*/ 31 w 447"/>
                <a:gd name="connsiteY13" fmla="*/ 11 h 1643"/>
                <a:gd name="connsiteX14" fmla="*/ 34 w 447"/>
                <a:gd name="connsiteY14" fmla="*/ 15 h 1643"/>
                <a:gd name="connsiteX15" fmla="*/ 38 w 447"/>
                <a:gd name="connsiteY15" fmla="*/ 15 h 1643"/>
                <a:gd name="connsiteX16" fmla="*/ 42 w 447"/>
                <a:gd name="connsiteY16" fmla="*/ 15 h 1643"/>
                <a:gd name="connsiteX17" fmla="*/ 46 w 447"/>
                <a:gd name="connsiteY17" fmla="*/ 15 h 1643"/>
                <a:gd name="connsiteX18" fmla="*/ 50 w 447"/>
                <a:gd name="connsiteY18" fmla="*/ 19 h 1643"/>
                <a:gd name="connsiteX19" fmla="*/ 53 w 447"/>
                <a:gd name="connsiteY19" fmla="*/ 19 h 1643"/>
                <a:gd name="connsiteX20" fmla="*/ 57 w 447"/>
                <a:gd name="connsiteY20" fmla="*/ 19 h 1643"/>
                <a:gd name="connsiteX21" fmla="*/ 61 w 447"/>
                <a:gd name="connsiteY21" fmla="*/ 23 h 1643"/>
                <a:gd name="connsiteX22" fmla="*/ 65 w 447"/>
                <a:gd name="connsiteY22" fmla="*/ 23 h 1643"/>
                <a:gd name="connsiteX23" fmla="*/ 69 w 447"/>
                <a:gd name="connsiteY23" fmla="*/ 23 h 1643"/>
                <a:gd name="connsiteX24" fmla="*/ 72 w 447"/>
                <a:gd name="connsiteY24" fmla="*/ 23 h 1643"/>
                <a:gd name="connsiteX25" fmla="*/ 76 w 447"/>
                <a:gd name="connsiteY25" fmla="*/ 26 h 1643"/>
                <a:gd name="connsiteX26" fmla="*/ 80 w 447"/>
                <a:gd name="connsiteY26" fmla="*/ 26 h 1643"/>
                <a:gd name="connsiteX27" fmla="*/ 84 w 447"/>
                <a:gd name="connsiteY27" fmla="*/ 26 h 1643"/>
                <a:gd name="connsiteX28" fmla="*/ 87 w 447"/>
                <a:gd name="connsiteY28" fmla="*/ 30 h 1643"/>
                <a:gd name="connsiteX29" fmla="*/ 91 w 447"/>
                <a:gd name="connsiteY29" fmla="*/ 30 h 1643"/>
                <a:gd name="connsiteX30" fmla="*/ 95 w 447"/>
                <a:gd name="connsiteY30" fmla="*/ 30 h 1643"/>
                <a:gd name="connsiteX31" fmla="*/ 99 w 447"/>
                <a:gd name="connsiteY31" fmla="*/ 30 h 1643"/>
                <a:gd name="connsiteX32" fmla="*/ 103 w 447"/>
                <a:gd name="connsiteY32" fmla="*/ 34 h 1643"/>
                <a:gd name="connsiteX33" fmla="*/ 106 w 447"/>
                <a:gd name="connsiteY33" fmla="*/ 34 h 1643"/>
                <a:gd name="connsiteX34" fmla="*/ 110 w 447"/>
                <a:gd name="connsiteY34" fmla="*/ 34 h 1643"/>
                <a:gd name="connsiteX35" fmla="*/ 114 w 447"/>
                <a:gd name="connsiteY35" fmla="*/ 34 h 1643"/>
                <a:gd name="connsiteX36" fmla="*/ 118 w 447"/>
                <a:gd name="connsiteY36" fmla="*/ 38 h 1643"/>
                <a:gd name="connsiteX37" fmla="*/ 118 w 447"/>
                <a:gd name="connsiteY37" fmla="*/ 53 h 1643"/>
                <a:gd name="connsiteX38" fmla="*/ 122 w 447"/>
                <a:gd name="connsiteY38" fmla="*/ 57 h 1643"/>
                <a:gd name="connsiteX39" fmla="*/ 125 w 447"/>
                <a:gd name="connsiteY39" fmla="*/ 57 h 1643"/>
                <a:gd name="connsiteX40" fmla="*/ 129 w 447"/>
                <a:gd name="connsiteY40" fmla="*/ 57 h 1643"/>
                <a:gd name="connsiteX41" fmla="*/ 133 w 447"/>
                <a:gd name="connsiteY41" fmla="*/ 57 h 1643"/>
                <a:gd name="connsiteX42" fmla="*/ 137 w 447"/>
                <a:gd name="connsiteY42" fmla="*/ 57 h 1643"/>
                <a:gd name="connsiteX43" fmla="*/ 141 w 447"/>
                <a:gd name="connsiteY43" fmla="*/ 61 h 1643"/>
                <a:gd name="connsiteX44" fmla="*/ 144 w 447"/>
                <a:gd name="connsiteY44" fmla="*/ 61 h 1643"/>
                <a:gd name="connsiteX45" fmla="*/ 148 w 447"/>
                <a:gd name="connsiteY45" fmla="*/ 61 h 1643"/>
                <a:gd name="connsiteX46" fmla="*/ 152 w 447"/>
                <a:gd name="connsiteY46" fmla="*/ 61 h 1643"/>
                <a:gd name="connsiteX47" fmla="*/ 156 w 447"/>
                <a:gd name="connsiteY47" fmla="*/ 61 h 1643"/>
                <a:gd name="connsiteX48" fmla="*/ 159 w 447"/>
                <a:gd name="connsiteY48" fmla="*/ 64 h 1643"/>
                <a:gd name="connsiteX49" fmla="*/ 163 w 447"/>
                <a:gd name="connsiteY49" fmla="*/ 64 h 1643"/>
                <a:gd name="connsiteX50" fmla="*/ 167 w 447"/>
                <a:gd name="connsiteY50" fmla="*/ 64 h 1643"/>
                <a:gd name="connsiteX51" fmla="*/ 171 w 447"/>
                <a:gd name="connsiteY51" fmla="*/ 64 h 1643"/>
                <a:gd name="connsiteX52" fmla="*/ 175 w 447"/>
                <a:gd name="connsiteY52" fmla="*/ 64 h 1643"/>
                <a:gd name="connsiteX53" fmla="*/ 178 w 447"/>
                <a:gd name="connsiteY53" fmla="*/ 68 h 1643"/>
                <a:gd name="connsiteX54" fmla="*/ 182 w 447"/>
                <a:gd name="connsiteY54" fmla="*/ 68 h 1643"/>
                <a:gd name="connsiteX55" fmla="*/ 186 w 447"/>
                <a:gd name="connsiteY55" fmla="*/ 68 h 1643"/>
                <a:gd name="connsiteX56" fmla="*/ 190 w 447"/>
                <a:gd name="connsiteY56" fmla="*/ 68 h 1643"/>
                <a:gd name="connsiteX57" fmla="*/ 194 w 447"/>
                <a:gd name="connsiteY57" fmla="*/ 68 h 1643"/>
                <a:gd name="connsiteX58" fmla="*/ 197 w 447"/>
                <a:gd name="connsiteY58" fmla="*/ 72 h 1643"/>
                <a:gd name="connsiteX59" fmla="*/ 201 w 447"/>
                <a:gd name="connsiteY59" fmla="*/ 72 h 1643"/>
                <a:gd name="connsiteX60" fmla="*/ 205 w 447"/>
                <a:gd name="connsiteY60" fmla="*/ 72 h 1643"/>
                <a:gd name="connsiteX61" fmla="*/ 209 w 447"/>
                <a:gd name="connsiteY61" fmla="*/ 72 h 1643"/>
                <a:gd name="connsiteX62" fmla="*/ 212 w 447"/>
                <a:gd name="connsiteY62" fmla="*/ 72 h 1643"/>
                <a:gd name="connsiteX63" fmla="*/ 216 w 447"/>
                <a:gd name="connsiteY63" fmla="*/ 76 h 1643"/>
                <a:gd name="connsiteX64" fmla="*/ 220 w 447"/>
                <a:gd name="connsiteY64" fmla="*/ 76 h 1643"/>
                <a:gd name="connsiteX65" fmla="*/ 224 w 447"/>
                <a:gd name="connsiteY65" fmla="*/ 76 h 1643"/>
                <a:gd name="connsiteX66" fmla="*/ 228 w 447"/>
                <a:gd name="connsiteY66" fmla="*/ 76 h 1643"/>
                <a:gd name="connsiteX67" fmla="*/ 231 w 447"/>
                <a:gd name="connsiteY67" fmla="*/ 76 h 1643"/>
                <a:gd name="connsiteX68" fmla="*/ 235 w 447"/>
                <a:gd name="connsiteY68" fmla="*/ 79 h 1643"/>
                <a:gd name="connsiteX69" fmla="*/ 239 w 447"/>
                <a:gd name="connsiteY69" fmla="*/ 79 h 1643"/>
                <a:gd name="connsiteX70" fmla="*/ 243 w 447"/>
                <a:gd name="connsiteY70" fmla="*/ 79 h 1643"/>
                <a:gd name="connsiteX71" fmla="*/ 247 w 447"/>
                <a:gd name="connsiteY71" fmla="*/ 79 h 1643"/>
                <a:gd name="connsiteX72" fmla="*/ 250 w 447"/>
                <a:gd name="connsiteY72" fmla="*/ 79 h 1643"/>
                <a:gd name="connsiteX73" fmla="*/ 254 w 447"/>
                <a:gd name="connsiteY73" fmla="*/ 79 h 1643"/>
                <a:gd name="connsiteX74" fmla="*/ 258 w 447"/>
                <a:gd name="connsiteY74" fmla="*/ 83 h 1643"/>
                <a:gd name="connsiteX75" fmla="*/ 262 w 447"/>
                <a:gd name="connsiteY75" fmla="*/ 83 h 1643"/>
                <a:gd name="connsiteX76" fmla="*/ 265 w 447"/>
                <a:gd name="connsiteY76" fmla="*/ 83 h 1643"/>
                <a:gd name="connsiteX77" fmla="*/ 269 w 447"/>
                <a:gd name="connsiteY77" fmla="*/ 83 h 1643"/>
                <a:gd name="connsiteX78" fmla="*/ 273 w 447"/>
                <a:gd name="connsiteY78" fmla="*/ 83 h 1643"/>
                <a:gd name="connsiteX79" fmla="*/ 277 w 447"/>
                <a:gd name="connsiteY79" fmla="*/ 83 h 1643"/>
                <a:gd name="connsiteX80" fmla="*/ 281 w 447"/>
                <a:gd name="connsiteY80" fmla="*/ 87 h 1643"/>
                <a:gd name="connsiteX81" fmla="*/ 284 w 447"/>
                <a:gd name="connsiteY81" fmla="*/ 87 h 1643"/>
                <a:gd name="connsiteX82" fmla="*/ 288 w 447"/>
                <a:gd name="connsiteY82" fmla="*/ 87 h 1643"/>
                <a:gd name="connsiteX83" fmla="*/ 292 w 447"/>
                <a:gd name="connsiteY83" fmla="*/ 87 h 1643"/>
                <a:gd name="connsiteX84" fmla="*/ 296 w 447"/>
                <a:gd name="connsiteY84" fmla="*/ 87 h 1643"/>
                <a:gd name="connsiteX85" fmla="*/ 300 w 447"/>
                <a:gd name="connsiteY85" fmla="*/ 91 h 1643"/>
                <a:gd name="connsiteX86" fmla="*/ 303 w 447"/>
                <a:gd name="connsiteY86" fmla="*/ 91 h 1643"/>
                <a:gd name="connsiteX87" fmla="*/ 307 w 447"/>
                <a:gd name="connsiteY87" fmla="*/ 91 h 1643"/>
                <a:gd name="connsiteX88" fmla="*/ 311 w 447"/>
                <a:gd name="connsiteY88" fmla="*/ 91 h 1643"/>
                <a:gd name="connsiteX89" fmla="*/ 315 w 447"/>
                <a:gd name="connsiteY89" fmla="*/ 91 h 1643"/>
                <a:gd name="connsiteX90" fmla="*/ 319 w 447"/>
                <a:gd name="connsiteY90" fmla="*/ 91 h 1643"/>
                <a:gd name="connsiteX91" fmla="*/ 322 w 447"/>
                <a:gd name="connsiteY91" fmla="*/ 91 h 1643"/>
                <a:gd name="connsiteX92" fmla="*/ 326 w 447"/>
                <a:gd name="connsiteY92" fmla="*/ 95 h 1643"/>
                <a:gd name="connsiteX93" fmla="*/ 330 w 447"/>
                <a:gd name="connsiteY93" fmla="*/ 95 h 1643"/>
                <a:gd name="connsiteX94" fmla="*/ 334 w 447"/>
                <a:gd name="connsiteY94" fmla="*/ 95 h 1643"/>
                <a:gd name="connsiteX95" fmla="*/ 337 w 447"/>
                <a:gd name="connsiteY95" fmla="*/ 95 h 1643"/>
                <a:gd name="connsiteX96" fmla="*/ 341 w 447"/>
                <a:gd name="connsiteY96" fmla="*/ 95 h 1643"/>
                <a:gd name="connsiteX97" fmla="*/ 345 w 447"/>
                <a:gd name="connsiteY97" fmla="*/ 95 h 1643"/>
                <a:gd name="connsiteX98" fmla="*/ 349 w 447"/>
                <a:gd name="connsiteY98" fmla="*/ 98 h 1643"/>
                <a:gd name="connsiteX99" fmla="*/ 353 w 447"/>
                <a:gd name="connsiteY99" fmla="*/ 98 h 1643"/>
                <a:gd name="connsiteX100" fmla="*/ 356 w 447"/>
                <a:gd name="connsiteY100" fmla="*/ 98 h 1643"/>
                <a:gd name="connsiteX101" fmla="*/ 360 w 447"/>
                <a:gd name="connsiteY101" fmla="*/ 98 h 1643"/>
                <a:gd name="connsiteX102" fmla="*/ 364 w 447"/>
                <a:gd name="connsiteY102" fmla="*/ 98 h 1643"/>
                <a:gd name="connsiteX103" fmla="*/ 368 w 447"/>
                <a:gd name="connsiteY103" fmla="*/ 98 h 1643"/>
                <a:gd name="connsiteX104" fmla="*/ 372 w 447"/>
                <a:gd name="connsiteY104" fmla="*/ 98 h 1643"/>
                <a:gd name="connsiteX105" fmla="*/ 375 w 447"/>
                <a:gd name="connsiteY105" fmla="*/ 102 h 1643"/>
                <a:gd name="connsiteX106" fmla="*/ 379 w 447"/>
                <a:gd name="connsiteY106" fmla="*/ 102 h 1643"/>
                <a:gd name="connsiteX107" fmla="*/ 383 w 447"/>
                <a:gd name="connsiteY107" fmla="*/ 102 h 1643"/>
                <a:gd name="connsiteX108" fmla="*/ 387 w 447"/>
                <a:gd name="connsiteY108" fmla="*/ 102 h 1643"/>
                <a:gd name="connsiteX109" fmla="*/ 390 w 447"/>
                <a:gd name="connsiteY109" fmla="*/ 102 h 1643"/>
                <a:gd name="connsiteX110" fmla="*/ 394 w 447"/>
                <a:gd name="connsiteY110" fmla="*/ 102 h 1643"/>
                <a:gd name="connsiteX111" fmla="*/ 398 w 447"/>
                <a:gd name="connsiteY111" fmla="*/ 102 h 1643"/>
                <a:gd name="connsiteX112" fmla="*/ 402 w 447"/>
                <a:gd name="connsiteY112" fmla="*/ 106 h 1643"/>
                <a:gd name="connsiteX113" fmla="*/ 406 w 447"/>
                <a:gd name="connsiteY113" fmla="*/ 106 h 1643"/>
                <a:gd name="connsiteX114" fmla="*/ 409 w 447"/>
                <a:gd name="connsiteY114" fmla="*/ 106 h 1643"/>
                <a:gd name="connsiteX115" fmla="*/ 413 w 447"/>
                <a:gd name="connsiteY115" fmla="*/ 106 h 1643"/>
                <a:gd name="connsiteX116" fmla="*/ 417 w 447"/>
                <a:gd name="connsiteY116" fmla="*/ 106 h 1643"/>
                <a:gd name="connsiteX117" fmla="*/ 421 w 447"/>
                <a:gd name="connsiteY117" fmla="*/ 106 h 1643"/>
                <a:gd name="connsiteX118" fmla="*/ 425 w 447"/>
                <a:gd name="connsiteY118" fmla="*/ 106 h 1643"/>
                <a:gd name="connsiteX119" fmla="*/ 428 w 447"/>
                <a:gd name="connsiteY119" fmla="*/ 110 h 1643"/>
                <a:gd name="connsiteX120" fmla="*/ 432 w 447"/>
                <a:gd name="connsiteY120" fmla="*/ 110 h 1643"/>
                <a:gd name="connsiteX121" fmla="*/ 436 w 447"/>
                <a:gd name="connsiteY121" fmla="*/ 110 h 1643"/>
                <a:gd name="connsiteX122" fmla="*/ 440 w 447"/>
                <a:gd name="connsiteY122" fmla="*/ 110 h 1643"/>
                <a:gd name="connsiteX123" fmla="*/ 444 w 447"/>
                <a:gd name="connsiteY123" fmla="*/ 110 h 1643"/>
                <a:gd name="connsiteX124" fmla="*/ 447 w 447"/>
                <a:gd name="connsiteY124" fmla="*/ 110 h 1643"/>
                <a:gd name="connsiteX0" fmla="*/ 0 w 447"/>
                <a:gd name="connsiteY0" fmla="*/ 1643 h 1643"/>
                <a:gd name="connsiteX1" fmla="*/ 4 w 447"/>
                <a:gd name="connsiteY1" fmla="*/ 1150 h 1643"/>
                <a:gd name="connsiteX2" fmla="*/ 8 w 447"/>
                <a:gd name="connsiteY2" fmla="*/ 1131 h 1643"/>
                <a:gd name="connsiteX3" fmla="*/ 8 w 447"/>
                <a:gd name="connsiteY3" fmla="*/ 679 h 1643"/>
                <a:gd name="connsiteX4" fmla="*/ 12 w 447"/>
                <a:gd name="connsiteY4" fmla="*/ 660 h 1643"/>
                <a:gd name="connsiteX5" fmla="*/ 12 w 447"/>
                <a:gd name="connsiteY5" fmla="*/ 258 h 1643"/>
                <a:gd name="connsiteX6" fmla="*/ 16 w 447"/>
                <a:gd name="connsiteY6" fmla="*/ 239 h 1643"/>
                <a:gd name="connsiteX7" fmla="*/ 16 w 447"/>
                <a:gd name="connsiteY7" fmla="*/ 4 h 1643"/>
                <a:gd name="connsiteX8" fmla="*/ 19 w 447"/>
                <a:gd name="connsiteY8" fmla="*/ 0 h 1643"/>
                <a:gd name="connsiteX9" fmla="*/ 19 w 447"/>
                <a:gd name="connsiteY9" fmla="*/ 7 h 1643"/>
                <a:gd name="connsiteX10" fmla="*/ 23 w 447"/>
                <a:gd name="connsiteY10" fmla="*/ 11 h 1643"/>
                <a:gd name="connsiteX11" fmla="*/ 27 w 447"/>
                <a:gd name="connsiteY11" fmla="*/ 11 h 1643"/>
                <a:gd name="connsiteX12" fmla="*/ 31 w 447"/>
                <a:gd name="connsiteY12" fmla="*/ 11 h 1643"/>
                <a:gd name="connsiteX13" fmla="*/ 34 w 447"/>
                <a:gd name="connsiteY13" fmla="*/ 15 h 1643"/>
                <a:gd name="connsiteX14" fmla="*/ 38 w 447"/>
                <a:gd name="connsiteY14" fmla="*/ 15 h 1643"/>
                <a:gd name="connsiteX15" fmla="*/ 42 w 447"/>
                <a:gd name="connsiteY15" fmla="*/ 15 h 1643"/>
                <a:gd name="connsiteX16" fmla="*/ 46 w 447"/>
                <a:gd name="connsiteY16" fmla="*/ 15 h 1643"/>
                <a:gd name="connsiteX17" fmla="*/ 50 w 447"/>
                <a:gd name="connsiteY17" fmla="*/ 19 h 1643"/>
                <a:gd name="connsiteX18" fmla="*/ 53 w 447"/>
                <a:gd name="connsiteY18" fmla="*/ 19 h 1643"/>
                <a:gd name="connsiteX19" fmla="*/ 57 w 447"/>
                <a:gd name="connsiteY19" fmla="*/ 19 h 1643"/>
                <a:gd name="connsiteX20" fmla="*/ 61 w 447"/>
                <a:gd name="connsiteY20" fmla="*/ 23 h 1643"/>
                <a:gd name="connsiteX21" fmla="*/ 65 w 447"/>
                <a:gd name="connsiteY21" fmla="*/ 23 h 1643"/>
                <a:gd name="connsiteX22" fmla="*/ 69 w 447"/>
                <a:gd name="connsiteY22" fmla="*/ 23 h 1643"/>
                <a:gd name="connsiteX23" fmla="*/ 72 w 447"/>
                <a:gd name="connsiteY23" fmla="*/ 23 h 1643"/>
                <a:gd name="connsiteX24" fmla="*/ 76 w 447"/>
                <a:gd name="connsiteY24" fmla="*/ 26 h 1643"/>
                <a:gd name="connsiteX25" fmla="*/ 80 w 447"/>
                <a:gd name="connsiteY25" fmla="*/ 26 h 1643"/>
                <a:gd name="connsiteX26" fmla="*/ 84 w 447"/>
                <a:gd name="connsiteY26" fmla="*/ 26 h 1643"/>
                <a:gd name="connsiteX27" fmla="*/ 87 w 447"/>
                <a:gd name="connsiteY27" fmla="*/ 30 h 1643"/>
                <a:gd name="connsiteX28" fmla="*/ 91 w 447"/>
                <a:gd name="connsiteY28" fmla="*/ 30 h 1643"/>
                <a:gd name="connsiteX29" fmla="*/ 95 w 447"/>
                <a:gd name="connsiteY29" fmla="*/ 30 h 1643"/>
                <a:gd name="connsiteX30" fmla="*/ 99 w 447"/>
                <a:gd name="connsiteY30" fmla="*/ 30 h 1643"/>
                <a:gd name="connsiteX31" fmla="*/ 103 w 447"/>
                <a:gd name="connsiteY31" fmla="*/ 34 h 1643"/>
                <a:gd name="connsiteX32" fmla="*/ 106 w 447"/>
                <a:gd name="connsiteY32" fmla="*/ 34 h 1643"/>
                <a:gd name="connsiteX33" fmla="*/ 110 w 447"/>
                <a:gd name="connsiteY33" fmla="*/ 34 h 1643"/>
                <a:gd name="connsiteX34" fmla="*/ 114 w 447"/>
                <a:gd name="connsiteY34" fmla="*/ 34 h 1643"/>
                <a:gd name="connsiteX35" fmla="*/ 118 w 447"/>
                <a:gd name="connsiteY35" fmla="*/ 38 h 1643"/>
                <a:gd name="connsiteX36" fmla="*/ 118 w 447"/>
                <a:gd name="connsiteY36" fmla="*/ 53 h 1643"/>
                <a:gd name="connsiteX37" fmla="*/ 122 w 447"/>
                <a:gd name="connsiteY37" fmla="*/ 57 h 1643"/>
                <a:gd name="connsiteX38" fmla="*/ 125 w 447"/>
                <a:gd name="connsiteY38" fmla="*/ 57 h 1643"/>
                <a:gd name="connsiteX39" fmla="*/ 129 w 447"/>
                <a:gd name="connsiteY39" fmla="*/ 57 h 1643"/>
                <a:gd name="connsiteX40" fmla="*/ 133 w 447"/>
                <a:gd name="connsiteY40" fmla="*/ 57 h 1643"/>
                <a:gd name="connsiteX41" fmla="*/ 137 w 447"/>
                <a:gd name="connsiteY41" fmla="*/ 57 h 1643"/>
                <a:gd name="connsiteX42" fmla="*/ 141 w 447"/>
                <a:gd name="connsiteY42" fmla="*/ 61 h 1643"/>
                <a:gd name="connsiteX43" fmla="*/ 144 w 447"/>
                <a:gd name="connsiteY43" fmla="*/ 61 h 1643"/>
                <a:gd name="connsiteX44" fmla="*/ 148 w 447"/>
                <a:gd name="connsiteY44" fmla="*/ 61 h 1643"/>
                <a:gd name="connsiteX45" fmla="*/ 152 w 447"/>
                <a:gd name="connsiteY45" fmla="*/ 61 h 1643"/>
                <a:gd name="connsiteX46" fmla="*/ 156 w 447"/>
                <a:gd name="connsiteY46" fmla="*/ 61 h 1643"/>
                <a:gd name="connsiteX47" fmla="*/ 159 w 447"/>
                <a:gd name="connsiteY47" fmla="*/ 64 h 1643"/>
                <a:gd name="connsiteX48" fmla="*/ 163 w 447"/>
                <a:gd name="connsiteY48" fmla="*/ 64 h 1643"/>
                <a:gd name="connsiteX49" fmla="*/ 167 w 447"/>
                <a:gd name="connsiteY49" fmla="*/ 64 h 1643"/>
                <a:gd name="connsiteX50" fmla="*/ 171 w 447"/>
                <a:gd name="connsiteY50" fmla="*/ 64 h 1643"/>
                <a:gd name="connsiteX51" fmla="*/ 175 w 447"/>
                <a:gd name="connsiteY51" fmla="*/ 64 h 1643"/>
                <a:gd name="connsiteX52" fmla="*/ 178 w 447"/>
                <a:gd name="connsiteY52" fmla="*/ 68 h 1643"/>
                <a:gd name="connsiteX53" fmla="*/ 182 w 447"/>
                <a:gd name="connsiteY53" fmla="*/ 68 h 1643"/>
                <a:gd name="connsiteX54" fmla="*/ 186 w 447"/>
                <a:gd name="connsiteY54" fmla="*/ 68 h 1643"/>
                <a:gd name="connsiteX55" fmla="*/ 190 w 447"/>
                <a:gd name="connsiteY55" fmla="*/ 68 h 1643"/>
                <a:gd name="connsiteX56" fmla="*/ 194 w 447"/>
                <a:gd name="connsiteY56" fmla="*/ 68 h 1643"/>
                <a:gd name="connsiteX57" fmla="*/ 197 w 447"/>
                <a:gd name="connsiteY57" fmla="*/ 72 h 1643"/>
                <a:gd name="connsiteX58" fmla="*/ 201 w 447"/>
                <a:gd name="connsiteY58" fmla="*/ 72 h 1643"/>
                <a:gd name="connsiteX59" fmla="*/ 205 w 447"/>
                <a:gd name="connsiteY59" fmla="*/ 72 h 1643"/>
                <a:gd name="connsiteX60" fmla="*/ 209 w 447"/>
                <a:gd name="connsiteY60" fmla="*/ 72 h 1643"/>
                <a:gd name="connsiteX61" fmla="*/ 212 w 447"/>
                <a:gd name="connsiteY61" fmla="*/ 72 h 1643"/>
                <a:gd name="connsiteX62" fmla="*/ 216 w 447"/>
                <a:gd name="connsiteY62" fmla="*/ 76 h 1643"/>
                <a:gd name="connsiteX63" fmla="*/ 220 w 447"/>
                <a:gd name="connsiteY63" fmla="*/ 76 h 1643"/>
                <a:gd name="connsiteX64" fmla="*/ 224 w 447"/>
                <a:gd name="connsiteY64" fmla="*/ 76 h 1643"/>
                <a:gd name="connsiteX65" fmla="*/ 228 w 447"/>
                <a:gd name="connsiteY65" fmla="*/ 76 h 1643"/>
                <a:gd name="connsiteX66" fmla="*/ 231 w 447"/>
                <a:gd name="connsiteY66" fmla="*/ 76 h 1643"/>
                <a:gd name="connsiteX67" fmla="*/ 235 w 447"/>
                <a:gd name="connsiteY67" fmla="*/ 79 h 1643"/>
                <a:gd name="connsiteX68" fmla="*/ 239 w 447"/>
                <a:gd name="connsiteY68" fmla="*/ 79 h 1643"/>
                <a:gd name="connsiteX69" fmla="*/ 243 w 447"/>
                <a:gd name="connsiteY69" fmla="*/ 79 h 1643"/>
                <a:gd name="connsiteX70" fmla="*/ 247 w 447"/>
                <a:gd name="connsiteY70" fmla="*/ 79 h 1643"/>
                <a:gd name="connsiteX71" fmla="*/ 250 w 447"/>
                <a:gd name="connsiteY71" fmla="*/ 79 h 1643"/>
                <a:gd name="connsiteX72" fmla="*/ 254 w 447"/>
                <a:gd name="connsiteY72" fmla="*/ 79 h 1643"/>
                <a:gd name="connsiteX73" fmla="*/ 258 w 447"/>
                <a:gd name="connsiteY73" fmla="*/ 83 h 1643"/>
                <a:gd name="connsiteX74" fmla="*/ 262 w 447"/>
                <a:gd name="connsiteY74" fmla="*/ 83 h 1643"/>
                <a:gd name="connsiteX75" fmla="*/ 265 w 447"/>
                <a:gd name="connsiteY75" fmla="*/ 83 h 1643"/>
                <a:gd name="connsiteX76" fmla="*/ 269 w 447"/>
                <a:gd name="connsiteY76" fmla="*/ 83 h 1643"/>
                <a:gd name="connsiteX77" fmla="*/ 273 w 447"/>
                <a:gd name="connsiteY77" fmla="*/ 83 h 1643"/>
                <a:gd name="connsiteX78" fmla="*/ 277 w 447"/>
                <a:gd name="connsiteY78" fmla="*/ 83 h 1643"/>
                <a:gd name="connsiteX79" fmla="*/ 281 w 447"/>
                <a:gd name="connsiteY79" fmla="*/ 87 h 1643"/>
                <a:gd name="connsiteX80" fmla="*/ 284 w 447"/>
                <a:gd name="connsiteY80" fmla="*/ 87 h 1643"/>
                <a:gd name="connsiteX81" fmla="*/ 288 w 447"/>
                <a:gd name="connsiteY81" fmla="*/ 87 h 1643"/>
                <a:gd name="connsiteX82" fmla="*/ 292 w 447"/>
                <a:gd name="connsiteY82" fmla="*/ 87 h 1643"/>
                <a:gd name="connsiteX83" fmla="*/ 296 w 447"/>
                <a:gd name="connsiteY83" fmla="*/ 87 h 1643"/>
                <a:gd name="connsiteX84" fmla="*/ 300 w 447"/>
                <a:gd name="connsiteY84" fmla="*/ 91 h 1643"/>
                <a:gd name="connsiteX85" fmla="*/ 303 w 447"/>
                <a:gd name="connsiteY85" fmla="*/ 91 h 1643"/>
                <a:gd name="connsiteX86" fmla="*/ 307 w 447"/>
                <a:gd name="connsiteY86" fmla="*/ 91 h 1643"/>
                <a:gd name="connsiteX87" fmla="*/ 311 w 447"/>
                <a:gd name="connsiteY87" fmla="*/ 91 h 1643"/>
                <a:gd name="connsiteX88" fmla="*/ 315 w 447"/>
                <a:gd name="connsiteY88" fmla="*/ 91 h 1643"/>
                <a:gd name="connsiteX89" fmla="*/ 319 w 447"/>
                <a:gd name="connsiteY89" fmla="*/ 91 h 1643"/>
                <a:gd name="connsiteX90" fmla="*/ 322 w 447"/>
                <a:gd name="connsiteY90" fmla="*/ 91 h 1643"/>
                <a:gd name="connsiteX91" fmla="*/ 326 w 447"/>
                <a:gd name="connsiteY91" fmla="*/ 95 h 1643"/>
                <a:gd name="connsiteX92" fmla="*/ 330 w 447"/>
                <a:gd name="connsiteY92" fmla="*/ 95 h 1643"/>
                <a:gd name="connsiteX93" fmla="*/ 334 w 447"/>
                <a:gd name="connsiteY93" fmla="*/ 95 h 1643"/>
                <a:gd name="connsiteX94" fmla="*/ 337 w 447"/>
                <a:gd name="connsiteY94" fmla="*/ 95 h 1643"/>
                <a:gd name="connsiteX95" fmla="*/ 341 w 447"/>
                <a:gd name="connsiteY95" fmla="*/ 95 h 1643"/>
                <a:gd name="connsiteX96" fmla="*/ 345 w 447"/>
                <a:gd name="connsiteY96" fmla="*/ 95 h 1643"/>
                <a:gd name="connsiteX97" fmla="*/ 349 w 447"/>
                <a:gd name="connsiteY97" fmla="*/ 98 h 1643"/>
                <a:gd name="connsiteX98" fmla="*/ 353 w 447"/>
                <a:gd name="connsiteY98" fmla="*/ 98 h 1643"/>
                <a:gd name="connsiteX99" fmla="*/ 356 w 447"/>
                <a:gd name="connsiteY99" fmla="*/ 98 h 1643"/>
                <a:gd name="connsiteX100" fmla="*/ 360 w 447"/>
                <a:gd name="connsiteY100" fmla="*/ 98 h 1643"/>
                <a:gd name="connsiteX101" fmla="*/ 364 w 447"/>
                <a:gd name="connsiteY101" fmla="*/ 98 h 1643"/>
                <a:gd name="connsiteX102" fmla="*/ 368 w 447"/>
                <a:gd name="connsiteY102" fmla="*/ 98 h 1643"/>
                <a:gd name="connsiteX103" fmla="*/ 372 w 447"/>
                <a:gd name="connsiteY103" fmla="*/ 98 h 1643"/>
                <a:gd name="connsiteX104" fmla="*/ 375 w 447"/>
                <a:gd name="connsiteY104" fmla="*/ 102 h 1643"/>
                <a:gd name="connsiteX105" fmla="*/ 379 w 447"/>
                <a:gd name="connsiteY105" fmla="*/ 102 h 1643"/>
                <a:gd name="connsiteX106" fmla="*/ 383 w 447"/>
                <a:gd name="connsiteY106" fmla="*/ 102 h 1643"/>
                <a:gd name="connsiteX107" fmla="*/ 387 w 447"/>
                <a:gd name="connsiteY107" fmla="*/ 102 h 1643"/>
                <a:gd name="connsiteX108" fmla="*/ 390 w 447"/>
                <a:gd name="connsiteY108" fmla="*/ 102 h 1643"/>
                <a:gd name="connsiteX109" fmla="*/ 394 w 447"/>
                <a:gd name="connsiteY109" fmla="*/ 102 h 1643"/>
                <a:gd name="connsiteX110" fmla="*/ 398 w 447"/>
                <a:gd name="connsiteY110" fmla="*/ 102 h 1643"/>
                <a:gd name="connsiteX111" fmla="*/ 402 w 447"/>
                <a:gd name="connsiteY111" fmla="*/ 106 h 1643"/>
                <a:gd name="connsiteX112" fmla="*/ 406 w 447"/>
                <a:gd name="connsiteY112" fmla="*/ 106 h 1643"/>
                <a:gd name="connsiteX113" fmla="*/ 409 w 447"/>
                <a:gd name="connsiteY113" fmla="*/ 106 h 1643"/>
                <a:gd name="connsiteX114" fmla="*/ 413 w 447"/>
                <a:gd name="connsiteY114" fmla="*/ 106 h 1643"/>
                <a:gd name="connsiteX115" fmla="*/ 417 w 447"/>
                <a:gd name="connsiteY115" fmla="*/ 106 h 1643"/>
                <a:gd name="connsiteX116" fmla="*/ 421 w 447"/>
                <a:gd name="connsiteY116" fmla="*/ 106 h 1643"/>
                <a:gd name="connsiteX117" fmla="*/ 425 w 447"/>
                <a:gd name="connsiteY117" fmla="*/ 106 h 1643"/>
                <a:gd name="connsiteX118" fmla="*/ 428 w 447"/>
                <a:gd name="connsiteY118" fmla="*/ 110 h 1643"/>
                <a:gd name="connsiteX119" fmla="*/ 432 w 447"/>
                <a:gd name="connsiteY119" fmla="*/ 110 h 1643"/>
                <a:gd name="connsiteX120" fmla="*/ 436 w 447"/>
                <a:gd name="connsiteY120" fmla="*/ 110 h 1643"/>
                <a:gd name="connsiteX121" fmla="*/ 440 w 447"/>
                <a:gd name="connsiteY121" fmla="*/ 110 h 1643"/>
                <a:gd name="connsiteX122" fmla="*/ 444 w 447"/>
                <a:gd name="connsiteY122" fmla="*/ 110 h 1643"/>
                <a:gd name="connsiteX123" fmla="*/ 447 w 447"/>
                <a:gd name="connsiteY123" fmla="*/ 110 h 1643"/>
                <a:gd name="connsiteX0" fmla="*/ 0 w 443"/>
                <a:gd name="connsiteY0" fmla="*/ 1150 h 1150"/>
                <a:gd name="connsiteX1" fmla="*/ 4 w 443"/>
                <a:gd name="connsiteY1" fmla="*/ 1131 h 1150"/>
                <a:gd name="connsiteX2" fmla="*/ 4 w 443"/>
                <a:gd name="connsiteY2" fmla="*/ 679 h 1150"/>
                <a:gd name="connsiteX3" fmla="*/ 8 w 443"/>
                <a:gd name="connsiteY3" fmla="*/ 660 h 1150"/>
                <a:gd name="connsiteX4" fmla="*/ 8 w 443"/>
                <a:gd name="connsiteY4" fmla="*/ 258 h 1150"/>
                <a:gd name="connsiteX5" fmla="*/ 12 w 443"/>
                <a:gd name="connsiteY5" fmla="*/ 239 h 1150"/>
                <a:gd name="connsiteX6" fmla="*/ 12 w 443"/>
                <a:gd name="connsiteY6" fmla="*/ 4 h 1150"/>
                <a:gd name="connsiteX7" fmla="*/ 15 w 443"/>
                <a:gd name="connsiteY7" fmla="*/ 0 h 1150"/>
                <a:gd name="connsiteX8" fmla="*/ 15 w 443"/>
                <a:gd name="connsiteY8" fmla="*/ 7 h 1150"/>
                <a:gd name="connsiteX9" fmla="*/ 19 w 443"/>
                <a:gd name="connsiteY9" fmla="*/ 11 h 1150"/>
                <a:gd name="connsiteX10" fmla="*/ 23 w 443"/>
                <a:gd name="connsiteY10" fmla="*/ 11 h 1150"/>
                <a:gd name="connsiteX11" fmla="*/ 27 w 443"/>
                <a:gd name="connsiteY11" fmla="*/ 11 h 1150"/>
                <a:gd name="connsiteX12" fmla="*/ 30 w 443"/>
                <a:gd name="connsiteY12" fmla="*/ 15 h 1150"/>
                <a:gd name="connsiteX13" fmla="*/ 34 w 443"/>
                <a:gd name="connsiteY13" fmla="*/ 15 h 1150"/>
                <a:gd name="connsiteX14" fmla="*/ 38 w 443"/>
                <a:gd name="connsiteY14" fmla="*/ 15 h 1150"/>
                <a:gd name="connsiteX15" fmla="*/ 42 w 443"/>
                <a:gd name="connsiteY15" fmla="*/ 15 h 1150"/>
                <a:gd name="connsiteX16" fmla="*/ 46 w 443"/>
                <a:gd name="connsiteY16" fmla="*/ 19 h 1150"/>
                <a:gd name="connsiteX17" fmla="*/ 49 w 443"/>
                <a:gd name="connsiteY17" fmla="*/ 19 h 1150"/>
                <a:gd name="connsiteX18" fmla="*/ 53 w 443"/>
                <a:gd name="connsiteY18" fmla="*/ 19 h 1150"/>
                <a:gd name="connsiteX19" fmla="*/ 57 w 443"/>
                <a:gd name="connsiteY19" fmla="*/ 23 h 1150"/>
                <a:gd name="connsiteX20" fmla="*/ 61 w 443"/>
                <a:gd name="connsiteY20" fmla="*/ 23 h 1150"/>
                <a:gd name="connsiteX21" fmla="*/ 65 w 443"/>
                <a:gd name="connsiteY21" fmla="*/ 23 h 1150"/>
                <a:gd name="connsiteX22" fmla="*/ 68 w 443"/>
                <a:gd name="connsiteY22" fmla="*/ 23 h 1150"/>
                <a:gd name="connsiteX23" fmla="*/ 72 w 443"/>
                <a:gd name="connsiteY23" fmla="*/ 26 h 1150"/>
                <a:gd name="connsiteX24" fmla="*/ 76 w 443"/>
                <a:gd name="connsiteY24" fmla="*/ 26 h 1150"/>
                <a:gd name="connsiteX25" fmla="*/ 80 w 443"/>
                <a:gd name="connsiteY25" fmla="*/ 26 h 1150"/>
                <a:gd name="connsiteX26" fmla="*/ 83 w 443"/>
                <a:gd name="connsiteY26" fmla="*/ 30 h 1150"/>
                <a:gd name="connsiteX27" fmla="*/ 87 w 443"/>
                <a:gd name="connsiteY27" fmla="*/ 30 h 1150"/>
                <a:gd name="connsiteX28" fmla="*/ 91 w 443"/>
                <a:gd name="connsiteY28" fmla="*/ 30 h 1150"/>
                <a:gd name="connsiteX29" fmla="*/ 95 w 443"/>
                <a:gd name="connsiteY29" fmla="*/ 30 h 1150"/>
                <a:gd name="connsiteX30" fmla="*/ 99 w 443"/>
                <a:gd name="connsiteY30" fmla="*/ 34 h 1150"/>
                <a:gd name="connsiteX31" fmla="*/ 102 w 443"/>
                <a:gd name="connsiteY31" fmla="*/ 34 h 1150"/>
                <a:gd name="connsiteX32" fmla="*/ 106 w 443"/>
                <a:gd name="connsiteY32" fmla="*/ 34 h 1150"/>
                <a:gd name="connsiteX33" fmla="*/ 110 w 443"/>
                <a:gd name="connsiteY33" fmla="*/ 34 h 1150"/>
                <a:gd name="connsiteX34" fmla="*/ 114 w 443"/>
                <a:gd name="connsiteY34" fmla="*/ 38 h 1150"/>
                <a:gd name="connsiteX35" fmla="*/ 114 w 443"/>
                <a:gd name="connsiteY35" fmla="*/ 53 h 1150"/>
                <a:gd name="connsiteX36" fmla="*/ 118 w 443"/>
                <a:gd name="connsiteY36" fmla="*/ 57 h 1150"/>
                <a:gd name="connsiteX37" fmla="*/ 121 w 443"/>
                <a:gd name="connsiteY37" fmla="*/ 57 h 1150"/>
                <a:gd name="connsiteX38" fmla="*/ 125 w 443"/>
                <a:gd name="connsiteY38" fmla="*/ 57 h 1150"/>
                <a:gd name="connsiteX39" fmla="*/ 129 w 443"/>
                <a:gd name="connsiteY39" fmla="*/ 57 h 1150"/>
                <a:gd name="connsiteX40" fmla="*/ 133 w 443"/>
                <a:gd name="connsiteY40" fmla="*/ 57 h 1150"/>
                <a:gd name="connsiteX41" fmla="*/ 137 w 443"/>
                <a:gd name="connsiteY41" fmla="*/ 61 h 1150"/>
                <a:gd name="connsiteX42" fmla="*/ 140 w 443"/>
                <a:gd name="connsiteY42" fmla="*/ 61 h 1150"/>
                <a:gd name="connsiteX43" fmla="*/ 144 w 443"/>
                <a:gd name="connsiteY43" fmla="*/ 61 h 1150"/>
                <a:gd name="connsiteX44" fmla="*/ 148 w 443"/>
                <a:gd name="connsiteY44" fmla="*/ 61 h 1150"/>
                <a:gd name="connsiteX45" fmla="*/ 152 w 443"/>
                <a:gd name="connsiteY45" fmla="*/ 61 h 1150"/>
                <a:gd name="connsiteX46" fmla="*/ 155 w 443"/>
                <a:gd name="connsiteY46" fmla="*/ 64 h 1150"/>
                <a:gd name="connsiteX47" fmla="*/ 159 w 443"/>
                <a:gd name="connsiteY47" fmla="*/ 64 h 1150"/>
                <a:gd name="connsiteX48" fmla="*/ 163 w 443"/>
                <a:gd name="connsiteY48" fmla="*/ 64 h 1150"/>
                <a:gd name="connsiteX49" fmla="*/ 167 w 443"/>
                <a:gd name="connsiteY49" fmla="*/ 64 h 1150"/>
                <a:gd name="connsiteX50" fmla="*/ 171 w 443"/>
                <a:gd name="connsiteY50" fmla="*/ 64 h 1150"/>
                <a:gd name="connsiteX51" fmla="*/ 174 w 443"/>
                <a:gd name="connsiteY51" fmla="*/ 68 h 1150"/>
                <a:gd name="connsiteX52" fmla="*/ 178 w 443"/>
                <a:gd name="connsiteY52" fmla="*/ 68 h 1150"/>
                <a:gd name="connsiteX53" fmla="*/ 182 w 443"/>
                <a:gd name="connsiteY53" fmla="*/ 68 h 1150"/>
                <a:gd name="connsiteX54" fmla="*/ 186 w 443"/>
                <a:gd name="connsiteY54" fmla="*/ 68 h 1150"/>
                <a:gd name="connsiteX55" fmla="*/ 190 w 443"/>
                <a:gd name="connsiteY55" fmla="*/ 68 h 1150"/>
                <a:gd name="connsiteX56" fmla="*/ 193 w 443"/>
                <a:gd name="connsiteY56" fmla="*/ 72 h 1150"/>
                <a:gd name="connsiteX57" fmla="*/ 197 w 443"/>
                <a:gd name="connsiteY57" fmla="*/ 72 h 1150"/>
                <a:gd name="connsiteX58" fmla="*/ 201 w 443"/>
                <a:gd name="connsiteY58" fmla="*/ 72 h 1150"/>
                <a:gd name="connsiteX59" fmla="*/ 205 w 443"/>
                <a:gd name="connsiteY59" fmla="*/ 72 h 1150"/>
                <a:gd name="connsiteX60" fmla="*/ 208 w 443"/>
                <a:gd name="connsiteY60" fmla="*/ 72 h 1150"/>
                <a:gd name="connsiteX61" fmla="*/ 212 w 443"/>
                <a:gd name="connsiteY61" fmla="*/ 76 h 1150"/>
                <a:gd name="connsiteX62" fmla="*/ 216 w 443"/>
                <a:gd name="connsiteY62" fmla="*/ 76 h 1150"/>
                <a:gd name="connsiteX63" fmla="*/ 220 w 443"/>
                <a:gd name="connsiteY63" fmla="*/ 76 h 1150"/>
                <a:gd name="connsiteX64" fmla="*/ 224 w 443"/>
                <a:gd name="connsiteY64" fmla="*/ 76 h 1150"/>
                <a:gd name="connsiteX65" fmla="*/ 227 w 443"/>
                <a:gd name="connsiteY65" fmla="*/ 76 h 1150"/>
                <a:gd name="connsiteX66" fmla="*/ 231 w 443"/>
                <a:gd name="connsiteY66" fmla="*/ 79 h 1150"/>
                <a:gd name="connsiteX67" fmla="*/ 235 w 443"/>
                <a:gd name="connsiteY67" fmla="*/ 79 h 1150"/>
                <a:gd name="connsiteX68" fmla="*/ 239 w 443"/>
                <a:gd name="connsiteY68" fmla="*/ 79 h 1150"/>
                <a:gd name="connsiteX69" fmla="*/ 243 w 443"/>
                <a:gd name="connsiteY69" fmla="*/ 79 h 1150"/>
                <a:gd name="connsiteX70" fmla="*/ 246 w 443"/>
                <a:gd name="connsiteY70" fmla="*/ 79 h 1150"/>
                <a:gd name="connsiteX71" fmla="*/ 250 w 443"/>
                <a:gd name="connsiteY71" fmla="*/ 79 h 1150"/>
                <a:gd name="connsiteX72" fmla="*/ 254 w 443"/>
                <a:gd name="connsiteY72" fmla="*/ 83 h 1150"/>
                <a:gd name="connsiteX73" fmla="*/ 258 w 443"/>
                <a:gd name="connsiteY73" fmla="*/ 83 h 1150"/>
                <a:gd name="connsiteX74" fmla="*/ 261 w 443"/>
                <a:gd name="connsiteY74" fmla="*/ 83 h 1150"/>
                <a:gd name="connsiteX75" fmla="*/ 265 w 443"/>
                <a:gd name="connsiteY75" fmla="*/ 83 h 1150"/>
                <a:gd name="connsiteX76" fmla="*/ 269 w 443"/>
                <a:gd name="connsiteY76" fmla="*/ 83 h 1150"/>
                <a:gd name="connsiteX77" fmla="*/ 273 w 443"/>
                <a:gd name="connsiteY77" fmla="*/ 83 h 1150"/>
                <a:gd name="connsiteX78" fmla="*/ 277 w 443"/>
                <a:gd name="connsiteY78" fmla="*/ 87 h 1150"/>
                <a:gd name="connsiteX79" fmla="*/ 280 w 443"/>
                <a:gd name="connsiteY79" fmla="*/ 87 h 1150"/>
                <a:gd name="connsiteX80" fmla="*/ 284 w 443"/>
                <a:gd name="connsiteY80" fmla="*/ 87 h 1150"/>
                <a:gd name="connsiteX81" fmla="*/ 288 w 443"/>
                <a:gd name="connsiteY81" fmla="*/ 87 h 1150"/>
                <a:gd name="connsiteX82" fmla="*/ 292 w 443"/>
                <a:gd name="connsiteY82" fmla="*/ 87 h 1150"/>
                <a:gd name="connsiteX83" fmla="*/ 296 w 443"/>
                <a:gd name="connsiteY83" fmla="*/ 91 h 1150"/>
                <a:gd name="connsiteX84" fmla="*/ 299 w 443"/>
                <a:gd name="connsiteY84" fmla="*/ 91 h 1150"/>
                <a:gd name="connsiteX85" fmla="*/ 303 w 443"/>
                <a:gd name="connsiteY85" fmla="*/ 91 h 1150"/>
                <a:gd name="connsiteX86" fmla="*/ 307 w 443"/>
                <a:gd name="connsiteY86" fmla="*/ 91 h 1150"/>
                <a:gd name="connsiteX87" fmla="*/ 311 w 443"/>
                <a:gd name="connsiteY87" fmla="*/ 91 h 1150"/>
                <a:gd name="connsiteX88" fmla="*/ 315 w 443"/>
                <a:gd name="connsiteY88" fmla="*/ 91 h 1150"/>
                <a:gd name="connsiteX89" fmla="*/ 318 w 443"/>
                <a:gd name="connsiteY89" fmla="*/ 91 h 1150"/>
                <a:gd name="connsiteX90" fmla="*/ 322 w 443"/>
                <a:gd name="connsiteY90" fmla="*/ 95 h 1150"/>
                <a:gd name="connsiteX91" fmla="*/ 326 w 443"/>
                <a:gd name="connsiteY91" fmla="*/ 95 h 1150"/>
                <a:gd name="connsiteX92" fmla="*/ 330 w 443"/>
                <a:gd name="connsiteY92" fmla="*/ 95 h 1150"/>
                <a:gd name="connsiteX93" fmla="*/ 333 w 443"/>
                <a:gd name="connsiteY93" fmla="*/ 95 h 1150"/>
                <a:gd name="connsiteX94" fmla="*/ 337 w 443"/>
                <a:gd name="connsiteY94" fmla="*/ 95 h 1150"/>
                <a:gd name="connsiteX95" fmla="*/ 341 w 443"/>
                <a:gd name="connsiteY95" fmla="*/ 95 h 1150"/>
                <a:gd name="connsiteX96" fmla="*/ 345 w 443"/>
                <a:gd name="connsiteY96" fmla="*/ 98 h 1150"/>
                <a:gd name="connsiteX97" fmla="*/ 349 w 443"/>
                <a:gd name="connsiteY97" fmla="*/ 98 h 1150"/>
                <a:gd name="connsiteX98" fmla="*/ 352 w 443"/>
                <a:gd name="connsiteY98" fmla="*/ 98 h 1150"/>
                <a:gd name="connsiteX99" fmla="*/ 356 w 443"/>
                <a:gd name="connsiteY99" fmla="*/ 98 h 1150"/>
                <a:gd name="connsiteX100" fmla="*/ 360 w 443"/>
                <a:gd name="connsiteY100" fmla="*/ 98 h 1150"/>
                <a:gd name="connsiteX101" fmla="*/ 364 w 443"/>
                <a:gd name="connsiteY101" fmla="*/ 98 h 1150"/>
                <a:gd name="connsiteX102" fmla="*/ 368 w 443"/>
                <a:gd name="connsiteY102" fmla="*/ 98 h 1150"/>
                <a:gd name="connsiteX103" fmla="*/ 371 w 443"/>
                <a:gd name="connsiteY103" fmla="*/ 102 h 1150"/>
                <a:gd name="connsiteX104" fmla="*/ 375 w 443"/>
                <a:gd name="connsiteY104" fmla="*/ 102 h 1150"/>
                <a:gd name="connsiteX105" fmla="*/ 379 w 443"/>
                <a:gd name="connsiteY105" fmla="*/ 102 h 1150"/>
                <a:gd name="connsiteX106" fmla="*/ 383 w 443"/>
                <a:gd name="connsiteY106" fmla="*/ 102 h 1150"/>
                <a:gd name="connsiteX107" fmla="*/ 386 w 443"/>
                <a:gd name="connsiteY107" fmla="*/ 102 h 1150"/>
                <a:gd name="connsiteX108" fmla="*/ 390 w 443"/>
                <a:gd name="connsiteY108" fmla="*/ 102 h 1150"/>
                <a:gd name="connsiteX109" fmla="*/ 394 w 443"/>
                <a:gd name="connsiteY109" fmla="*/ 102 h 1150"/>
                <a:gd name="connsiteX110" fmla="*/ 398 w 443"/>
                <a:gd name="connsiteY110" fmla="*/ 106 h 1150"/>
                <a:gd name="connsiteX111" fmla="*/ 402 w 443"/>
                <a:gd name="connsiteY111" fmla="*/ 106 h 1150"/>
                <a:gd name="connsiteX112" fmla="*/ 405 w 443"/>
                <a:gd name="connsiteY112" fmla="*/ 106 h 1150"/>
                <a:gd name="connsiteX113" fmla="*/ 409 w 443"/>
                <a:gd name="connsiteY113" fmla="*/ 106 h 1150"/>
                <a:gd name="connsiteX114" fmla="*/ 413 w 443"/>
                <a:gd name="connsiteY114" fmla="*/ 106 h 1150"/>
                <a:gd name="connsiteX115" fmla="*/ 417 w 443"/>
                <a:gd name="connsiteY115" fmla="*/ 106 h 1150"/>
                <a:gd name="connsiteX116" fmla="*/ 421 w 443"/>
                <a:gd name="connsiteY116" fmla="*/ 106 h 1150"/>
                <a:gd name="connsiteX117" fmla="*/ 424 w 443"/>
                <a:gd name="connsiteY117" fmla="*/ 110 h 1150"/>
                <a:gd name="connsiteX118" fmla="*/ 428 w 443"/>
                <a:gd name="connsiteY118" fmla="*/ 110 h 1150"/>
                <a:gd name="connsiteX119" fmla="*/ 432 w 443"/>
                <a:gd name="connsiteY119" fmla="*/ 110 h 1150"/>
                <a:gd name="connsiteX120" fmla="*/ 436 w 443"/>
                <a:gd name="connsiteY120" fmla="*/ 110 h 1150"/>
                <a:gd name="connsiteX121" fmla="*/ 440 w 443"/>
                <a:gd name="connsiteY121" fmla="*/ 110 h 1150"/>
                <a:gd name="connsiteX122" fmla="*/ 443 w 443"/>
                <a:gd name="connsiteY122" fmla="*/ 110 h 1150"/>
                <a:gd name="connsiteX0" fmla="*/ 0 w 443"/>
                <a:gd name="connsiteY0" fmla="*/ 1150 h 1150"/>
                <a:gd name="connsiteX1" fmla="*/ 4 w 443"/>
                <a:gd name="connsiteY1" fmla="*/ 679 h 1150"/>
                <a:gd name="connsiteX2" fmla="*/ 8 w 443"/>
                <a:gd name="connsiteY2" fmla="*/ 660 h 1150"/>
                <a:gd name="connsiteX3" fmla="*/ 8 w 443"/>
                <a:gd name="connsiteY3" fmla="*/ 258 h 1150"/>
                <a:gd name="connsiteX4" fmla="*/ 12 w 443"/>
                <a:gd name="connsiteY4" fmla="*/ 239 h 1150"/>
                <a:gd name="connsiteX5" fmla="*/ 12 w 443"/>
                <a:gd name="connsiteY5" fmla="*/ 4 h 1150"/>
                <a:gd name="connsiteX6" fmla="*/ 15 w 443"/>
                <a:gd name="connsiteY6" fmla="*/ 0 h 1150"/>
                <a:gd name="connsiteX7" fmla="*/ 15 w 443"/>
                <a:gd name="connsiteY7" fmla="*/ 7 h 1150"/>
                <a:gd name="connsiteX8" fmla="*/ 19 w 443"/>
                <a:gd name="connsiteY8" fmla="*/ 11 h 1150"/>
                <a:gd name="connsiteX9" fmla="*/ 23 w 443"/>
                <a:gd name="connsiteY9" fmla="*/ 11 h 1150"/>
                <a:gd name="connsiteX10" fmla="*/ 27 w 443"/>
                <a:gd name="connsiteY10" fmla="*/ 11 h 1150"/>
                <a:gd name="connsiteX11" fmla="*/ 30 w 443"/>
                <a:gd name="connsiteY11" fmla="*/ 15 h 1150"/>
                <a:gd name="connsiteX12" fmla="*/ 34 w 443"/>
                <a:gd name="connsiteY12" fmla="*/ 15 h 1150"/>
                <a:gd name="connsiteX13" fmla="*/ 38 w 443"/>
                <a:gd name="connsiteY13" fmla="*/ 15 h 1150"/>
                <a:gd name="connsiteX14" fmla="*/ 42 w 443"/>
                <a:gd name="connsiteY14" fmla="*/ 15 h 1150"/>
                <a:gd name="connsiteX15" fmla="*/ 46 w 443"/>
                <a:gd name="connsiteY15" fmla="*/ 19 h 1150"/>
                <a:gd name="connsiteX16" fmla="*/ 49 w 443"/>
                <a:gd name="connsiteY16" fmla="*/ 19 h 1150"/>
                <a:gd name="connsiteX17" fmla="*/ 53 w 443"/>
                <a:gd name="connsiteY17" fmla="*/ 19 h 1150"/>
                <a:gd name="connsiteX18" fmla="*/ 57 w 443"/>
                <a:gd name="connsiteY18" fmla="*/ 23 h 1150"/>
                <a:gd name="connsiteX19" fmla="*/ 61 w 443"/>
                <a:gd name="connsiteY19" fmla="*/ 23 h 1150"/>
                <a:gd name="connsiteX20" fmla="*/ 65 w 443"/>
                <a:gd name="connsiteY20" fmla="*/ 23 h 1150"/>
                <a:gd name="connsiteX21" fmla="*/ 68 w 443"/>
                <a:gd name="connsiteY21" fmla="*/ 23 h 1150"/>
                <a:gd name="connsiteX22" fmla="*/ 72 w 443"/>
                <a:gd name="connsiteY22" fmla="*/ 26 h 1150"/>
                <a:gd name="connsiteX23" fmla="*/ 76 w 443"/>
                <a:gd name="connsiteY23" fmla="*/ 26 h 1150"/>
                <a:gd name="connsiteX24" fmla="*/ 80 w 443"/>
                <a:gd name="connsiteY24" fmla="*/ 26 h 1150"/>
                <a:gd name="connsiteX25" fmla="*/ 83 w 443"/>
                <a:gd name="connsiteY25" fmla="*/ 30 h 1150"/>
                <a:gd name="connsiteX26" fmla="*/ 87 w 443"/>
                <a:gd name="connsiteY26" fmla="*/ 30 h 1150"/>
                <a:gd name="connsiteX27" fmla="*/ 91 w 443"/>
                <a:gd name="connsiteY27" fmla="*/ 30 h 1150"/>
                <a:gd name="connsiteX28" fmla="*/ 95 w 443"/>
                <a:gd name="connsiteY28" fmla="*/ 30 h 1150"/>
                <a:gd name="connsiteX29" fmla="*/ 99 w 443"/>
                <a:gd name="connsiteY29" fmla="*/ 34 h 1150"/>
                <a:gd name="connsiteX30" fmla="*/ 102 w 443"/>
                <a:gd name="connsiteY30" fmla="*/ 34 h 1150"/>
                <a:gd name="connsiteX31" fmla="*/ 106 w 443"/>
                <a:gd name="connsiteY31" fmla="*/ 34 h 1150"/>
                <a:gd name="connsiteX32" fmla="*/ 110 w 443"/>
                <a:gd name="connsiteY32" fmla="*/ 34 h 1150"/>
                <a:gd name="connsiteX33" fmla="*/ 114 w 443"/>
                <a:gd name="connsiteY33" fmla="*/ 38 h 1150"/>
                <a:gd name="connsiteX34" fmla="*/ 114 w 443"/>
                <a:gd name="connsiteY34" fmla="*/ 53 h 1150"/>
                <a:gd name="connsiteX35" fmla="*/ 118 w 443"/>
                <a:gd name="connsiteY35" fmla="*/ 57 h 1150"/>
                <a:gd name="connsiteX36" fmla="*/ 121 w 443"/>
                <a:gd name="connsiteY36" fmla="*/ 57 h 1150"/>
                <a:gd name="connsiteX37" fmla="*/ 125 w 443"/>
                <a:gd name="connsiteY37" fmla="*/ 57 h 1150"/>
                <a:gd name="connsiteX38" fmla="*/ 129 w 443"/>
                <a:gd name="connsiteY38" fmla="*/ 57 h 1150"/>
                <a:gd name="connsiteX39" fmla="*/ 133 w 443"/>
                <a:gd name="connsiteY39" fmla="*/ 57 h 1150"/>
                <a:gd name="connsiteX40" fmla="*/ 137 w 443"/>
                <a:gd name="connsiteY40" fmla="*/ 61 h 1150"/>
                <a:gd name="connsiteX41" fmla="*/ 140 w 443"/>
                <a:gd name="connsiteY41" fmla="*/ 61 h 1150"/>
                <a:gd name="connsiteX42" fmla="*/ 144 w 443"/>
                <a:gd name="connsiteY42" fmla="*/ 61 h 1150"/>
                <a:gd name="connsiteX43" fmla="*/ 148 w 443"/>
                <a:gd name="connsiteY43" fmla="*/ 61 h 1150"/>
                <a:gd name="connsiteX44" fmla="*/ 152 w 443"/>
                <a:gd name="connsiteY44" fmla="*/ 61 h 1150"/>
                <a:gd name="connsiteX45" fmla="*/ 155 w 443"/>
                <a:gd name="connsiteY45" fmla="*/ 64 h 1150"/>
                <a:gd name="connsiteX46" fmla="*/ 159 w 443"/>
                <a:gd name="connsiteY46" fmla="*/ 64 h 1150"/>
                <a:gd name="connsiteX47" fmla="*/ 163 w 443"/>
                <a:gd name="connsiteY47" fmla="*/ 64 h 1150"/>
                <a:gd name="connsiteX48" fmla="*/ 167 w 443"/>
                <a:gd name="connsiteY48" fmla="*/ 64 h 1150"/>
                <a:gd name="connsiteX49" fmla="*/ 171 w 443"/>
                <a:gd name="connsiteY49" fmla="*/ 64 h 1150"/>
                <a:gd name="connsiteX50" fmla="*/ 174 w 443"/>
                <a:gd name="connsiteY50" fmla="*/ 68 h 1150"/>
                <a:gd name="connsiteX51" fmla="*/ 178 w 443"/>
                <a:gd name="connsiteY51" fmla="*/ 68 h 1150"/>
                <a:gd name="connsiteX52" fmla="*/ 182 w 443"/>
                <a:gd name="connsiteY52" fmla="*/ 68 h 1150"/>
                <a:gd name="connsiteX53" fmla="*/ 186 w 443"/>
                <a:gd name="connsiteY53" fmla="*/ 68 h 1150"/>
                <a:gd name="connsiteX54" fmla="*/ 190 w 443"/>
                <a:gd name="connsiteY54" fmla="*/ 68 h 1150"/>
                <a:gd name="connsiteX55" fmla="*/ 193 w 443"/>
                <a:gd name="connsiteY55" fmla="*/ 72 h 1150"/>
                <a:gd name="connsiteX56" fmla="*/ 197 w 443"/>
                <a:gd name="connsiteY56" fmla="*/ 72 h 1150"/>
                <a:gd name="connsiteX57" fmla="*/ 201 w 443"/>
                <a:gd name="connsiteY57" fmla="*/ 72 h 1150"/>
                <a:gd name="connsiteX58" fmla="*/ 205 w 443"/>
                <a:gd name="connsiteY58" fmla="*/ 72 h 1150"/>
                <a:gd name="connsiteX59" fmla="*/ 208 w 443"/>
                <a:gd name="connsiteY59" fmla="*/ 72 h 1150"/>
                <a:gd name="connsiteX60" fmla="*/ 212 w 443"/>
                <a:gd name="connsiteY60" fmla="*/ 76 h 1150"/>
                <a:gd name="connsiteX61" fmla="*/ 216 w 443"/>
                <a:gd name="connsiteY61" fmla="*/ 76 h 1150"/>
                <a:gd name="connsiteX62" fmla="*/ 220 w 443"/>
                <a:gd name="connsiteY62" fmla="*/ 76 h 1150"/>
                <a:gd name="connsiteX63" fmla="*/ 224 w 443"/>
                <a:gd name="connsiteY63" fmla="*/ 76 h 1150"/>
                <a:gd name="connsiteX64" fmla="*/ 227 w 443"/>
                <a:gd name="connsiteY64" fmla="*/ 76 h 1150"/>
                <a:gd name="connsiteX65" fmla="*/ 231 w 443"/>
                <a:gd name="connsiteY65" fmla="*/ 79 h 1150"/>
                <a:gd name="connsiteX66" fmla="*/ 235 w 443"/>
                <a:gd name="connsiteY66" fmla="*/ 79 h 1150"/>
                <a:gd name="connsiteX67" fmla="*/ 239 w 443"/>
                <a:gd name="connsiteY67" fmla="*/ 79 h 1150"/>
                <a:gd name="connsiteX68" fmla="*/ 243 w 443"/>
                <a:gd name="connsiteY68" fmla="*/ 79 h 1150"/>
                <a:gd name="connsiteX69" fmla="*/ 246 w 443"/>
                <a:gd name="connsiteY69" fmla="*/ 79 h 1150"/>
                <a:gd name="connsiteX70" fmla="*/ 250 w 443"/>
                <a:gd name="connsiteY70" fmla="*/ 79 h 1150"/>
                <a:gd name="connsiteX71" fmla="*/ 254 w 443"/>
                <a:gd name="connsiteY71" fmla="*/ 83 h 1150"/>
                <a:gd name="connsiteX72" fmla="*/ 258 w 443"/>
                <a:gd name="connsiteY72" fmla="*/ 83 h 1150"/>
                <a:gd name="connsiteX73" fmla="*/ 261 w 443"/>
                <a:gd name="connsiteY73" fmla="*/ 83 h 1150"/>
                <a:gd name="connsiteX74" fmla="*/ 265 w 443"/>
                <a:gd name="connsiteY74" fmla="*/ 83 h 1150"/>
                <a:gd name="connsiteX75" fmla="*/ 269 w 443"/>
                <a:gd name="connsiteY75" fmla="*/ 83 h 1150"/>
                <a:gd name="connsiteX76" fmla="*/ 273 w 443"/>
                <a:gd name="connsiteY76" fmla="*/ 83 h 1150"/>
                <a:gd name="connsiteX77" fmla="*/ 277 w 443"/>
                <a:gd name="connsiteY77" fmla="*/ 87 h 1150"/>
                <a:gd name="connsiteX78" fmla="*/ 280 w 443"/>
                <a:gd name="connsiteY78" fmla="*/ 87 h 1150"/>
                <a:gd name="connsiteX79" fmla="*/ 284 w 443"/>
                <a:gd name="connsiteY79" fmla="*/ 87 h 1150"/>
                <a:gd name="connsiteX80" fmla="*/ 288 w 443"/>
                <a:gd name="connsiteY80" fmla="*/ 87 h 1150"/>
                <a:gd name="connsiteX81" fmla="*/ 292 w 443"/>
                <a:gd name="connsiteY81" fmla="*/ 87 h 1150"/>
                <a:gd name="connsiteX82" fmla="*/ 296 w 443"/>
                <a:gd name="connsiteY82" fmla="*/ 91 h 1150"/>
                <a:gd name="connsiteX83" fmla="*/ 299 w 443"/>
                <a:gd name="connsiteY83" fmla="*/ 91 h 1150"/>
                <a:gd name="connsiteX84" fmla="*/ 303 w 443"/>
                <a:gd name="connsiteY84" fmla="*/ 91 h 1150"/>
                <a:gd name="connsiteX85" fmla="*/ 307 w 443"/>
                <a:gd name="connsiteY85" fmla="*/ 91 h 1150"/>
                <a:gd name="connsiteX86" fmla="*/ 311 w 443"/>
                <a:gd name="connsiteY86" fmla="*/ 91 h 1150"/>
                <a:gd name="connsiteX87" fmla="*/ 315 w 443"/>
                <a:gd name="connsiteY87" fmla="*/ 91 h 1150"/>
                <a:gd name="connsiteX88" fmla="*/ 318 w 443"/>
                <a:gd name="connsiteY88" fmla="*/ 91 h 1150"/>
                <a:gd name="connsiteX89" fmla="*/ 322 w 443"/>
                <a:gd name="connsiteY89" fmla="*/ 95 h 1150"/>
                <a:gd name="connsiteX90" fmla="*/ 326 w 443"/>
                <a:gd name="connsiteY90" fmla="*/ 95 h 1150"/>
                <a:gd name="connsiteX91" fmla="*/ 330 w 443"/>
                <a:gd name="connsiteY91" fmla="*/ 95 h 1150"/>
                <a:gd name="connsiteX92" fmla="*/ 333 w 443"/>
                <a:gd name="connsiteY92" fmla="*/ 95 h 1150"/>
                <a:gd name="connsiteX93" fmla="*/ 337 w 443"/>
                <a:gd name="connsiteY93" fmla="*/ 95 h 1150"/>
                <a:gd name="connsiteX94" fmla="*/ 341 w 443"/>
                <a:gd name="connsiteY94" fmla="*/ 95 h 1150"/>
                <a:gd name="connsiteX95" fmla="*/ 345 w 443"/>
                <a:gd name="connsiteY95" fmla="*/ 98 h 1150"/>
                <a:gd name="connsiteX96" fmla="*/ 349 w 443"/>
                <a:gd name="connsiteY96" fmla="*/ 98 h 1150"/>
                <a:gd name="connsiteX97" fmla="*/ 352 w 443"/>
                <a:gd name="connsiteY97" fmla="*/ 98 h 1150"/>
                <a:gd name="connsiteX98" fmla="*/ 356 w 443"/>
                <a:gd name="connsiteY98" fmla="*/ 98 h 1150"/>
                <a:gd name="connsiteX99" fmla="*/ 360 w 443"/>
                <a:gd name="connsiteY99" fmla="*/ 98 h 1150"/>
                <a:gd name="connsiteX100" fmla="*/ 364 w 443"/>
                <a:gd name="connsiteY100" fmla="*/ 98 h 1150"/>
                <a:gd name="connsiteX101" fmla="*/ 368 w 443"/>
                <a:gd name="connsiteY101" fmla="*/ 98 h 1150"/>
                <a:gd name="connsiteX102" fmla="*/ 371 w 443"/>
                <a:gd name="connsiteY102" fmla="*/ 102 h 1150"/>
                <a:gd name="connsiteX103" fmla="*/ 375 w 443"/>
                <a:gd name="connsiteY103" fmla="*/ 102 h 1150"/>
                <a:gd name="connsiteX104" fmla="*/ 379 w 443"/>
                <a:gd name="connsiteY104" fmla="*/ 102 h 1150"/>
                <a:gd name="connsiteX105" fmla="*/ 383 w 443"/>
                <a:gd name="connsiteY105" fmla="*/ 102 h 1150"/>
                <a:gd name="connsiteX106" fmla="*/ 386 w 443"/>
                <a:gd name="connsiteY106" fmla="*/ 102 h 1150"/>
                <a:gd name="connsiteX107" fmla="*/ 390 w 443"/>
                <a:gd name="connsiteY107" fmla="*/ 102 h 1150"/>
                <a:gd name="connsiteX108" fmla="*/ 394 w 443"/>
                <a:gd name="connsiteY108" fmla="*/ 102 h 1150"/>
                <a:gd name="connsiteX109" fmla="*/ 398 w 443"/>
                <a:gd name="connsiteY109" fmla="*/ 106 h 1150"/>
                <a:gd name="connsiteX110" fmla="*/ 402 w 443"/>
                <a:gd name="connsiteY110" fmla="*/ 106 h 1150"/>
                <a:gd name="connsiteX111" fmla="*/ 405 w 443"/>
                <a:gd name="connsiteY111" fmla="*/ 106 h 1150"/>
                <a:gd name="connsiteX112" fmla="*/ 409 w 443"/>
                <a:gd name="connsiteY112" fmla="*/ 106 h 1150"/>
                <a:gd name="connsiteX113" fmla="*/ 413 w 443"/>
                <a:gd name="connsiteY113" fmla="*/ 106 h 1150"/>
                <a:gd name="connsiteX114" fmla="*/ 417 w 443"/>
                <a:gd name="connsiteY114" fmla="*/ 106 h 1150"/>
                <a:gd name="connsiteX115" fmla="*/ 421 w 443"/>
                <a:gd name="connsiteY115" fmla="*/ 106 h 1150"/>
                <a:gd name="connsiteX116" fmla="*/ 424 w 443"/>
                <a:gd name="connsiteY116" fmla="*/ 110 h 1150"/>
                <a:gd name="connsiteX117" fmla="*/ 428 w 443"/>
                <a:gd name="connsiteY117" fmla="*/ 110 h 1150"/>
                <a:gd name="connsiteX118" fmla="*/ 432 w 443"/>
                <a:gd name="connsiteY118" fmla="*/ 110 h 1150"/>
                <a:gd name="connsiteX119" fmla="*/ 436 w 443"/>
                <a:gd name="connsiteY119" fmla="*/ 110 h 1150"/>
                <a:gd name="connsiteX120" fmla="*/ 440 w 443"/>
                <a:gd name="connsiteY120" fmla="*/ 110 h 1150"/>
                <a:gd name="connsiteX121" fmla="*/ 443 w 443"/>
                <a:gd name="connsiteY121" fmla="*/ 110 h 1150"/>
                <a:gd name="connsiteX0" fmla="*/ 0 w 443"/>
                <a:gd name="connsiteY0" fmla="*/ 910 h 910"/>
                <a:gd name="connsiteX1" fmla="*/ 4 w 443"/>
                <a:gd name="connsiteY1" fmla="*/ 679 h 910"/>
                <a:gd name="connsiteX2" fmla="*/ 8 w 443"/>
                <a:gd name="connsiteY2" fmla="*/ 660 h 910"/>
                <a:gd name="connsiteX3" fmla="*/ 8 w 443"/>
                <a:gd name="connsiteY3" fmla="*/ 258 h 910"/>
                <a:gd name="connsiteX4" fmla="*/ 12 w 443"/>
                <a:gd name="connsiteY4" fmla="*/ 239 h 910"/>
                <a:gd name="connsiteX5" fmla="*/ 12 w 443"/>
                <a:gd name="connsiteY5" fmla="*/ 4 h 910"/>
                <a:gd name="connsiteX6" fmla="*/ 15 w 443"/>
                <a:gd name="connsiteY6" fmla="*/ 0 h 910"/>
                <a:gd name="connsiteX7" fmla="*/ 15 w 443"/>
                <a:gd name="connsiteY7" fmla="*/ 7 h 910"/>
                <a:gd name="connsiteX8" fmla="*/ 19 w 443"/>
                <a:gd name="connsiteY8" fmla="*/ 11 h 910"/>
                <a:gd name="connsiteX9" fmla="*/ 23 w 443"/>
                <a:gd name="connsiteY9" fmla="*/ 11 h 910"/>
                <a:gd name="connsiteX10" fmla="*/ 27 w 443"/>
                <a:gd name="connsiteY10" fmla="*/ 11 h 910"/>
                <a:gd name="connsiteX11" fmla="*/ 30 w 443"/>
                <a:gd name="connsiteY11" fmla="*/ 15 h 910"/>
                <a:gd name="connsiteX12" fmla="*/ 34 w 443"/>
                <a:gd name="connsiteY12" fmla="*/ 15 h 910"/>
                <a:gd name="connsiteX13" fmla="*/ 38 w 443"/>
                <a:gd name="connsiteY13" fmla="*/ 15 h 910"/>
                <a:gd name="connsiteX14" fmla="*/ 42 w 443"/>
                <a:gd name="connsiteY14" fmla="*/ 15 h 910"/>
                <a:gd name="connsiteX15" fmla="*/ 46 w 443"/>
                <a:gd name="connsiteY15" fmla="*/ 19 h 910"/>
                <a:gd name="connsiteX16" fmla="*/ 49 w 443"/>
                <a:gd name="connsiteY16" fmla="*/ 19 h 910"/>
                <a:gd name="connsiteX17" fmla="*/ 53 w 443"/>
                <a:gd name="connsiteY17" fmla="*/ 19 h 910"/>
                <a:gd name="connsiteX18" fmla="*/ 57 w 443"/>
                <a:gd name="connsiteY18" fmla="*/ 23 h 910"/>
                <a:gd name="connsiteX19" fmla="*/ 61 w 443"/>
                <a:gd name="connsiteY19" fmla="*/ 23 h 910"/>
                <a:gd name="connsiteX20" fmla="*/ 65 w 443"/>
                <a:gd name="connsiteY20" fmla="*/ 23 h 910"/>
                <a:gd name="connsiteX21" fmla="*/ 68 w 443"/>
                <a:gd name="connsiteY21" fmla="*/ 23 h 910"/>
                <a:gd name="connsiteX22" fmla="*/ 72 w 443"/>
                <a:gd name="connsiteY22" fmla="*/ 26 h 910"/>
                <a:gd name="connsiteX23" fmla="*/ 76 w 443"/>
                <a:gd name="connsiteY23" fmla="*/ 26 h 910"/>
                <a:gd name="connsiteX24" fmla="*/ 80 w 443"/>
                <a:gd name="connsiteY24" fmla="*/ 26 h 910"/>
                <a:gd name="connsiteX25" fmla="*/ 83 w 443"/>
                <a:gd name="connsiteY25" fmla="*/ 30 h 910"/>
                <a:gd name="connsiteX26" fmla="*/ 87 w 443"/>
                <a:gd name="connsiteY26" fmla="*/ 30 h 910"/>
                <a:gd name="connsiteX27" fmla="*/ 91 w 443"/>
                <a:gd name="connsiteY27" fmla="*/ 30 h 910"/>
                <a:gd name="connsiteX28" fmla="*/ 95 w 443"/>
                <a:gd name="connsiteY28" fmla="*/ 30 h 910"/>
                <a:gd name="connsiteX29" fmla="*/ 99 w 443"/>
                <a:gd name="connsiteY29" fmla="*/ 34 h 910"/>
                <a:gd name="connsiteX30" fmla="*/ 102 w 443"/>
                <a:gd name="connsiteY30" fmla="*/ 34 h 910"/>
                <a:gd name="connsiteX31" fmla="*/ 106 w 443"/>
                <a:gd name="connsiteY31" fmla="*/ 34 h 910"/>
                <a:gd name="connsiteX32" fmla="*/ 110 w 443"/>
                <a:gd name="connsiteY32" fmla="*/ 34 h 910"/>
                <a:gd name="connsiteX33" fmla="*/ 114 w 443"/>
                <a:gd name="connsiteY33" fmla="*/ 38 h 910"/>
                <a:gd name="connsiteX34" fmla="*/ 114 w 443"/>
                <a:gd name="connsiteY34" fmla="*/ 53 h 910"/>
                <a:gd name="connsiteX35" fmla="*/ 118 w 443"/>
                <a:gd name="connsiteY35" fmla="*/ 57 h 910"/>
                <a:gd name="connsiteX36" fmla="*/ 121 w 443"/>
                <a:gd name="connsiteY36" fmla="*/ 57 h 910"/>
                <a:gd name="connsiteX37" fmla="*/ 125 w 443"/>
                <a:gd name="connsiteY37" fmla="*/ 57 h 910"/>
                <a:gd name="connsiteX38" fmla="*/ 129 w 443"/>
                <a:gd name="connsiteY38" fmla="*/ 57 h 910"/>
                <a:gd name="connsiteX39" fmla="*/ 133 w 443"/>
                <a:gd name="connsiteY39" fmla="*/ 57 h 910"/>
                <a:gd name="connsiteX40" fmla="*/ 137 w 443"/>
                <a:gd name="connsiteY40" fmla="*/ 61 h 910"/>
                <a:gd name="connsiteX41" fmla="*/ 140 w 443"/>
                <a:gd name="connsiteY41" fmla="*/ 61 h 910"/>
                <a:gd name="connsiteX42" fmla="*/ 144 w 443"/>
                <a:gd name="connsiteY42" fmla="*/ 61 h 910"/>
                <a:gd name="connsiteX43" fmla="*/ 148 w 443"/>
                <a:gd name="connsiteY43" fmla="*/ 61 h 910"/>
                <a:gd name="connsiteX44" fmla="*/ 152 w 443"/>
                <a:gd name="connsiteY44" fmla="*/ 61 h 910"/>
                <a:gd name="connsiteX45" fmla="*/ 155 w 443"/>
                <a:gd name="connsiteY45" fmla="*/ 64 h 910"/>
                <a:gd name="connsiteX46" fmla="*/ 159 w 443"/>
                <a:gd name="connsiteY46" fmla="*/ 64 h 910"/>
                <a:gd name="connsiteX47" fmla="*/ 163 w 443"/>
                <a:gd name="connsiteY47" fmla="*/ 64 h 910"/>
                <a:gd name="connsiteX48" fmla="*/ 167 w 443"/>
                <a:gd name="connsiteY48" fmla="*/ 64 h 910"/>
                <a:gd name="connsiteX49" fmla="*/ 171 w 443"/>
                <a:gd name="connsiteY49" fmla="*/ 64 h 910"/>
                <a:gd name="connsiteX50" fmla="*/ 174 w 443"/>
                <a:gd name="connsiteY50" fmla="*/ 68 h 910"/>
                <a:gd name="connsiteX51" fmla="*/ 178 w 443"/>
                <a:gd name="connsiteY51" fmla="*/ 68 h 910"/>
                <a:gd name="connsiteX52" fmla="*/ 182 w 443"/>
                <a:gd name="connsiteY52" fmla="*/ 68 h 910"/>
                <a:gd name="connsiteX53" fmla="*/ 186 w 443"/>
                <a:gd name="connsiteY53" fmla="*/ 68 h 910"/>
                <a:gd name="connsiteX54" fmla="*/ 190 w 443"/>
                <a:gd name="connsiteY54" fmla="*/ 68 h 910"/>
                <a:gd name="connsiteX55" fmla="*/ 193 w 443"/>
                <a:gd name="connsiteY55" fmla="*/ 72 h 910"/>
                <a:gd name="connsiteX56" fmla="*/ 197 w 443"/>
                <a:gd name="connsiteY56" fmla="*/ 72 h 910"/>
                <a:gd name="connsiteX57" fmla="*/ 201 w 443"/>
                <a:gd name="connsiteY57" fmla="*/ 72 h 910"/>
                <a:gd name="connsiteX58" fmla="*/ 205 w 443"/>
                <a:gd name="connsiteY58" fmla="*/ 72 h 910"/>
                <a:gd name="connsiteX59" fmla="*/ 208 w 443"/>
                <a:gd name="connsiteY59" fmla="*/ 72 h 910"/>
                <a:gd name="connsiteX60" fmla="*/ 212 w 443"/>
                <a:gd name="connsiteY60" fmla="*/ 76 h 910"/>
                <a:gd name="connsiteX61" fmla="*/ 216 w 443"/>
                <a:gd name="connsiteY61" fmla="*/ 76 h 910"/>
                <a:gd name="connsiteX62" fmla="*/ 220 w 443"/>
                <a:gd name="connsiteY62" fmla="*/ 76 h 910"/>
                <a:gd name="connsiteX63" fmla="*/ 224 w 443"/>
                <a:gd name="connsiteY63" fmla="*/ 76 h 910"/>
                <a:gd name="connsiteX64" fmla="*/ 227 w 443"/>
                <a:gd name="connsiteY64" fmla="*/ 76 h 910"/>
                <a:gd name="connsiteX65" fmla="*/ 231 w 443"/>
                <a:gd name="connsiteY65" fmla="*/ 79 h 910"/>
                <a:gd name="connsiteX66" fmla="*/ 235 w 443"/>
                <a:gd name="connsiteY66" fmla="*/ 79 h 910"/>
                <a:gd name="connsiteX67" fmla="*/ 239 w 443"/>
                <a:gd name="connsiteY67" fmla="*/ 79 h 910"/>
                <a:gd name="connsiteX68" fmla="*/ 243 w 443"/>
                <a:gd name="connsiteY68" fmla="*/ 79 h 910"/>
                <a:gd name="connsiteX69" fmla="*/ 246 w 443"/>
                <a:gd name="connsiteY69" fmla="*/ 79 h 910"/>
                <a:gd name="connsiteX70" fmla="*/ 250 w 443"/>
                <a:gd name="connsiteY70" fmla="*/ 79 h 910"/>
                <a:gd name="connsiteX71" fmla="*/ 254 w 443"/>
                <a:gd name="connsiteY71" fmla="*/ 83 h 910"/>
                <a:gd name="connsiteX72" fmla="*/ 258 w 443"/>
                <a:gd name="connsiteY72" fmla="*/ 83 h 910"/>
                <a:gd name="connsiteX73" fmla="*/ 261 w 443"/>
                <a:gd name="connsiteY73" fmla="*/ 83 h 910"/>
                <a:gd name="connsiteX74" fmla="*/ 265 w 443"/>
                <a:gd name="connsiteY74" fmla="*/ 83 h 910"/>
                <a:gd name="connsiteX75" fmla="*/ 269 w 443"/>
                <a:gd name="connsiteY75" fmla="*/ 83 h 910"/>
                <a:gd name="connsiteX76" fmla="*/ 273 w 443"/>
                <a:gd name="connsiteY76" fmla="*/ 83 h 910"/>
                <a:gd name="connsiteX77" fmla="*/ 277 w 443"/>
                <a:gd name="connsiteY77" fmla="*/ 87 h 910"/>
                <a:gd name="connsiteX78" fmla="*/ 280 w 443"/>
                <a:gd name="connsiteY78" fmla="*/ 87 h 910"/>
                <a:gd name="connsiteX79" fmla="*/ 284 w 443"/>
                <a:gd name="connsiteY79" fmla="*/ 87 h 910"/>
                <a:gd name="connsiteX80" fmla="*/ 288 w 443"/>
                <a:gd name="connsiteY80" fmla="*/ 87 h 910"/>
                <a:gd name="connsiteX81" fmla="*/ 292 w 443"/>
                <a:gd name="connsiteY81" fmla="*/ 87 h 910"/>
                <a:gd name="connsiteX82" fmla="*/ 296 w 443"/>
                <a:gd name="connsiteY82" fmla="*/ 91 h 910"/>
                <a:gd name="connsiteX83" fmla="*/ 299 w 443"/>
                <a:gd name="connsiteY83" fmla="*/ 91 h 910"/>
                <a:gd name="connsiteX84" fmla="*/ 303 w 443"/>
                <a:gd name="connsiteY84" fmla="*/ 91 h 910"/>
                <a:gd name="connsiteX85" fmla="*/ 307 w 443"/>
                <a:gd name="connsiteY85" fmla="*/ 91 h 910"/>
                <a:gd name="connsiteX86" fmla="*/ 311 w 443"/>
                <a:gd name="connsiteY86" fmla="*/ 91 h 910"/>
                <a:gd name="connsiteX87" fmla="*/ 315 w 443"/>
                <a:gd name="connsiteY87" fmla="*/ 91 h 910"/>
                <a:gd name="connsiteX88" fmla="*/ 318 w 443"/>
                <a:gd name="connsiteY88" fmla="*/ 91 h 910"/>
                <a:gd name="connsiteX89" fmla="*/ 322 w 443"/>
                <a:gd name="connsiteY89" fmla="*/ 95 h 910"/>
                <a:gd name="connsiteX90" fmla="*/ 326 w 443"/>
                <a:gd name="connsiteY90" fmla="*/ 95 h 910"/>
                <a:gd name="connsiteX91" fmla="*/ 330 w 443"/>
                <a:gd name="connsiteY91" fmla="*/ 95 h 910"/>
                <a:gd name="connsiteX92" fmla="*/ 333 w 443"/>
                <a:gd name="connsiteY92" fmla="*/ 95 h 910"/>
                <a:gd name="connsiteX93" fmla="*/ 337 w 443"/>
                <a:gd name="connsiteY93" fmla="*/ 95 h 910"/>
                <a:gd name="connsiteX94" fmla="*/ 341 w 443"/>
                <a:gd name="connsiteY94" fmla="*/ 95 h 910"/>
                <a:gd name="connsiteX95" fmla="*/ 345 w 443"/>
                <a:gd name="connsiteY95" fmla="*/ 98 h 910"/>
                <a:gd name="connsiteX96" fmla="*/ 349 w 443"/>
                <a:gd name="connsiteY96" fmla="*/ 98 h 910"/>
                <a:gd name="connsiteX97" fmla="*/ 352 w 443"/>
                <a:gd name="connsiteY97" fmla="*/ 98 h 910"/>
                <a:gd name="connsiteX98" fmla="*/ 356 w 443"/>
                <a:gd name="connsiteY98" fmla="*/ 98 h 910"/>
                <a:gd name="connsiteX99" fmla="*/ 360 w 443"/>
                <a:gd name="connsiteY99" fmla="*/ 98 h 910"/>
                <a:gd name="connsiteX100" fmla="*/ 364 w 443"/>
                <a:gd name="connsiteY100" fmla="*/ 98 h 910"/>
                <a:gd name="connsiteX101" fmla="*/ 368 w 443"/>
                <a:gd name="connsiteY101" fmla="*/ 98 h 910"/>
                <a:gd name="connsiteX102" fmla="*/ 371 w 443"/>
                <a:gd name="connsiteY102" fmla="*/ 102 h 910"/>
                <a:gd name="connsiteX103" fmla="*/ 375 w 443"/>
                <a:gd name="connsiteY103" fmla="*/ 102 h 910"/>
                <a:gd name="connsiteX104" fmla="*/ 379 w 443"/>
                <a:gd name="connsiteY104" fmla="*/ 102 h 910"/>
                <a:gd name="connsiteX105" fmla="*/ 383 w 443"/>
                <a:gd name="connsiteY105" fmla="*/ 102 h 910"/>
                <a:gd name="connsiteX106" fmla="*/ 386 w 443"/>
                <a:gd name="connsiteY106" fmla="*/ 102 h 910"/>
                <a:gd name="connsiteX107" fmla="*/ 390 w 443"/>
                <a:gd name="connsiteY107" fmla="*/ 102 h 910"/>
                <a:gd name="connsiteX108" fmla="*/ 394 w 443"/>
                <a:gd name="connsiteY108" fmla="*/ 102 h 910"/>
                <a:gd name="connsiteX109" fmla="*/ 398 w 443"/>
                <a:gd name="connsiteY109" fmla="*/ 106 h 910"/>
                <a:gd name="connsiteX110" fmla="*/ 402 w 443"/>
                <a:gd name="connsiteY110" fmla="*/ 106 h 910"/>
                <a:gd name="connsiteX111" fmla="*/ 405 w 443"/>
                <a:gd name="connsiteY111" fmla="*/ 106 h 910"/>
                <a:gd name="connsiteX112" fmla="*/ 409 w 443"/>
                <a:gd name="connsiteY112" fmla="*/ 106 h 910"/>
                <a:gd name="connsiteX113" fmla="*/ 413 w 443"/>
                <a:gd name="connsiteY113" fmla="*/ 106 h 910"/>
                <a:gd name="connsiteX114" fmla="*/ 417 w 443"/>
                <a:gd name="connsiteY114" fmla="*/ 106 h 910"/>
                <a:gd name="connsiteX115" fmla="*/ 421 w 443"/>
                <a:gd name="connsiteY115" fmla="*/ 106 h 910"/>
                <a:gd name="connsiteX116" fmla="*/ 424 w 443"/>
                <a:gd name="connsiteY116" fmla="*/ 110 h 910"/>
                <a:gd name="connsiteX117" fmla="*/ 428 w 443"/>
                <a:gd name="connsiteY117" fmla="*/ 110 h 910"/>
                <a:gd name="connsiteX118" fmla="*/ 432 w 443"/>
                <a:gd name="connsiteY118" fmla="*/ 110 h 910"/>
                <a:gd name="connsiteX119" fmla="*/ 436 w 443"/>
                <a:gd name="connsiteY119" fmla="*/ 110 h 910"/>
                <a:gd name="connsiteX120" fmla="*/ 440 w 443"/>
                <a:gd name="connsiteY120" fmla="*/ 110 h 910"/>
                <a:gd name="connsiteX121" fmla="*/ 443 w 443"/>
                <a:gd name="connsiteY121" fmla="*/ 110 h 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443" h="910">
                  <a:moveTo>
                    <a:pt x="0" y="910"/>
                  </a:moveTo>
                  <a:cubicBezTo>
                    <a:pt x="1" y="812"/>
                    <a:pt x="3" y="761"/>
                    <a:pt x="4" y="679"/>
                  </a:cubicBezTo>
                  <a:cubicBezTo>
                    <a:pt x="5" y="673"/>
                    <a:pt x="7" y="666"/>
                    <a:pt x="8" y="660"/>
                  </a:cubicBezTo>
                  <a:lnTo>
                    <a:pt x="8" y="258"/>
                  </a:lnTo>
                  <a:cubicBezTo>
                    <a:pt x="9" y="252"/>
                    <a:pt x="11" y="245"/>
                    <a:pt x="12" y="239"/>
                  </a:cubicBezTo>
                  <a:lnTo>
                    <a:pt x="12" y="4"/>
                  </a:lnTo>
                  <a:cubicBezTo>
                    <a:pt x="13" y="3"/>
                    <a:pt x="14" y="1"/>
                    <a:pt x="15" y="0"/>
                  </a:cubicBezTo>
                  <a:lnTo>
                    <a:pt x="15" y="7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7" y="11"/>
                  </a:lnTo>
                  <a:cubicBezTo>
                    <a:pt x="28" y="12"/>
                    <a:pt x="29" y="14"/>
                    <a:pt x="30" y="15"/>
                  </a:cubicBezTo>
                  <a:lnTo>
                    <a:pt x="34" y="15"/>
                  </a:lnTo>
                  <a:lnTo>
                    <a:pt x="38" y="15"/>
                  </a:lnTo>
                  <a:lnTo>
                    <a:pt x="42" y="15"/>
                  </a:lnTo>
                  <a:lnTo>
                    <a:pt x="46" y="19"/>
                  </a:lnTo>
                  <a:lnTo>
                    <a:pt x="49" y="19"/>
                  </a:lnTo>
                  <a:lnTo>
                    <a:pt x="53" y="19"/>
                  </a:lnTo>
                  <a:lnTo>
                    <a:pt x="57" y="23"/>
                  </a:lnTo>
                  <a:lnTo>
                    <a:pt x="61" y="23"/>
                  </a:lnTo>
                  <a:lnTo>
                    <a:pt x="65" y="23"/>
                  </a:lnTo>
                  <a:lnTo>
                    <a:pt x="68" y="23"/>
                  </a:lnTo>
                  <a:cubicBezTo>
                    <a:pt x="69" y="24"/>
                    <a:pt x="71" y="25"/>
                    <a:pt x="72" y="26"/>
                  </a:cubicBezTo>
                  <a:lnTo>
                    <a:pt x="76" y="26"/>
                  </a:lnTo>
                  <a:lnTo>
                    <a:pt x="80" y="26"/>
                  </a:lnTo>
                  <a:cubicBezTo>
                    <a:pt x="81" y="27"/>
                    <a:pt x="82" y="29"/>
                    <a:pt x="83" y="30"/>
                  </a:cubicBezTo>
                  <a:lnTo>
                    <a:pt x="87" y="30"/>
                  </a:lnTo>
                  <a:lnTo>
                    <a:pt x="91" y="30"/>
                  </a:lnTo>
                  <a:lnTo>
                    <a:pt x="95" y="30"/>
                  </a:lnTo>
                  <a:lnTo>
                    <a:pt x="99" y="34"/>
                  </a:lnTo>
                  <a:lnTo>
                    <a:pt x="102" y="34"/>
                  </a:lnTo>
                  <a:lnTo>
                    <a:pt x="106" y="34"/>
                  </a:lnTo>
                  <a:lnTo>
                    <a:pt x="110" y="34"/>
                  </a:lnTo>
                  <a:lnTo>
                    <a:pt x="114" y="38"/>
                  </a:lnTo>
                  <a:lnTo>
                    <a:pt x="114" y="53"/>
                  </a:lnTo>
                  <a:lnTo>
                    <a:pt x="118" y="57"/>
                  </a:lnTo>
                  <a:lnTo>
                    <a:pt x="121" y="57"/>
                  </a:lnTo>
                  <a:lnTo>
                    <a:pt x="125" y="57"/>
                  </a:lnTo>
                  <a:lnTo>
                    <a:pt x="129" y="57"/>
                  </a:lnTo>
                  <a:lnTo>
                    <a:pt x="133" y="57"/>
                  </a:lnTo>
                  <a:lnTo>
                    <a:pt x="137" y="61"/>
                  </a:lnTo>
                  <a:lnTo>
                    <a:pt x="140" y="61"/>
                  </a:lnTo>
                  <a:lnTo>
                    <a:pt x="144" y="61"/>
                  </a:lnTo>
                  <a:lnTo>
                    <a:pt x="148" y="61"/>
                  </a:lnTo>
                  <a:lnTo>
                    <a:pt x="152" y="61"/>
                  </a:lnTo>
                  <a:lnTo>
                    <a:pt x="155" y="64"/>
                  </a:lnTo>
                  <a:lnTo>
                    <a:pt x="159" y="64"/>
                  </a:lnTo>
                  <a:lnTo>
                    <a:pt x="163" y="64"/>
                  </a:lnTo>
                  <a:lnTo>
                    <a:pt x="167" y="64"/>
                  </a:lnTo>
                  <a:lnTo>
                    <a:pt x="171" y="64"/>
                  </a:lnTo>
                  <a:cubicBezTo>
                    <a:pt x="172" y="65"/>
                    <a:pt x="173" y="67"/>
                    <a:pt x="174" y="68"/>
                  </a:cubicBezTo>
                  <a:lnTo>
                    <a:pt x="178" y="68"/>
                  </a:lnTo>
                  <a:lnTo>
                    <a:pt x="182" y="68"/>
                  </a:lnTo>
                  <a:lnTo>
                    <a:pt x="186" y="68"/>
                  </a:lnTo>
                  <a:lnTo>
                    <a:pt x="190" y="68"/>
                  </a:lnTo>
                  <a:cubicBezTo>
                    <a:pt x="191" y="69"/>
                    <a:pt x="192" y="71"/>
                    <a:pt x="193" y="72"/>
                  </a:cubicBezTo>
                  <a:lnTo>
                    <a:pt x="197" y="72"/>
                  </a:lnTo>
                  <a:lnTo>
                    <a:pt x="201" y="72"/>
                  </a:lnTo>
                  <a:lnTo>
                    <a:pt x="205" y="72"/>
                  </a:lnTo>
                  <a:lnTo>
                    <a:pt x="208" y="72"/>
                  </a:lnTo>
                  <a:lnTo>
                    <a:pt x="212" y="76"/>
                  </a:lnTo>
                  <a:lnTo>
                    <a:pt x="216" y="76"/>
                  </a:lnTo>
                  <a:lnTo>
                    <a:pt x="220" y="76"/>
                  </a:lnTo>
                  <a:lnTo>
                    <a:pt x="224" y="76"/>
                  </a:lnTo>
                  <a:lnTo>
                    <a:pt x="227" y="76"/>
                  </a:lnTo>
                  <a:cubicBezTo>
                    <a:pt x="228" y="77"/>
                    <a:pt x="230" y="78"/>
                    <a:pt x="231" y="79"/>
                  </a:cubicBezTo>
                  <a:lnTo>
                    <a:pt x="235" y="79"/>
                  </a:lnTo>
                  <a:lnTo>
                    <a:pt x="239" y="79"/>
                  </a:lnTo>
                  <a:lnTo>
                    <a:pt x="243" y="79"/>
                  </a:lnTo>
                  <a:lnTo>
                    <a:pt x="246" y="79"/>
                  </a:lnTo>
                  <a:lnTo>
                    <a:pt x="250" y="79"/>
                  </a:lnTo>
                  <a:lnTo>
                    <a:pt x="254" y="83"/>
                  </a:lnTo>
                  <a:lnTo>
                    <a:pt x="258" y="83"/>
                  </a:lnTo>
                  <a:lnTo>
                    <a:pt x="261" y="83"/>
                  </a:lnTo>
                  <a:lnTo>
                    <a:pt x="265" y="83"/>
                  </a:lnTo>
                  <a:lnTo>
                    <a:pt x="269" y="83"/>
                  </a:lnTo>
                  <a:lnTo>
                    <a:pt x="273" y="83"/>
                  </a:lnTo>
                  <a:lnTo>
                    <a:pt x="277" y="87"/>
                  </a:lnTo>
                  <a:lnTo>
                    <a:pt x="280" y="87"/>
                  </a:lnTo>
                  <a:lnTo>
                    <a:pt x="284" y="87"/>
                  </a:lnTo>
                  <a:lnTo>
                    <a:pt x="288" y="87"/>
                  </a:lnTo>
                  <a:lnTo>
                    <a:pt x="292" y="87"/>
                  </a:lnTo>
                  <a:lnTo>
                    <a:pt x="296" y="91"/>
                  </a:lnTo>
                  <a:lnTo>
                    <a:pt x="299" y="91"/>
                  </a:lnTo>
                  <a:lnTo>
                    <a:pt x="303" y="91"/>
                  </a:lnTo>
                  <a:lnTo>
                    <a:pt x="307" y="91"/>
                  </a:lnTo>
                  <a:lnTo>
                    <a:pt x="311" y="91"/>
                  </a:lnTo>
                  <a:lnTo>
                    <a:pt x="315" y="91"/>
                  </a:lnTo>
                  <a:lnTo>
                    <a:pt x="318" y="91"/>
                  </a:lnTo>
                  <a:lnTo>
                    <a:pt x="322" y="95"/>
                  </a:lnTo>
                  <a:lnTo>
                    <a:pt x="326" y="95"/>
                  </a:lnTo>
                  <a:lnTo>
                    <a:pt x="330" y="95"/>
                  </a:lnTo>
                  <a:lnTo>
                    <a:pt x="333" y="95"/>
                  </a:lnTo>
                  <a:lnTo>
                    <a:pt x="337" y="95"/>
                  </a:lnTo>
                  <a:lnTo>
                    <a:pt x="341" y="95"/>
                  </a:lnTo>
                  <a:cubicBezTo>
                    <a:pt x="342" y="96"/>
                    <a:pt x="344" y="97"/>
                    <a:pt x="345" y="98"/>
                  </a:cubicBezTo>
                  <a:lnTo>
                    <a:pt x="349" y="98"/>
                  </a:lnTo>
                  <a:lnTo>
                    <a:pt x="352" y="98"/>
                  </a:lnTo>
                  <a:lnTo>
                    <a:pt x="356" y="98"/>
                  </a:lnTo>
                  <a:lnTo>
                    <a:pt x="360" y="98"/>
                  </a:lnTo>
                  <a:lnTo>
                    <a:pt x="364" y="98"/>
                  </a:lnTo>
                  <a:lnTo>
                    <a:pt x="368" y="98"/>
                  </a:lnTo>
                  <a:cubicBezTo>
                    <a:pt x="369" y="99"/>
                    <a:pt x="370" y="101"/>
                    <a:pt x="371" y="102"/>
                  </a:cubicBezTo>
                  <a:lnTo>
                    <a:pt x="375" y="102"/>
                  </a:lnTo>
                  <a:lnTo>
                    <a:pt x="379" y="102"/>
                  </a:lnTo>
                  <a:lnTo>
                    <a:pt x="383" y="102"/>
                  </a:lnTo>
                  <a:lnTo>
                    <a:pt x="386" y="102"/>
                  </a:lnTo>
                  <a:lnTo>
                    <a:pt x="390" y="102"/>
                  </a:lnTo>
                  <a:lnTo>
                    <a:pt x="394" y="102"/>
                  </a:lnTo>
                  <a:lnTo>
                    <a:pt x="398" y="106"/>
                  </a:lnTo>
                  <a:lnTo>
                    <a:pt x="402" y="106"/>
                  </a:lnTo>
                  <a:lnTo>
                    <a:pt x="405" y="106"/>
                  </a:lnTo>
                  <a:lnTo>
                    <a:pt x="409" y="106"/>
                  </a:lnTo>
                  <a:lnTo>
                    <a:pt x="413" y="106"/>
                  </a:lnTo>
                  <a:lnTo>
                    <a:pt x="417" y="106"/>
                  </a:lnTo>
                  <a:lnTo>
                    <a:pt x="421" y="106"/>
                  </a:lnTo>
                  <a:cubicBezTo>
                    <a:pt x="422" y="107"/>
                    <a:pt x="423" y="109"/>
                    <a:pt x="424" y="110"/>
                  </a:cubicBezTo>
                  <a:lnTo>
                    <a:pt x="428" y="110"/>
                  </a:lnTo>
                  <a:lnTo>
                    <a:pt x="432" y="110"/>
                  </a:lnTo>
                  <a:lnTo>
                    <a:pt x="436" y="110"/>
                  </a:lnTo>
                  <a:lnTo>
                    <a:pt x="440" y="110"/>
                  </a:lnTo>
                  <a:lnTo>
                    <a:pt x="443" y="11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4" name="Freeform 84"/>
            <p:cNvSpPr>
              <a:spLocks/>
            </p:cNvSpPr>
            <p:nvPr/>
          </p:nvSpPr>
          <p:spPr bwMode="auto">
            <a:xfrm>
              <a:off x="1337" y="1750"/>
              <a:ext cx="481" cy="4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4"/>
                </a:cxn>
                <a:cxn ang="0">
                  <a:pos x="31" y="4"/>
                </a:cxn>
                <a:cxn ang="0">
                  <a:pos x="42" y="7"/>
                </a:cxn>
                <a:cxn ang="0">
                  <a:pos x="53" y="7"/>
                </a:cxn>
                <a:cxn ang="0">
                  <a:pos x="65" y="7"/>
                </a:cxn>
                <a:cxn ang="0">
                  <a:pos x="76" y="11"/>
                </a:cxn>
                <a:cxn ang="0">
                  <a:pos x="87" y="11"/>
                </a:cxn>
                <a:cxn ang="0">
                  <a:pos x="99" y="11"/>
                </a:cxn>
                <a:cxn ang="0">
                  <a:pos x="110" y="15"/>
                </a:cxn>
                <a:cxn ang="0">
                  <a:pos x="121" y="15"/>
                </a:cxn>
                <a:cxn ang="0">
                  <a:pos x="133" y="15"/>
                </a:cxn>
                <a:cxn ang="0">
                  <a:pos x="144" y="19"/>
                </a:cxn>
                <a:cxn ang="0">
                  <a:pos x="156" y="19"/>
                </a:cxn>
                <a:cxn ang="0">
                  <a:pos x="167" y="19"/>
                </a:cxn>
                <a:cxn ang="0">
                  <a:pos x="178" y="23"/>
                </a:cxn>
                <a:cxn ang="0">
                  <a:pos x="190" y="23"/>
                </a:cxn>
                <a:cxn ang="0">
                  <a:pos x="201" y="23"/>
                </a:cxn>
                <a:cxn ang="0">
                  <a:pos x="212" y="23"/>
                </a:cxn>
                <a:cxn ang="0">
                  <a:pos x="224" y="26"/>
                </a:cxn>
                <a:cxn ang="0">
                  <a:pos x="235" y="26"/>
                </a:cxn>
                <a:cxn ang="0">
                  <a:pos x="246" y="26"/>
                </a:cxn>
                <a:cxn ang="0">
                  <a:pos x="258" y="26"/>
                </a:cxn>
                <a:cxn ang="0">
                  <a:pos x="269" y="30"/>
                </a:cxn>
                <a:cxn ang="0">
                  <a:pos x="281" y="30"/>
                </a:cxn>
                <a:cxn ang="0">
                  <a:pos x="292" y="30"/>
                </a:cxn>
                <a:cxn ang="0">
                  <a:pos x="303" y="30"/>
                </a:cxn>
                <a:cxn ang="0">
                  <a:pos x="315" y="34"/>
                </a:cxn>
                <a:cxn ang="0">
                  <a:pos x="326" y="34"/>
                </a:cxn>
                <a:cxn ang="0">
                  <a:pos x="337" y="34"/>
                </a:cxn>
                <a:cxn ang="0">
                  <a:pos x="349" y="34"/>
                </a:cxn>
                <a:cxn ang="0">
                  <a:pos x="360" y="38"/>
                </a:cxn>
                <a:cxn ang="0">
                  <a:pos x="371" y="38"/>
                </a:cxn>
                <a:cxn ang="0">
                  <a:pos x="383" y="38"/>
                </a:cxn>
                <a:cxn ang="0">
                  <a:pos x="394" y="38"/>
                </a:cxn>
                <a:cxn ang="0">
                  <a:pos x="406" y="38"/>
                </a:cxn>
                <a:cxn ang="0">
                  <a:pos x="417" y="42"/>
                </a:cxn>
                <a:cxn ang="0">
                  <a:pos x="428" y="42"/>
                </a:cxn>
                <a:cxn ang="0">
                  <a:pos x="440" y="42"/>
                </a:cxn>
                <a:cxn ang="0">
                  <a:pos x="451" y="42"/>
                </a:cxn>
                <a:cxn ang="0">
                  <a:pos x="462" y="42"/>
                </a:cxn>
                <a:cxn ang="0">
                  <a:pos x="474" y="42"/>
                </a:cxn>
              </a:cxnLst>
              <a:rect l="0" t="0" r="r" b="b"/>
              <a:pathLst>
                <a:path w="481" h="45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1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2" y="7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3" y="7"/>
                  </a:lnTo>
                  <a:lnTo>
                    <a:pt x="57" y="7"/>
                  </a:lnTo>
                  <a:lnTo>
                    <a:pt x="61" y="7"/>
                  </a:lnTo>
                  <a:lnTo>
                    <a:pt x="65" y="7"/>
                  </a:lnTo>
                  <a:lnTo>
                    <a:pt x="68" y="7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0" y="11"/>
                  </a:lnTo>
                  <a:lnTo>
                    <a:pt x="84" y="11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1"/>
                  </a:lnTo>
                  <a:lnTo>
                    <a:pt x="99" y="11"/>
                  </a:lnTo>
                  <a:lnTo>
                    <a:pt x="103" y="11"/>
                  </a:lnTo>
                  <a:lnTo>
                    <a:pt x="106" y="15"/>
                  </a:lnTo>
                  <a:lnTo>
                    <a:pt x="110" y="15"/>
                  </a:lnTo>
                  <a:lnTo>
                    <a:pt x="114" y="15"/>
                  </a:lnTo>
                  <a:lnTo>
                    <a:pt x="118" y="15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29" y="15"/>
                  </a:lnTo>
                  <a:lnTo>
                    <a:pt x="133" y="15"/>
                  </a:lnTo>
                  <a:lnTo>
                    <a:pt x="137" y="15"/>
                  </a:lnTo>
                  <a:lnTo>
                    <a:pt x="140" y="19"/>
                  </a:lnTo>
                  <a:lnTo>
                    <a:pt x="144" y="19"/>
                  </a:lnTo>
                  <a:lnTo>
                    <a:pt x="148" y="19"/>
                  </a:lnTo>
                  <a:lnTo>
                    <a:pt x="152" y="19"/>
                  </a:lnTo>
                  <a:lnTo>
                    <a:pt x="156" y="19"/>
                  </a:lnTo>
                  <a:lnTo>
                    <a:pt x="159" y="19"/>
                  </a:lnTo>
                  <a:lnTo>
                    <a:pt x="163" y="19"/>
                  </a:lnTo>
                  <a:lnTo>
                    <a:pt x="167" y="19"/>
                  </a:lnTo>
                  <a:lnTo>
                    <a:pt x="171" y="19"/>
                  </a:lnTo>
                  <a:lnTo>
                    <a:pt x="175" y="19"/>
                  </a:lnTo>
                  <a:lnTo>
                    <a:pt x="178" y="23"/>
                  </a:lnTo>
                  <a:lnTo>
                    <a:pt x="182" y="23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3" y="23"/>
                  </a:lnTo>
                  <a:lnTo>
                    <a:pt x="197" y="23"/>
                  </a:lnTo>
                  <a:lnTo>
                    <a:pt x="201" y="23"/>
                  </a:lnTo>
                  <a:lnTo>
                    <a:pt x="205" y="23"/>
                  </a:lnTo>
                  <a:lnTo>
                    <a:pt x="209" y="23"/>
                  </a:lnTo>
                  <a:lnTo>
                    <a:pt x="212" y="23"/>
                  </a:lnTo>
                  <a:lnTo>
                    <a:pt x="216" y="23"/>
                  </a:lnTo>
                  <a:lnTo>
                    <a:pt x="220" y="26"/>
                  </a:lnTo>
                  <a:lnTo>
                    <a:pt x="224" y="26"/>
                  </a:lnTo>
                  <a:lnTo>
                    <a:pt x="228" y="26"/>
                  </a:lnTo>
                  <a:lnTo>
                    <a:pt x="231" y="26"/>
                  </a:lnTo>
                  <a:lnTo>
                    <a:pt x="235" y="26"/>
                  </a:lnTo>
                  <a:lnTo>
                    <a:pt x="239" y="26"/>
                  </a:lnTo>
                  <a:lnTo>
                    <a:pt x="243" y="26"/>
                  </a:lnTo>
                  <a:lnTo>
                    <a:pt x="246" y="26"/>
                  </a:lnTo>
                  <a:lnTo>
                    <a:pt x="250" y="26"/>
                  </a:lnTo>
                  <a:lnTo>
                    <a:pt x="254" y="26"/>
                  </a:lnTo>
                  <a:lnTo>
                    <a:pt x="258" y="26"/>
                  </a:lnTo>
                  <a:lnTo>
                    <a:pt x="262" y="26"/>
                  </a:lnTo>
                  <a:lnTo>
                    <a:pt x="265" y="30"/>
                  </a:lnTo>
                  <a:lnTo>
                    <a:pt x="269" y="30"/>
                  </a:lnTo>
                  <a:lnTo>
                    <a:pt x="273" y="30"/>
                  </a:lnTo>
                  <a:lnTo>
                    <a:pt x="277" y="30"/>
                  </a:lnTo>
                  <a:lnTo>
                    <a:pt x="281" y="30"/>
                  </a:lnTo>
                  <a:lnTo>
                    <a:pt x="284" y="30"/>
                  </a:lnTo>
                  <a:lnTo>
                    <a:pt x="288" y="30"/>
                  </a:lnTo>
                  <a:lnTo>
                    <a:pt x="292" y="30"/>
                  </a:lnTo>
                  <a:lnTo>
                    <a:pt x="296" y="30"/>
                  </a:lnTo>
                  <a:lnTo>
                    <a:pt x="300" y="30"/>
                  </a:lnTo>
                  <a:lnTo>
                    <a:pt x="303" y="30"/>
                  </a:lnTo>
                  <a:lnTo>
                    <a:pt x="307" y="30"/>
                  </a:lnTo>
                  <a:lnTo>
                    <a:pt x="311" y="34"/>
                  </a:lnTo>
                  <a:lnTo>
                    <a:pt x="315" y="34"/>
                  </a:lnTo>
                  <a:lnTo>
                    <a:pt x="318" y="34"/>
                  </a:lnTo>
                  <a:lnTo>
                    <a:pt x="322" y="34"/>
                  </a:lnTo>
                  <a:lnTo>
                    <a:pt x="326" y="34"/>
                  </a:lnTo>
                  <a:lnTo>
                    <a:pt x="330" y="34"/>
                  </a:lnTo>
                  <a:lnTo>
                    <a:pt x="334" y="34"/>
                  </a:lnTo>
                  <a:lnTo>
                    <a:pt x="337" y="34"/>
                  </a:lnTo>
                  <a:lnTo>
                    <a:pt x="341" y="34"/>
                  </a:lnTo>
                  <a:lnTo>
                    <a:pt x="345" y="34"/>
                  </a:lnTo>
                  <a:lnTo>
                    <a:pt x="349" y="34"/>
                  </a:lnTo>
                  <a:lnTo>
                    <a:pt x="353" y="34"/>
                  </a:lnTo>
                  <a:lnTo>
                    <a:pt x="356" y="34"/>
                  </a:lnTo>
                  <a:lnTo>
                    <a:pt x="360" y="38"/>
                  </a:lnTo>
                  <a:lnTo>
                    <a:pt x="364" y="38"/>
                  </a:lnTo>
                  <a:lnTo>
                    <a:pt x="368" y="38"/>
                  </a:lnTo>
                  <a:lnTo>
                    <a:pt x="371" y="38"/>
                  </a:lnTo>
                  <a:lnTo>
                    <a:pt x="375" y="38"/>
                  </a:lnTo>
                  <a:lnTo>
                    <a:pt x="379" y="38"/>
                  </a:lnTo>
                  <a:lnTo>
                    <a:pt x="383" y="38"/>
                  </a:lnTo>
                  <a:lnTo>
                    <a:pt x="387" y="38"/>
                  </a:lnTo>
                  <a:lnTo>
                    <a:pt x="390" y="38"/>
                  </a:lnTo>
                  <a:lnTo>
                    <a:pt x="394" y="38"/>
                  </a:lnTo>
                  <a:lnTo>
                    <a:pt x="398" y="38"/>
                  </a:lnTo>
                  <a:lnTo>
                    <a:pt x="402" y="38"/>
                  </a:lnTo>
                  <a:lnTo>
                    <a:pt x="406" y="38"/>
                  </a:lnTo>
                  <a:lnTo>
                    <a:pt x="409" y="38"/>
                  </a:lnTo>
                  <a:lnTo>
                    <a:pt x="413" y="38"/>
                  </a:lnTo>
                  <a:lnTo>
                    <a:pt x="417" y="42"/>
                  </a:lnTo>
                  <a:lnTo>
                    <a:pt x="421" y="42"/>
                  </a:lnTo>
                  <a:lnTo>
                    <a:pt x="424" y="42"/>
                  </a:lnTo>
                  <a:lnTo>
                    <a:pt x="428" y="42"/>
                  </a:lnTo>
                  <a:lnTo>
                    <a:pt x="432" y="42"/>
                  </a:lnTo>
                  <a:lnTo>
                    <a:pt x="436" y="42"/>
                  </a:lnTo>
                  <a:lnTo>
                    <a:pt x="440" y="42"/>
                  </a:lnTo>
                  <a:lnTo>
                    <a:pt x="443" y="42"/>
                  </a:lnTo>
                  <a:lnTo>
                    <a:pt x="447" y="42"/>
                  </a:lnTo>
                  <a:lnTo>
                    <a:pt x="451" y="42"/>
                  </a:lnTo>
                  <a:lnTo>
                    <a:pt x="455" y="42"/>
                  </a:lnTo>
                  <a:lnTo>
                    <a:pt x="459" y="42"/>
                  </a:lnTo>
                  <a:lnTo>
                    <a:pt x="462" y="42"/>
                  </a:lnTo>
                  <a:lnTo>
                    <a:pt x="466" y="42"/>
                  </a:lnTo>
                  <a:lnTo>
                    <a:pt x="470" y="42"/>
                  </a:lnTo>
                  <a:lnTo>
                    <a:pt x="474" y="42"/>
                  </a:lnTo>
                  <a:lnTo>
                    <a:pt x="478" y="45"/>
                  </a:lnTo>
                  <a:lnTo>
                    <a:pt x="481" y="4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5" name="Freeform 85"/>
            <p:cNvSpPr>
              <a:spLocks/>
            </p:cNvSpPr>
            <p:nvPr/>
          </p:nvSpPr>
          <p:spPr bwMode="auto">
            <a:xfrm>
              <a:off x="1818" y="1795"/>
              <a:ext cx="481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4"/>
                </a:cxn>
                <a:cxn ang="0">
                  <a:pos x="76" y="4"/>
                </a:cxn>
                <a:cxn ang="0">
                  <a:pos x="87" y="4"/>
                </a:cxn>
                <a:cxn ang="0">
                  <a:pos x="99" y="4"/>
                </a:cxn>
                <a:cxn ang="0">
                  <a:pos x="110" y="4"/>
                </a:cxn>
                <a:cxn ang="0">
                  <a:pos x="122" y="4"/>
                </a:cxn>
                <a:cxn ang="0">
                  <a:pos x="133" y="4"/>
                </a:cxn>
                <a:cxn ang="0">
                  <a:pos x="144" y="8"/>
                </a:cxn>
                <a:cxn ang="0">
                  <a:pos x="156" y="8"/>
                </a:cxn>
                <a:cxn ang="0">
                  <a:pos x="167" y="8"/>
                </a:cxn>
                <a:cxn ang="0">
                  <a:pos x="178" y="8"/>
                </a:cxn>
                <a:cxn ang="0">
                  <a:pos x="190" y="8"/>
                </a:cxn>
                <a:cxn ang="0">
                  <a:pos x="201" y="8"/>
                </a:cxn>
                <a:cxn ang="0">
                  <a:pos x="212" y="8"/>
                </a:cxn>
                <a:cxn ang="0">
                  <a:pos x="224" y="8"/>
                </a:cxn>
                <a:cxn ang="0">
                  <a:pos x="235" y="12"/>
                </a:cxn>
                <a:cxn ang="0">
                  <a:pos x="246" y="12"/>
                </a:cxn>
                <a:cxn ang="0">
                  <a:pos x="258" y="12"/>
                </a:cxn>
                <a:cxn ang="0">
                  <a:pos x="269" y="12"/>
                </a:cxn>
                <a:cxn ang="0">
                  <a:pos x="281" y="12"/>
                </a:cxn>
                <a:cxn ang="0">
                  <a:pos x="292" y="12"/>
                </a:cxn>
                <a:cxn ang="0">
                  <a:pos x="303" y="12"/>
                </a:cxn>
                <a:cxn ang="0">
                  <a:pos x="315" y="12"/>
                </a:cxn>
                <a:cxn ang="0">
                  <a:pos x="326" y="16"/>
                </a:cxn>
                <a:cxn ang="0">
                  <a:pos x="337" y="16"/>
                </a:cxn>
                <a:cxn ang="0">
                  <a:pos x="349" y="16"/>
                </a:cxn>
                <a:cxn ang="0">
                  <a:pos x="360" y="16"/>
                </a:cxn>
                <a:cxn ang="0">
                  <a:pos x="371" y="16"/>
                </a:cxn>
                <a:cxn ang="0">
                  <a:pos x="383" y="16"/>
                </a:cxn>
                <a:cxn ang="0">
                  <a:pos x="394" y="16"/>
                </a:cxn>
                <a:cxn ang="0">
                  <a:pos x="406" y="16"/>
                </a:cxn>
                <a:cxn ang="0">
                  <a:pos x="417" y="16"/>
                </a:cxn>
                <a:cxn ang="0">
                  <a:pos x="428" y="16"/>
                </a:cxn>
                <a:cxn ang="0">
                  <a:pos x="440" y="16"/>
                </a:cxn>
                <a:cxn ang="0">
                  <a:pos x="451" y="19"/>
                </a:cxn>
                <a:cxn ang="0">
                  <a:pos x="462" y="19"/>
                </a:cxn>
                <a:cxn ang="0">
                  <a:pos x="474" y="19"/>
                </a:cxn>
              </a:cxnLst>
              <a:rect l="0" t="0" r="r" b="b"/>
              <a:pathLst>
                <a:path w="481" h="1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4"/>
                  </a:lnTo>
                  <a:lnTo>
                    <a:pt x="68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0" y="4"/>
                  </a:lnTo>
                  <a:lnTo>
                    <a:pt x="84" y="4"/>
                  </a:lnTo>
                  <a:lnTo>
                    <a:pt x="87" y="4"/>
                  </a:lnTo>
                  <a:lnTo>
                    <a:pt x="91" y="4"/>
                  </a:lnTo>
                  <a:lnTo>
                    <a:pt x="95" y="4"/>
                  </a:lnTo>
                  <a:lnTo>
                    <a:pt x="99" y="4"/>
                  </a:lnTo>
                  <a:lnTo>
                    <a:pt x="103" y="4"/>
                  </a:lnTo>
                  <a:lnTo>
                    <a:pt x="106" y="4"/>
                  </a:lnTo>
                  <a:lnTo>
                    <a:pt x="110" y="4"/>
                  </a:lnTo>
                  <a:lnTo>
                    <a:pt x="114" y="4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5" y="4"/>
                  </a:lnTo>
                  <a:lnTo>
                    <a:pt x="129" y="4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40" y="8"/>
                  </a:lnTo>
                  <a:lnTo>
                    <a:pt x="144" y="8"/>
                  </a:lnTo>
                  <a:lnTo>
                    <a:pt x="148" y="8"/>
                  </a:lnTo>
                  <a:lnTo>
                    <a:pt x="152" y="8"/>
                  </a:lnTo>
                  <a:lnTo>
                    <a:pt x="156" y="8"/>
                  </a:lnTo>
                  <a:lnTo>
                    <a:pt x="159" y="8"/>
                  </a:lnTo>
                  <a:lnTo>
                    <a:pt x="163" y="8"/>
                  </a:lnTo>
                  <a:lnTo>
                    <a:pt x="167" y="8"/>
                  </a:lnTo>
                  <a:lnTo>
                    <a:pt x="171" y="8"/>
                  </a:lnTo>
                  <a:lnTo>
                    <a:pt x="175" y="8"/>
                  </a:lnTo>
                  <a:lnTo>
                    <a:pt x="178" y="8"/>
                  </a:lnTo>
                  <a:lnTo>
                    <a:pt x="182" y="8"/>
                  </a:lnTo>
                  <a:lnTo>
                    <a:pt x="186" y="8"/>
                  </a:lnTo>
                  <a:lnTo>
                    <a:pt x="190" y="8"/>
                  </a:lnTo>
                  <a:lnTo>
                    <a:pt x="193" y="8"/>
                  </a:lnTo>
                  <a:lnTo>
                    <a:pt x="197" y="8"/>
                  </a:lnTo>
                  <a:lnTo>
                    <a:pt x="201" y="8"/>
                  </a:lnTo>
                  <a:lnTo>
                    <a:pt x="205" y="8"/>
                  </a:lnTo>
                  <a:lnTo>
                    <a:pt x="209" y="8"/>
                  </a:lnTo>
                  <a:lnTo>
                    <a:pt x="212" y="8"/>
                  </a:lnTo>
                  <a:lnTo>
                    <a:pt x="216" y="8"/>
                  </a:lnTo>
                  <a:lnTo>
                    <a:pt x="220" y="8"/>
                  </a:lnTo>
                  <a:lnTo>
                    <a:pt x="224" y="8"/>
                  </a:lnTo>
                  <a:lnTo>
                    <a:pt x="228" y="12"/>
                  </a:lnTo>
                  <a:lnTo>
                    <a:pt x="231" y="12"/>
                  </a:lnTo>
                  <a:lnTo>
                    <a:pt x="235" y="12"/>
                  </a:lnTo>
                  <a:lnTo>
                    <a:pt x="239" y="12"/>
                  </a:lnTo>
                  <a:lnTo>
                    <a:pt x="243" y="12"/>
                  </a:lnTo>
                  <a:lnTo>
                    <a:pt x="246" y="12"/>
                  </a:lnTo>
                  <a:lnTo>
                    <a:pt x="250" y="12"/>
                  </a:lnTo>
                  <a:lnTo>
                    <a:pt x="254" y="12"/>
                  </a:lnTo>
                  <a:lnTo>
                    <a:pt x="258" y="12"/>
                  </a:lnTo>
                  <a:lnTo>
                    <a:pt x="262" y="12"/>
                  </a:lnTo>
                  <a:lnTo>
                    <a:pt x="265" y="12"/>
                  </a:lnTo>
                  <a:lnTo>
                    <a:pt x="269" y="12"/>
                  </a:lnTo>
                  <a:lnTo>
                    <a:pt x="273" y="12"/>
                  </a:lnTo>
                  <a:lnTo>
                    <a:pt x="277" y="12"/>
                  </a:lnTo>
                  <a:lnTo>
                    <a:pt x="281" y="12"/>
                  </a:lnTo>
                  <a:lnTo>
                    <a:pt x="284" y="12"/>
                  </a:lnTo>
                  <a:lnTo>
                    <a:pt x="288" y="12"/>
                  </a:lnTo>
                  <a:lnTo>
                    <a:pt x="292" y="12"/>
                  </a:lnTo>
                  <a:lnTo>
                    <a:pt x="296" y="12"/>
                  </a:lnTo>
                  <a:lnTo>
                    <a:pt x="300" y="12"/>
                  </a:lnTo>
                  <a:lnTo>
                    <a:pt x="303" y="12"/>
                  </a:lnTo>
                  <a:lnTo>
                    <a:pt x="307" y="12"/>
                  </a:lnTo>
                  <a:lnTo>
                    <a:pt x="311" y="12"/>
                  </a:lnTo>
                  <a:lnTo>
                    <a:pt x="315" y="12"/>
                  </a:lnTo>
                  <a:lnTo>
                    <a:pt x="318" y="12"/>
                  </a:lnTo>
                  <a:lnTo>
                    <a:pt x="322" y="12"/>
                  </a:lnTo>
                  <a:lnTo>
                    <a:pt x="326" y="16"/>
                  </a:lnTo>
                  <a:lnTo>
                    <a:pt x="330" y="16"/>
                  </a:lnTo>
                  <a:lnTo>
                    <a:pt x="334" y="16"/>
                  </a:lnTo>
                  <a:lnTo>
                    <a:pt x="337" y="16"/>
                  </a:lnTo>
                  <a:lnTo>
                    <a:pt x="341" y="16"/>
                  </a:lnTo>
                  <a:lnTo>
                    <a:pt x="345" y="16"/>
                  </a:lnTo>
                  <a:lnTo>
                    <a:pt x="349" y="16"/>
                  </a:lnTo>
                  <a:lnTo>
                    <a:pt x="353" y="16"/>
                  </a:lnTo>
                  <a:lnTo>
                    <a:pt x="356" y="16"/>
                  </a:lnTo>
                  <a:lnTo>
                    <a:pt x="360" y="16"/>
                  </a:lnTo>
                  <a:lnTo>
                    <a:pt x="364" y="16"/>
                  </a:lnTo>
                  <a:lnTo>
                    <a:pt x="368" y="16"/>
                  </a:lnTo>
                  <a:lnTo>
                    <a:pt x="371" y="16"/>
                  </a:lnTo>
                  <a:lnTo>
                    <a:pt x="375" y="16"/>
                  </a:lnTo>
                  <a:lnTo>
                    <a:pt x="379" y="16"/>
                  </a:lnTo>
                  <a:lnTo>
                    <a:pt x="383" y="16"/>
                  </a:lnTo>
                  <a:lnTo>
                    <a:pt x="387" y="16"/>
                  </a:lnTo>
                  <a:lnTo>
                    <a:pt x="390" y="16"/>
                  </a:lnTo>
                  <a:lnTo>
                    <a:pt x="394" y="16"/>
                  </a:lnTo>
                  <a:lnTo>
                    <a:pt x="398" y="16"/>
                  </a:lnTo>
                  <a:lnTo>
                    <a:pt x="402" y="16"/>
                  </a:lnTo>
                  <a:lnTo>
                    <a:pt x="406" y="16"/>
                  </a:lnTo>
                  <a:lnTo>
                    <a:pt x="409" y="16"/>
                  </a:lnTo>
                  <a:lnTo>
                    <a:pt x="413" y="16"/>
                  </a:lnTo>
                  <a:lnTo>
                    <a:pt x="417" y="16"/>
                  </a:lnTo>
                  <a:lnTo>
                    <a:pt x="421" y="16"/>
                  </a:lnTo>
                  <a:lnTo>
                    <a:pt x="425" y="16"/>
                  </a:lnTo>
                  <a:lnTo>
                    <a:pt x="428" y="16"/>
                  </a:lnTo>
                  <a:lnTo>
                    <a:pt x="432" y="16"/>
                  </a:lnTo>
                  <a:lnTo>
                    <a:pt x="436" y="16"/>
                  </a:lnTo>
                  <a:lnTo>
                    <a:pt x="440" y="16"/>
                  </a:lnTo>
                  <a:lnTo>
                    <a:pt x="443" y="16"/>
                  </a:lnTo>
                  <a:lnTo>
                    <a:pt x="447" y="16"/>
                  </a:lnTo>
                  <a:lnTo>
                    <a:pt x="451" y="19"/>
                  </a:lnTo>
                  <a:lnTo>
                    <a:pt x="455" y="19"/>
                  </a:lnTo>
                  <a:lnTo>
                    <a:pt x="459" y="19"/>
                  </a:lnTo>
                  <a:lnTo>
                    <a:pt x="462" y="19"/>
                  </a:lnTo>
                  <a:lnTo>
                    <a:pt x="466" y="19"/>
                  </a:lnTo>
                  <a:lnTo>
                    <a:pt x="470" y="19"/>
                  </a:lnTo>
                  <a:lnTo>
                    <a:pt x="474" y="19"/>
                  </a:lnTo>
                  <a:lnTo>
                    <a:pt x="478" y="19"/>
                  </a:lnTo>
                  <a:lnTo>
                    <a:pt x="481" y="1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6" name="Freeform 86"/>
            <p:cNvSpPr>
              <a:spLocks/>
            </p:cNvSpPr>
            <p:nvPr/>
          </p:nvSpPr>
          <p:spPr bwMode="auto">
            <a:xfrm>
              <a:off x="2299" y="1814"/>
              <a:ext cx="481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2" y="4"/>
                </a:cxn>
                <a:cxn ang="0">
                  <a:pos x="133" y="4"/>
                </a:cxn>
                <a:cxn ang="0">
                  <a:pos x="144" y="4"/>
                </a:cxn>
                <a:cxn ang="0">
                  <a:pos x="156" y="4"/>
                </a:cxn>
                <a:cxn ang="0">
                  <a:pos x="167" y="4"/>
                </a:cxn>
                <a:cxn ang="0">
                  <a:pos x="178" y="4"/>
                </a:cxn>
                <a:cxn ang="0">
                  <a:pos x="190" y="4"/>
                </a:cxn>
                <a:cxn ang="0">
                  <a:pos x="201" y="4"/>
                </a:cxn>
                <a:cxn ang="0">
                  <a:pos x="212" y="4"/>
                </a:cxn>
                <a:cxn ang="0">
                  <a:pos x="224" y="4"/>
                </a:cxn>
                <a:cxn ang="0">
                  <a:pos x="235" y="4"/>
                </a:cxn>
                <a:cxn ang="0">
                  <a:pos x="247" y="4"/>
                </a:cxn>
                <a:cxn ang="0">
                  <a:pos x="258" y="4"/>
                </a:cxn>
                <a:cxn ang="0">
                  <a:pos x="269" y="4"/>
                </a:cxn>
                <a:cxn ang="0">
                  <a:pos x="281" y="4"/>
                </a:cxn>
                <a:cxn ang="0">
                  <a:pos x="292" y="4"/>
                </a:cxn>
                <a:cxn ang="0">
                  <a:pos x="303" y="4"/>
                </a:cxn>
                <a:cxn ang="0">
                  <a:pos x="315" y="4"/>
                </a:cxn>
                <a:cxn ang="0">
                  <a:pos x="326" y="8"/>
                </a:cxn>
                <a:cxn ang="0">
                  <a:pos x="337" y="8"/>
                </a:cxn>
                <a:cxn ang="0">
                  <a:pos x="349" y="8"/>
                </a:cxn>
                <a:cxn ang="0">
                  <a:pos x="360" y="8"/>
                </a:cxn>
                <a:cxn ang="0">
                  <a:pos x="371" y="8"/>
                </a:cxn>
                <a:cxn ang="0">
                  <a:pos x="383" y="8"/>
                </a:cxn>
                <a:cxn ang="0">
                  <a:pos x="394" y="8"/>
                </a:cxn>
                <a:cxn ang="0">
                  <a:pos x="406" y="8"/>
                </a:cxn>
                <a:cxn ang="0">
                  <a:pos x="417" y="8"/>
                </a:cxn>
                <a:cxn ang="0">
                  <a:pos x="428" y="8"/>
                </a:cxn>
                <a:cxn ang="0">
                  <a:pos x="440" y="8"/>
                </a:cxn>
                <a:cxn ang="0">
                  <a:pos x="451" y="8"/>
                </a:cxn>
                <a:cxn ang="0">
                  <a:pos x="462" y="8"/>
                </a:cxn>
                <a:cxn ang="0">
                  <a:pos x="474" y="8"/>
                </a:cxn>
              </a:cxnLst>
              <a:rect l="0" t="0" r="r" b="b"/>
              <a:pathLst>
                <a:path w="481" h="8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4"/>
                  </a:lnTo>
                  <a:lnTo>
                    <a:pt x="125" y="4"/>
                  </a:lnTo>
                  <a:lnTo>
                    <a:pt x="129" y="4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4" y="4"/>
                  </a:lnTo>
                  <a:lnTo>
                    <a:pt x="148" y="4"/>
                  </a:lnTo>
                  <a:lnTo>
                    <a:pt x="152" y="4"/>
                  </a:lnTo>
                  <a:lnTo>
                    <a:pt x="156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7" y="4"/>
                  </a:lnTo>
                  <a:lnTo>
                    <a:pt x="171" y="4"/>
                  </a:lnTo>
                  <a:lnTo>
                    <a:pt x="175" y="4"/>
                  </a:lnTo>
                  <a:lnTo>
                    <a:pt x="178" y="4"/>
                  </a:lnTo>
                  <a:lnTo>
                    <a:pt x="182" y="4"/>
                  </a:lnTo>
                  <a:lnTo>
                    <a:pt x="186" y="4"/>
                  </a:lnTo>
                  <a:lnTo>
                    <a:pt x="190" y="4"/>
                  </a:lnTo>
                  <a:lnTo>
                    <a:pt x="193" y="4"/>
                  </a:lnTo>
                  <a:lnTo>
                    <a:pt x="197" y="4"/>
                  </a:lnTo>
                  <a:lnTo>
                    <a:pt x="201" y="4"/>
                  </a:lnTo>
                  <a:lnTo>
                    <a:pt x="205" y="4"/>
                  </a:lnTo>
                  <a:lnTo>
                    <a:pt x="209" y="4"/>
                  </a:lnTo>
                  <a:lnTo>
                    <a:pt x="212" y="4"/>
                  </a:lnTo>
                  <a:lnTo>
                    <a:pt x="216" y="4"/>
                  </a:lnTo>
                  <a:lnTo>
                    <a:pt x="220" y="4"/>
                  </a:lnTo>
                  <a:lnTo>
                    <a:pt x="224" y="4"/>
                  </a:lnTo>
                  <a:lnTo>
                    <a:pt x="228" y="4"/>
                  </a:lnTo>
                  <a:lnTo>
                    <a:pt x="231" y="4"/>
                  </a:lnTo>
                  <a:lnTo>
                    <a:pt x="235" y="4"/>
                  </a:lnTo>
                  <a:lnTo>
                    <a:pt x="239" y="4"/>
                  </a:lnTo>
                  <a:lnTo>
                    <a:pt x="243" y="4"/>
                  </a:lnTo>
                  <a:lnTo>
                    <a:pt x="247" y="4"/>
                  </a:lnTo>
                  <a:lnTo>
                    <a:pt x="250" y="4"/>
                  </a:lnTo>
                  <a:lnTo>
                    <a:pt x="254" y="4"/>
                  </a:lnTo>
                  <a:lnTo>
                    <a:pt x="258" y="4"/>
                  </a:lnTo>
                  <a:lnTo>
                    <a:pt x="262" y="4"/>
                  </a:lnTo>
                  <a:lnTo>
                    <a:pt x="265" y="4"/>
                  </a:lnTo>
                  <a:lnTo>
                    <a:pt x="269" y="4"/>
                  </a:lnTo>
                  <a:lnTo>
                    <a:pt x="273" y="4"/>
                  </a:lnTo>
                  <a:lnTo>
                    <a:pt x="277" y="4"/>
                  </a:lnTo>
                  <a:lnTo>
                    <a:pt x="281" y="4"/>
                  </a:lnTo>
                  <a:lnTo>
                    <a:pt x="284" y="4"/>
                  </a:lnTo>
                  <a:lnTo>
                    <a:pt x="288" y="4"/>
                  </a:lnTo>
                  <a:lnTo>
                    <a:pt x="292" y="4"/>
                  </a:lnTo>
                  <a:lnTo>
                    <a:pt x="296" y="4"/>
                  </a:lnTo>
                  <a:lnTo>
                    <a:pt x="300" y="4"/>
                  </a:lnTo>
                  <a:lnTo>
                    <a:pt x="303" y="4"/>
                  </a:lnTo>
                  <a:lnTo>
                    <a:pt x="307" y="4"/>
                  </a:lnTo>
                  <a:lnTo>
                    <a:pt x="311" y="4"/>
                  </a:lnTo>
                  <a:lnTo>
                    <a:pt x="315" y="4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8"/>
                  </a:lnTo>
                  <a:lnTo>
                    <a:pt x="330" y="8"/>
                  </a:lnTo>
                  <a:lnTo>
                    <a:pt x="334" y="8"/>
                  </a:lnTo>
                  <a:lnTo>
                    <a:pt x="337" y="8"/>
                  </a:lnTo>
                  <a:lnTo>
                    <a:pt x="341" y="8"/>
                  </a:lnTo>
                  <a:lnTo>
                    <a:pt x="345" y="8"/>
                  </a:lnTo>
                  <a:lnTo>
                    <a:pt x="349" y="8"/>
                  </a:lnTo>
                  <a:lnTo>
                    <a:pt x="353" y="8"/>
                  </a:lnTo>
                  <a:lnTo>
                    <a:pt x="356" y="8"/>
                  </a:lnTo>
                  <a:lnTo>
                    <a:pt x="360" y="8"/>
                  </a:lnTo>
                  <a:lnTo>
                    <a:pt x="364" y="8"/>
                  </a:lnTo>
                  <a:lnTo>
                    <a:pt x="368" y="8"/>
                  </a:lnTo>
                  <a:lnTo>
                    <a:pt x="371" y="8"/>
                  </a:lnTo>
                  <a:lnTo>
                    <a:pt x="375" y="8"/>
                  </a:lnTo>
                  <a:lnTo>
                    <a:pt x="379" y="8"/>
                  </a:lnTo>
                  <a:lnTo>
                    <a:pt x="383" y="8"/>
                  </a:lnTo>
                  <a:lnTo>
                    <a:pt x="387" y="8"/>
                  </a:lnTo>
                  <a:lnTo>
                    <a:pt x="390" y="8"/>
                  </a:lnTo>
                  <a:lnTo>
                    <a:pt x="394" y="8"/>
                  </a:lnTo>
                  <a:lnTo>
                    <a:pt x="398" y="8"/>
                  </a:lnTo>
                  <a:lnTo>
                    <a:pt x="402" y="8"/>
                  </a:lnTo>
                  <a:lnTo>
                    <a:pt x="406" y="8"/>
                  </a:lnTo>
                  <a:lnTo>
                    <a:pt x="409" y="8"/>
                  </a:lnTo>
                  <a:lnTo>
                    <a:pt x="413" y="8"/>
                  </a:lnTo>
                  <a:lnTo>
                    <a:pt x="417" y="8"/>
                  </a:lnTo>
                  <a:lnTo>
                    <a:pt x="421" y="8"/>
                  </a:lnTo>
                  <a:lnTo>
                    <a:pt x="425" y="8"/>
                  </a:lnTo>
                  <a:lnTo>
                    <a:pt x="428" y="8"/>
                  </a:lnTo>
                  <a:lnTo>
                    <a:pt x="432" y="8"/>
                  </a:lnTo>
                  <a:lnTo>
                    <a:pt x="436" y="8"/>
                  </a:lnTo>
                  <a:lnTo>
                    <a:pt x="440" y="8"/>
                  </a:lnTo>
                  <a:lnTo>
                    <a:pt x="443" y="8"/>
                  </a:lnTo>
                  <a:lnTo>
                    <a:pt x="447" y="8"/>
                  </a:lnTo>
                  <a:lnTo>
                    <a:pt x="451" y="8"/>
                  </a:lnTo>
                  <a:lnTo>
                    <a:pt x="455" y="8"/>
                  </a:lnTo>
                  <a:lnTo>
                    <a:pt x="459" y="8"/>
                  </a:lnTo>
                  <a:lnTo>
                    <a:pt x="462" y="8"/>
                  </a:lnTo>
                  <a:lnTo>
                    <a:pt x="466" y="8"/>
                  </a:lnTo>
                  <a:lnTo>
                    <a:pt x="470" y="8"/>
                  </a:lnTo>
                  <a:lnTo>
                    <a:pt x="474" y="8"/>
                  </a:lnTo>
                  <a:lnTo>
                    <a:pt x="478" y="8"/>
                  </a:lnTo>
                  <a:lnTo>
                    <a:pt x="481" y="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47" name="Freeform 87"/>
            <p:cNvSpPr>
              <a:spLocks/>
            </p:cNvSpPr>
            <p:nvPr/>
          </p:nvSpPr>
          <p:spPr bwMode="auto">
            <a:xfrm>
              <a:off x="2780" y="1822"/>
              <a:ext cx="481" cy="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6" y="4"/>
                </a:cxn>
                <a:cxn ang="0">
                  <a:pos x="167" y="4"/>
                </a:cxn>
                <a:cxn ang="0">
                  <a:pos x="178" y="4"/>
                </a:cxn>
                <a:cxn ang="0">
                  <a:pos x="190" y="4"/>
                </a:cxn>
                <a:cxn ang="0">
                  <a:pos x="201" y="4"/>
                </a:cxn>
                <a:cxn ang="0">
                  <a:pos x="212" y="4"/>
                </a:cxn>
                <a:cxn ang="0">
                  <a:pos x="224" y="4"/>
                </a:cxn>
                <a:cxn ang="0">
                  <a:pos x="235" y="4"/>
                </a:cxn>
                <a:cxn ang="0">
                  <a:pos x="247" y="4"/>
                </a:cxn>
                <a:cxn ang="0">
                  <a:pos x="258" y="4"/>
                </a:cxn>
                <a:cxn ang="0">
                  <a:pos x="269" y="4"/>
                </a:cxn>
                <a:cxn ang="0">
                  <a:pos x="281" y="4"/>
                </a:cxn>
                <a:cxn ang="0">
                  <a:pos x="292" y="4"/>
                </a:cxn>
                <a:cxn ang="0">
                  <a:pos x="303" y="4"/>
                </a:cxn>
                <a:cxn ang="0">
                  <a:pos x="315" y="4"/>
                </a:cxn>
                <a:cxn ang="0">
                  <a:pos x="326" y="4"/>
                </a:cxn>
                <a:cxn ang="0">
                  <a:pos x="337" y="4"/>
                </a:cxn>
                <a:cxn ang="0">
                  <a:pos x="349" y="4"/>
                </a:cxn>
                <a:cxn ang="0">
                  <a:pos x="360" y="4"/>
                </a:cxn>
                <a:cxn ang="0">
                  <a:pos x="372" y="4"/>
                </a:cxn>
                <a:cxn ang="0">
                  <a:pos x="383" y="4"/>
                </a:cxn>
                <a:cxn ang="0">
                  <a:pos x="394" y="4"/>
                </a:cxn>
                <a:cxn ang="0">
                  <a:pos x="406" y="4"/>
                </a:cxn>
                <a:cxn ang="0">
                  <a:pos x="417" y="4"/>
                </a:cxn>
                <a:cxn ang="0">
                  <a:pos x="428" y="4"/>
                </a:cxn>
                <a:cxn ang="0">
                  <a:pos x="440" y="4"/>
                </a:cxn>
                <a:cxn ang="0">
                  <a:pos x="451" y="4"/>
                </a:cxn>
                <a:cxn ang="0">
                  <a:pos x="462" y="4"/>
                </a:cxn>
                <a:cxn ang="0">
                  <a:pos x="474" y="4"/>
                </a:cxn>
              </a:cxnLst>
              <a:rect l="0" t="0" r="r" b="b"/>
              <a:pathLst>
                <a:path w="481" h="4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7" y="4"/>
                  </a:lnTo>
                  <a:lnTo>
                    <a:pt x="171" y="4"/>
                  </a:lnTo>
                  <a:lnTo>
                    <a:pt x="175" y="4"/>
                  </a:lnTo>
                  <a:lnTo>
                    <a:pt x="178" y="4"/>
                  </a:lnTo>
                  <a:lnTo>
                    <a:pt x="182" y="4"/>
                  </a:lnTo>
                  <a:lnTo>
                    <a:pt x="186" y="4"/>
                  </a:lnTo>
                  <a:lnTo>
                    <a:pt x="190" y="4"/>
                  </a:lnTo>
                  <a:lnTo>
                    <a:pt x="193" y="4"/>
                  </a:lnTo>
                  <a:lnTo>
                    <a:pt x="197" y="4"/>
                  </a:lnTo>
                  <a:lnTo>
                    <a:pt x="201" y="4"/>
                  </a:lnTo>
                  <a:lnTo>
                    <a:pt x="205" y="4"/>
                  </a:lnTo>
                  <a:lnTo>
                    <a:pt x="209" y="4"/>
                  </a:lnTo>
                  <a:lnTo>
                    <a:pt x="212" y="4"/>
                  </a:lnTo>
                  <a:lnTo>
                    <a:pt x="216" y="4"/>
                  </a:lnTo>
                  <a:lnTo>
                    <a:pt x="220" y="4"/>
                  </a:lnTo>
                  <a:lnTo>
                    <a:pt x="224" y="4"/>
                  </a:lnTo>
                  <a:lnTo>
                    <a:pt x="228" y="4"/>
                  </a:lnTo>
                  <a:lnTo>
                    <a:pt x="231" y="4"/>
                  </a:lnTo>
                  <a:lnTo>
                    <a:pt x="235" y="4"/>
                  </a:lnTo>
                  <a:lnTo>
                    <a:pt x="239" y="4"/>
                  </a:lnTo>
                  <a:lnTo>
                    <a:pt x="243" y="4"/>
                  </a:lnTo>
                  <a:lnTo>
                    <a:pt x="247" y="4"/>
                  </a:lnTo>
                  <a:lnTo>
                    <a:pt x="250" y="4"/>
                  </a:lnTo>
                  <a:lnTo>
                    <a:pt x="254" y="4"/>
                  </a:lnTo>
                  <a:lnTo>
                    <a:pt x="258" y="4"/>
                  </a:lnTo>
                  <a:lnTo>
                    <a:pt x="262" y="4"/>
                  </a:lnTo>
                  <a:lnTo>
                    <a:pt x="265" y="4"/>
                  </a:lnTo>
                  <a:lnTo>
                    <a:pt x="269" y="4"/>
                  </a:lnTo>
                  <a:lnTo>
                    <a:pt x="273" y="4"/>
                  </a:lnTo>
                  <a:lnTo>
                    <a:pt x="277" y="4"/>
                  </a:lnTo>
                  <a:lnTo>
                    <a:pt x="281" y="4"/>
                  </a:lnTo>
                  <a:lnTo>
                    <a:pt x="284" y="4"/>
                  </a:lnTo>
                  <a:lnTo>
                    <a:pt x="288" y="4"/>
                  </a:lnTo>
                  <a:lnTo>
                    <a:pt x="292" y="4"/>
                  </a:lnTo>
                  <a:lnTo>
                    <a:pt x="296" y="4"/>
                  </a:lnTo>
                  <a:lnTo>
                    <a:pt x="300" y="4"/>
                  </a:lnTo>
                  <a:lnTo>
                    <a:pt x="303" y="4"/>
                  </a:lnTo>
                  <a:lnTo>
                    <a:pt x="307" y="4"/>
                  </a:lnTo>
                  <a:lnTo>
                    <a:pt x="311" y="4"/>
                  </a:lnTo>
                  <a:lnTo>
                    <a:pt x="315" y="4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4"/>
                  </a:lnTo>
                  <a:lnTo>
                    <a:pt x="330" y="4"/>
                  </a:lnTo>
                  <a:lnTo>
                    <a:pt x="334" y="4"/>
                  </a:lnTo>
                  <a:lnTo>
                    <a:pt x="337" y="4"/>
                  </a:lnTo>
                  <a:lnTo>
                    <a:pt x="341" y="4"/>
                  </a:lnTo>
                  <a:lnTo>
                    <a:pt x="345" y="4"/>
                  </a:lnTo>
                  <a:lnTo>
                    <a:pt x="349" y="4"/>
                  </a:lnTo>
                  <a:lnTo>
                    <a:pt x="353" y="4"/>
                  </a:lnTo>
                  <a:lnTo>
                    <a:pt x="356" y="4"/>
                  </a:lnTo>
                  <a:lnTo>
                    <a:pt x="360" y="4"/>
                  </a:lnTo>
                  <a:lnTo>
                    <a:pt x="364" y="4"/>
                  </a:lnTo>
                  <a:lnTo>
                    <a:pt x="368" y="4"/>
                  </a:lnTo>
                  <a:lnTo>
                    <a:pt x="372" y="4"/>
                  </a:lnTo>
                  <a:lnTo>
                    <a:pt x="375" y="4"/>
                  </a:lnTo>
                  <a:lnTo>
                    <a:pt x="379" y="4"/>
                  </a:lnTo>
                  <a:lnTo>
                    <a:pt x="383" y="4"/>
                  </a:lnTo>
                  <a:lnTo>
                    <a:pt x="387" y="4"/>
                  </a:lnTo>
                  <a:lnTo>
                    <a:pt x="390" y="4"/>
                  </a:lnTo>
                  <a:lnTo>
                    <a:pt x="394" y="4"/>
                  </a:lnTo>
                  <a:lnTo>
                    <a:pt x="398" y="4"/>
                  </a:lnTo>
                  <a:lnTo>
                    <a:pt x="402" y="4"/>
                  </a:lnTo>
                  <a:lnTo>
                    <a:pt x="406" y="4"/>
                  </a:lnTo>
                  <a:lnTo>
                    <a:pt x="409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21" y="4"/>
                  </a:lnTo>
                  <a:lnTo>
                    <a:pt x="425" y="4"/>
                  </a:lnTo>
                  <a:lnTo>
                    <a:pt x="428" y="4"/>
                  </a:lnTo>
                  <a:lnTo>
                    <a:pt x="432" y="4"/>
                  </a:lnTo>
                  <a:lnTo>
                    <a:pt x="436" y="4"/>
                  </a:lnTo>
                  <a:lnTo>
                    <a:pt x="440" y="4"/>
                  </a:lnTo>
                  <a:lnTo>
                    <a:pt x="443" y="4"/>
                  </a:lnTo>
                  <a:lnTo>
                    <a:pt x="447" y="4"/>
                  </a:lnTo>
                  <a:lnTo>
                    <a:pt x="451" y="4"/>
                  </a:lnTo>
                  <a:lnTo>
                    <a:pt x="455" y="4"/>
                  </a:lnTo>
                  <a:lnTo>
                    <a:pt x="459" y="4"/>
                  </a:lnTo>
                  <a:lnTo>
                    <a:pt x="462" y="4"/>
                  </a:lnTo>
                  <a:lnTo>
                    <a:pt x="466" y="4"/>
                  </a:lnTo>
                  <a:lnTo>
                    <a:pt x="470" y="4"/>
                  </a:lnTo>
                  <a:lnTo>
                    <a:pt x="474" y="4"/>
                  </a:lnTo>
                  <a:lnTo>
                    <a:pt x="478" y="4"/>
                  </a:lnTo>
                  <a:lnTo>
                    <a:pt x="481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48" name="Freeform 88"/>
            <p:cNvSpPr>
              <a:spLocks/>
            </p:cNvSpPr>
            <p:nvPr/>
          </p:nvSpPr>
          <p:spPr bwMode="auto">
            <a:xfrm>
              <a:off x="3261" y="1826"/>
              <a:ext cx="481" cy="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6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1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4"/>
                </a:cxn>
                <a:cxn ang="0">
                  <a:pos x="360" y="4"/>
                </a:cxn>
                <a:cxn ang="0">
                  <a:pos x="372" y="4"/>
                </a:cxn>
                <a:cxn ang="0">
                  <a:pos x="383" y="4"/>
                </a:cxn>
                <a:cxn ang="0">
                  <a:pos x="394" y="4"/>
                </a:cxn>
                <a:cxn ang="0">
                  <a:pos x="406" y="4"/>
                </a:cxn>
                <a:cxn ang="0">
                  <a:pos x="417" y="4"/>
                </a:cxn>
                <a:cxn ang="0">
                  <a:pos x="428" y="4"/>
                </a:cxn>
                <a:cxn ang="0">
                  <a:pos x="440" y="4"/>
                </a:cxn>
                <a:cxn ang="0">
                  <a:pos x="451" y="4"/>
                </a:cxn>
                <a:cxn ang="0">
                  <a:pos x="462" y="4"/>
                </a:cxn>
                <a:cxn ang="0">
                  <a:pos x="474" y="4"/>
                </a:cxn>
              </a:cxnLst>
              <a:rect l="0" t="0" r="r" b="b"/>
              <a:pathLst>
                <a:path w="481" h="4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4"/>
                  </a:lnTo>
                  <a:lnTo>
                    <a:pt x="345" y="4"/>
                  </a:lnTo>
                  <a:lnTo>
                    <a:pt x="349" y="4"/>
                  </a:lnTo>
                  <a:lnTo>
                    <a:pt x="353" y="4"/>
                  </a:lnTo>
                  <a:lnTo>
                    <a:pt x="356" y="4"/>
                  </a:lnTo>
                  <a:lnTo>
                    <a:pt x="360" y="4"/>
                  </a:lnTo>
                  <a:lnTo>
                    <a:pt x="364" y="4"/>
                  </a:lnTo>
                  <a:lnTo>
                    <a:pt x="368" y="4"/>
                  </a:lnTo>
                  <a:lnTo>
                    <a:pt x="372" y="4"/>
                  </a:lnTo>
                  <a:lnTo>
                    <a:pt x="375" y="4"/>
                  </a:lnTo>
                  <a:lnTo>
                    <a:pt x="379" y="4"/>
                  </a:lnTo>
                  <a:lnTo>
                    <a:pt x="383" y="4"/>
                  </a:lnTo>
                  <a:lnTo>
                    <a:pt x="387" y="4"/>
                  </a:lnTo>
                  <a:lnTo>
                    <a:pt x="390" y="4"/>
                  </a:lnTo>
                  <a:lnTo>
                    <a:pt x="394" y="4"/>
                  </a:lnTo>
                  <a:lnTo>
                    <a:pt x="398" y="4"/>
                  </a:lnTo>
                  <a:lnTo>
                    <a:pt x="402" y="4"/>
                  </a:lnTo>
                  <a:lnTo>
                    <a:pt x="406" y="4"/>
                  </a:lnTo>
                  <a:lnTo>
                    <a:pt x="409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21" y="4"/>
                  </a:lnTo>
                  <a:lnTo>
                    <a:pt x="425" y="4"/>
                  </a:lnTo>
                  <a:lnTo>
                    <a:pt x="428" y="4"/>
                  </a:lnTo>
                  <a:lnTo>
                    <a:pt x="432" y="4"/>
                  </a:lnTo>
                  <a:lnTo>
                    <a:pt x="436" y="4"/>
                  </a:lnTo>
                  <a:lnTo>
                    <a:pt x="440" y="4"/>
                  </a:lnTo>
                  <a:lnTo>
                    <a:pt x="443" y="4"/>
                  </a:lnTo>
                  <a:lnTo>
                    <a:pt x="447" y="4"/>
                  </a:lnTo>
                  <a:lnTo>
                    <a:pt x="451" y="4"/>
                  </a:lnTo>
                  <a:lnTo>
                    <a:pt x="455" y="4"/>
                  </a:lnTo>
                  <a:lnTo>
                    <a:pt x="459" y="4"/>
                  </a:lnTo>
                  <a:lnTo>
                    <a:pt x="462" y="4"/>
                  </a:lnTo>
                  <a:lnTo>
                    <a:pt x="466" y="4"/>
                  </a:lnTo>
                  <a:lnTo>
                    <a:pt x="470" y="4"/>
                  </a:lnTo>
                  <a:lnTo>
                    <a:pt x="474" y="4"/>
                  </a:lnTo>
                  <a:lnTo>
                    <a:pt x="478" y="4"/>
                  </a:lnTo>
                  <a:lnTo>
                    <a:pt x="481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49" name="Freeform 89"/>
            <p:cNvSpPr>
              <a:spLocks/>
            </p:cNvSpPr>
            <p:nvPr/>
          </p:nvSpPr>
          <p:spPr bwMode="auto">
            <a:xfrm>
              <a:off x="3742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6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1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6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40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6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9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50" name="Freeform 90"/>
            <p:cNvSpPr>
              <a:spLocks/>
            </p:cNvSpPr>
            <p:nvPr/>
          </p:nvSpPr>
          <p:spPr bwMode="auto">
            <a:xfrm>
              <a:off x="4223" y="1830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6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1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6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40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6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4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9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51" name="Freeform 91"/>
            <p:cNvSpPr>
              <a:spLocks/>
            </p:cNvSpPr>
            <p:nvPr/>
          </p:nvSpPr>
          <p:spPr bwMode="auto">
            <a:xfrm flipV="1">
              <a:off x="4704" y="1801"/>
              <a:ext cx="624" cy="2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10" y="0"/>
                </a:cxn>
                <a:cxn ang="0">
                  <a:pos x="122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6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90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4" y="0"/>
                </a:cxn>
                <a:cxn ang="0">
                  <a:pos x="235" y="0"/>
                </a:cxn>
                <a:cxn ang="0">
                  <a:pos x="247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1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5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9" y="0"/>
                </a:cxn>
                <a:cxn ang="0">
                  <a:pos x="360" y="0"/>
                </a:cxn>
                <a:cxn ang="0">
                  <a:pos x="372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6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40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4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9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4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6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4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5" y="0"/>
                  </a:lnTo>
                  <a:lnTo>
                    <a:pt x="459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0254" name="Rectangle 94"/>
            <p:cNvSpPr>
              <a:spLocks noChangeArrowheads="1"/>
            </p:cNvSpPr>
            <p:nvPr/>
          </p:nvSpPr>
          <p:spPr bwMode="auto">
            <a:xfrm>
              <a:off x="864" y="2687"/>
              <a:ext cx="4473" cy="1503"/>
            </a:xfrm>
            <a:prstGeom prst="rect">
              <a:avLst/>
            </a:prstGeom>
            <a:noFill/>
            <a:ln w="0">
              <a:solidFill>
                <a:srgbClr val="D6D3B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55" name="Freeform 95"/>
            <p:cNvSpPr>
              <a:spLocks/>
            </p:cNvSpPr>
            <p:nvPr/>
          </p:nvSpPr>
          <p:spPr bwMode="auto">
            <a:xfrm>
              <a:off x="864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56" name="Freeform 96"/>
            <p:cNvSpPr>
              <a:spLocks/>
            </p:cNvSpPr>
            <p:nvPr/>
          </p:nvSpPr>
          <p:spPr bwMode="auto">
            <a:xfrm>
              <a:off x="1606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57" name="Freeform 97"/>
            <p:cNvSpPr>
              <a:spLocks/>
            </p:cNvSpPr>
            <p:nvPr/>
          </p:nvSpPr>
          <p:spPr bwMode="auto">
            <a:xfrm>
              <a:off x="2352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58" name="Freeform 98"/>
            <p:cNvSpPr>
              <a:spLocks/>
            </p:cNvSpPr>
            <p:nvPr/>
          </p:nvSpPr>
          <p:spPr bwMode="auto">
            <a:xfrm>
              <a:off x="3098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59" name="Freeform 99"/>
            <p:cNvSpPr>
              <a:spLocks/>
            </p:cNvSpPr>
            <p:nvPr/>
          </p:nvSpPr>
          <p:spPr bwMode="auto">
            <a:xfrm>
              <a:off x="3845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0" name="Freeform 100"/>
            <p:cNvSpPr>
              <a:spLocks/>
            </p:cNvSpPr>
            <p:nvPr/>
          </p:nvSpPr>
          <p:spPr bwMode="auto">
            <a:xfrm>
              <a:off x="4591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1" name="Freeform 101"/>
            <p:cNvSpPr>
              <a:spLocks/>
            </p:cNvSpPr>
            <p:nvPr/>
          </p:nvSpPr>
          <p:spPr bwMode="auto">
            <a:xfrm>
              <a:off x="5337" y="2687"/>
              <a:ext cx="1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2" name="Freeform 102"/>
            <p:cNvSpPr>
              <a:spLocks/>
            </p:cNvSpPr>
            <p:nvPr/>
          </p:nvSpPr>
          <p:spPr bwMode="auto">
            <a:xfrm>
              <a:off x="864" y="4190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3" name="Freeform 103"/>
            <p:cNvSpPr>
              <a:spLocks/>
            </p:cNvSpPr>
            <p:nvPr/>
          </p:nvSpPr>
          <p:spPr bwMode="auto">
            <a:xfrm>
              <a:off x="864" y="4023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4" name="Freeform 104"/>
            <p:cNvSpPr>
              <a:spLocks/>
            </p:cNvSpPr>
            <p:nvPr/>
          </p:nvSpPr>
          <p:spPr bwMode="auto">
            <a:xfrm>
              <a:off x="864" y="3856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5" name="Freeform 105"/>
            <p:cNvSpPr>
              <a:spLocks/>
            </p:cNvSpPr>
            <p:nvPr/>
          </p:nvSpPr>
          <p:spPr bwMode="auto">
            <a:xfrm>
              <a:off x="864" y="3689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6" name="Freeform 106"/>
            <p:cNvSpPr>
              <a:spLocks/>
            </p:cNvSpPr>
            <p:nvPr/>
          </p:nvSpPr>
          <p:spPr bwMode="auto">
            <a:xfrm>
              <a:off x="864" y="3522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7" name="Freeform 107"/>
            <p:cNvSpPr>
              <a:spLocks/>
            </p:cNvSpPr>
            <p:nvPr/>
          </p:nvSpPr>
          <p:spPr bwMode="auto">
            <a:xfrm>
              <a:off x="864" y="3355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8" name="Freeform 108"/>
            <p:cNvSpPr>
              <a:spLocks/>
            </p:cNvSpPr>
            <p:nvPr/>
          </p:nvSpPr>
          <p:spPr bwMode="auto">
            <a:xfrm>
              <a:off x="864" y="3188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69" name="Freeform 109"/>
            <p:cNvSpPr>
              <a:spLocks/>
            </p:cNvSpPr>
            <p:nvPr/>
          </p:nvSpPr>
          <p:spPr bwMode="auto">
            <a:xfrm>
              <a:off x="864" y="3021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0" name="Freeform 110"/>
            <p:cNvSpPr>
              <a:spLocks/>
            </p:cNvSpPr>
            <p:nvPr/>
          </p:nvSpPr>
          <p:spPr bwMode="auto">
            <a:xfrm>
              <a:off x="864" y="2854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1" name="Freeform 111"/>
            <p:cNvSpPr>
              <a:spLocks/>
            </p:cNvSpPr>
            <p:nvPr/>
          </p:nvSpPr>
          <p:spPr bwMode="auto">
            <a:xfrm>
              <a:off x="864" y="2687"/>
              <a:ext cx="44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1" y="0"/>
                </a:cxn>
                <a:cxn ang="0">
                  <a:pos x="1181" y="0"/>
                </a:cxn>
              </a:cxnLst>
              <a:rect l="0" t="0" r="r" b="b"/>
              <a:pathLst>
                <a:path w="1181">
                  <a:moveTo>
                    <a:pt x="0" y="0"/>
                  </a:moveTo>
                  <a:lnTo>
                    <a:pt x="1181" y="0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2" name="Line 112"/>
            <p:cNvSpPr>
              <a:spLocks noChangeShapeType="1"/>
            </p:cNvSpPr>
            <p:nvPr/>
          </p:nvSpPr>
          <p:spPr bwMode="auto">
            <a:xfrm>
              <a:off x="864" y="2687"/>
              <a:ext cx="4473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3" name="Freeform 113"/>
            <p:cNvSpPr>
              <a:spLocks/>
            </p:cNvSpPr>
            <p:nvPr/>
          </p:nvSpPr>
          <p:spPr bwMode="auto">
            <a:xfrm>
              <a:off x="864" y="2687"/>
              <a:ext cx="4473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181" y="396"/>
                </a:cxn>
                <a:cxn ang="0">
                  <a:pos x="1181" y="0"/>
                </a:cxn>
              </a:cxnLst>
              <a:rect l="0" t="0" r="r" b="b"/>
              <a:pathLst>
                <a:path w="1181" h="396">
                  <a:moveTo>
                    <a:pt x="0" y="396"/>
                  </a:moveTo>
                  <a:lnTo>
                    <a:pt x="1181" y="396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4" name="Line 114"/>
            <p:cNvSpPr>
              <a:spLocks noChangeShapeType="1"/>
            </p:cNvSpPr>
            <p:nvPr/>
          </p:nvSpPr>
          <p:spPr bwMode="auto">
            <a:xfrm flipV="1">
              <a:off x="864" y="2687"/>
              <a:ext cx="1" cy="150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5" name="Line 115"/>
            <p:cNvSpPr>
              <a:spLocks noChangeShapeType="1"/>
            </p:cNvSpPr>
            <p:nvPr/>
          </p:nvSpPr>
          <p:spPr bwMode="auto">
            <a:xfrm>
              <a:off x="864" y="4190"/>
              <a:ext cx="4473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6" name="Line 116"/>
            <p:cNvSpPr>
              <a:spLocks noChangeShapeType="1"/>
            </p:cNvSpPr>
            <p:nvPr/>
          </p:nvSpPr>
          <p:spPr bwMode="auto">
            <a:xfrm flipV="1">
              <a:off x="864" y="2687"/>
              <a:ext cx="1" cy="150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7" name="Line 117"/>
            <p:cNvSpPr>
              <a:spLocks noChangeShapeType="1"/>
            </p:cNvSpPr>
            <p:nvPr/>
          </p:nvSpPr>
          <p:spPr bwMode="auto">
            <a:xfrm>
              <a:off x="864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8" name="Line 118"/>
            <p:cNvSpPr>
              <a:spLocks noChangeShapeType="1"/>
            </p:cNvSpPr>
            <p:nvPr/>
          </p:nvSpPr>
          <p:spPr bwMode="auto">
            <a:xfrm>
              <a:off x="864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79" name="Rectangle 119"/>
            <p:cNvSpPr>
              <a:spLocks noChangeArrowheads="1"/>
            </p:cNvSpPr>
            <p:nvPr/>
          </p:nvSpPr>
          <p:spPr bwMode="auto">
            <a:xfrm>
              <a:off x="845" y="4201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80" name="Line 120"/>
            <p:cNvSpPr>
              <a:spLocks noChangeShapeType="1"/>
            </p:cNvSpPr>
            <p:nvPr/>
          </p:nvSpPr>
          <p:spPr bwMode="auto">
            <a:xfrm>
              <a:off x="1606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81" name="Line 121"/>
            <p:cNvSpPr>
              <a:spLocks noChangeShapeType="1"/>
            </p:cNvSpPr>
            <p:nvPr/>
          </p:nvSpPr>
          <p:spPr bwMode="auto">
            <a:xfrm>
              <a:off x="1606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82" name="Rectangle 122"/>
            <p:cNvSpPr>
              <a:spLocks noChangeArrowheads="1"/>
            </p:cNvSpPr>
            <p:nvPr/>
          </p:nvSpPr>
          <p:spPr bwMode="auto">
            <a:xfrm>
              <a:off x="1557" y="4201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83" name="Line 123"/>
            <p:cNvSpPr>
              <a:spLocks noChangeShapeType="1"/>
            </p:cNvSpPr>
            <p:nvPr/>
          </p:nvSpPr>
          <p:spPr bwMode="auto">
            <a:xfrm>
              <a:off x="2352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84" name="Line 124"/>
            <p:cNvSpPr>
              <a:spLocks noChangeShapeType="1"/>
            </p:cNvSpPr>
            <p:nvPr/>
          </p:nvSpPr>
          <p:spPr bwMode="auto">
            <a:xfrm>
              <a:off x="2352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85" name="Rectangle 125"/>
            <p:cNvSpPr>
              <a:spLocks noChangeArrowheads="1"/>
            </p:cNvSpPr>
            <p:nvPr/>
          </p:nvSpPr>
          <p:spPr bwMode="auto">
            <a:xfrm>
              <a:off x="2333" y="4201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86" name="Line 126"/>
            <p:cNvSpPr>
              <a:spLocks noChangeShapeType="1"/>
            </p:cNvSpPr>
            <p:nvPr/>
          </p:nvSpPr>
          <p:spPr bwMode="auto">
            <a:xfrm>
              <a:off x="3098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87" name="Line 127"/>
            <p:cNvSpPr>
              <a:spLocks noChangeShapeType="1"/>
            </p:cNvSpPr>
            <p:nvPr/>
          </p:nvSpPr>
          <p:spPr bwMode="auto">
            <a:xfrm>
              <a:off x="3098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88" name="Rectangle 128"/>
            <p:cNvSpPr>
              <a:spLocks noChangeArrowheads="1"/>
            </p:cNvSpPr>
            <p:nvPr/>
          </p:nvSpPr>
          <p:spPr bwMode="auto">
            <a:xfrm>
              <a:off x="3049" y="4201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89" name="Line 129"/>
            <p:cNvSpPr>
              <a:spLocks noChangeShapeType="1"/>
            </p:cNvSpPr>
            <p:nvPr/>
          </p:nvSpPr>
          <p:spPr bwMode="auto">
            <a:xfrm>
              <a:off x="3845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0" name="Line 130"/>
            <p:cNvSpPr>
              <a:spLocks noChangeShapeType="1"/>
            </p:cNvSpPr>
            <p:nvPr/>
          </p:nvSpPr>
          <p:spPr bwMode="auto">
            <a:xfrm>
              <a:off x="3845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1" name="Rectangle 131"/>
            <p:cNvSpPr>
              <a:spLocks noChangeArrowheads="1"/>
            </p:cNvSpPr>
            <p:nvPr/>
          </p:nvSpPr>
          <p:spPr bwMode="auto">
            <a:xfrm>
              <a:off x="3826" y="4201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92" name="Line 132"/>
            <p:cNvSpPr>
              <a:spLocks noChangeShapeType="1"/>
            </p:cNvSpPr>
            <p:nvPr/>
          </p:nvSpPr>
          <p:spPr bwMode="auto">
            <a:xfrm>
              <a:off x="4591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3" name="Line 133"/>
            <p:cNvSpPr>
              <a:spLocks noChangeShapeType="1"/>
            </p:cNvSpPr>
            <p:nvPr/>
          </p:nvSpPr>
          <p:spPr bwMode="auto">
            <a:xfrm>
              <a:off x="4591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4" name="Rectangle 134"/>
            <p:cNvSpPr>
              <a:spLocks noChangeArrowheads="1"/>
            </p:cNvSpPr>
            <p:nvPr/>
          </p:nvSpPr>
          <p:spPr bwMode="auto">
            <a:xfrm>
              <a:off x="4542" y="4201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2.5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95" name="Line 135"/>
            <p:cNvSpPr>
              <a:spLocks noChangeShapeType="1"/>
            </p:cNvSpPr>
            <p:nvPr/>
          </p:nvSpPr>
          <p:spPr bwMode="auto">
            <a:xfrm>
              <a:off x="5337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6" name="Line 136"/>
            <p:cNvSpPr>
              <a:spLocks noChangeShapeType="1"/>
            </p:cNvSpPr>
            <p:nvPr/>
          </p:nvSpPr>
          <p:spPr bwMode="auto">
            <a:xfrm>
              <a:off x="5337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7" name="Rectangle 137"/>
            <p:cNvSpPr>
              <a:spLocks noChangeArrowheads="1"/>
            </p:cNvSpPr>
            <p:nvPr/>
          </p:nvSpPr>
          <p:spPr bwMode="auto">
            <a:xfrm>
              <a:off x="5318" y="4201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3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298" name="Line 138"/>
            <p:cNvSpPr>
              <a:spLocks noChangeShapeType="1"/>
            </p:cNvSpPr>
            <p:nvPr/>
          </p:nvSpPr>
          <p:spPr bwMode="auto">
            <a:xfrm>
              <a:off x="864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299" name="Line 139"/>
            <p:cNvSpPr>
              <a:spLocks noChangeShapeType="1"/>
            </p:cNvSpPr>
            <p:nvPr/>
          </p:nvSpPr>
          <p:spPr bwMode="auto">
            <a:xfrm>
              <a:off x="5337" y="4190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0" name="Rectangle 140"/>
            <p:cNvSpPr>
              <a:spLocks noChangeArrowheads="1"/>
            </p:cNvSpPr>
            <p:nvPr/>
          </p:nvSpPr>
          <p:spPr bwMode="auto">
            <a:xfrm>
              <a:off x="702" y="4152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0.8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01" name="Line 141"/>
            <p:cNvSpPr>
              <a:spLocks noChangeShapeType="1"/>
            </p:cNvSpPr>
            <p:nvPr/>
          </p:nvSpPr>
          <p:spPr bwMode="auto">
            <a:xfrm>
              <a:off x="864" y="402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2" name="Line 142"/>
            <p:cNvSpPr>
              <a:spLocks noChangeShapeType="1"/>
            </p:cNvSpPr>
            <p:nvPr/>
          </p:nvSpPr>
          <p:spPr bwMode="auto">
            <a:xfrm>
              <a:off x="5337" y="4023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3" name="Rectangle 143"/>
            <p:cNvSpPr>
              <a:spLocks noChangeArrowheads="1"/>
            </p:cNvSpPr>
            <p:nvPr/>
          </p:nvSpPr>
          <p:spPr bwMode="auto">
            <a:xfrm>
              <a:off x="759" y="3985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04" name="Line 144"/>
            <p:cNvSpPr>
              <a:spLocks noChangeShapeType="1"/>
            </p:cNvSpPr>
            <p:nvPr/>
          </p:nvSpPr>
          <p:spPr bwMode="auto">
            <a:xfrm>
              <a:off x="864" y="385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5" name="Line 145"/>
            <p:cNvSpPr>
              <a:spLocks noChangeShapeType="1"/>
            </p:cNvSpPr>
            <p:nvPr/>
          </p:nvSpPr>
          <p:spPr bwMode="auto">
            <a:xfrm>
              <a:off x="5337" y="3856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6" name="Rectangle 146"/>
            <p:cNvSpPr>
              <a:spLocks noChangeArrowheads="1"/>
            </p:cNvSpPr>
            <p:nvPr/>
          </p:nvSpPr>
          <p:spPr bwMode="auto">
            <a:xfrm>
              <a:off x="702" y="3818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07" name="Line 147"/>
            <p:cNvSpPr>
              <a:spLocks noChangeShapeType="1"/>
            </p:cNvSpPr>
            <p:nvPr/>
          </p:nvSpPr>
          <p:spPr bwMode="auto">
            <a:xfrm>
              <a:off x="864" y="36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8" name="Line 148"/>
            <p:cNvSpPr>
              <a:spLocks noChangeShapeType="1"/>
            </p:cNvSpPr>
            <p:nvPr/>
          </p:nvSpPr>
          <p:spPr bwMode="auto">
            <a:xfrm>
              <a:off x="5337" y="3689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09" name="Rectangle 149"/>
            <p:cNvSpPr>
              <a:spLocks noChangeArrowheads="1"/>
            </p:cNvSpPr>
            <p:nvPr/>
          </p:nvSpPr>
          <p:spPr bwMode="auto">
            <a:xfrm>
              <a:off x="702" y="3651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10" name="Line 150"/>
            <p:cNvSpPr>
              <a:spLocks noChangeShapeType="1"/>
            </p:cNvSpPr>
            <p:nvPr/>
          </p:nvSpPr>
          <p:spPr bwMode="auto">
            <a:xfrm>
              <a:off x="864" y="352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11" name="Line 151"/>
            <p:cNvSpPr>
              <a:spLocks noChangeShapeType="1"/>
            </p:cNvSpPr>
            <p:nvPr/>
          </p:nvSpPr>
          <p:spPr bwMode="auto">
            <a:xfrm>
              <a:off x="5337" y="3522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12" name="Rectangle 152"/>
            <p:cNvSpPr>
              <a:spLocks noChangeArrowheads="1"/>
            </p:cNvSpPr>
            <p:nvPr/>
          </p:nvSpPr>
          <p:spPr bwMode="auto">
            <a:xfrm>
              <a:off x="702" y="3484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1.6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13" name="Line 153"/>
            <p:cNvSpPr>
              <a:spLocks noChangeShapeType="1"/>
            </p:cNvSpPr>
            <p:nvPr/>
          </p:nvSpPr>
          <p:spPr bwMode="auto">
            <a:xfrm>
              <a:off x="864" y="335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14" name="Line 154"/>
            <p:cNvSpPr>
              <a:spLocks noChangeShapeType="1"/>
            </p:cNvSpPr>
            <p:nvPr/>
          </p:nvSpPr>
          <p:spPr bwMode="auto">
            <a:xfrm>
              <a:off x="5337" y="3355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15" name="Rectangle 155"/>
            <p:cNvSpPr>
              <a:spLocks noChangeArrowheads="1"/>
            </p:cNvSpPr>
            <p:nvPr/>
          </p:nvSpPr>
          <p:spPr bwMode="auto">
            <a:xfrm>
              <a:off x="702" y="3317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1.8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16" name="Line 156"/>
            <p:cNvSpPr>
              <a:spLocks noChangeShapeType="1"/>
            </p:cNvSpPr>
            <p:nvPr/>
          </p:nvSpPr>
          <p:spPr bwMode="auto">
            <a:xfrm>
              <a:off x="864" y="318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17" name="Line 157"/>
            <p:cNvSpPr>
              <a:spLocks noChangeShapeType="1"/>
            </p:cNvSpPr>
            <p:nvPr/>
          </p:nvSpPr>
          <p:spPr bwMode="auto">
            <a:xfrm>
              <a:off x="5337" y="3188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18" name="Rectangle 158"/>
            <p:cNvSpPr>
              <a:spLocks noChangeArrowheads="1"/>
            </p:cNvSpPr>
            <p:nvPr/>
          </p:nvSpPr>
          <p:spPr bwMode="auto">
            <a:xfrm>
              <a:off x="759" y="3150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19" name="Line 159"/>
            <p:cNvSpPr>
              <a:spLocks noChangeShapeType="1"/>
            </p:cNvSpPr>
            <p:nvPr/>
          </p:nvSpPr>
          <p:spPr bwMode="auto">
            <a:xfrm>
              <a:off x="864" y="302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0" name="Line 160"/>
            <p:cNvSpPr>
              <a:spLocks noChangeShapeType="1"/>
            </p:cNvSpPr>
            <p:nvPr/>
          </p:nvSpPr>
          <p:spPr bwMode="auto">
            <a:xfrm>
              <a:off x="5337" y="3021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1" name="Rectangle 161"/>
            <p:cNvSpPr>
              <a:spLocks noChangeArrowheads="1"/>
            </p:cNvSpPr>
            <p:nvPr/>
          </p:nvSpPr>
          <p:spPr bwMode="auto">
            <a:xfrm>
              <a:off x="702" y="2983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2.2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22" name="Line 162"/>
            <p:cNvSpPr>
              <a:spLocks noChangeShapeType="1"/>
            </p:cNvSpPr>
            <p:nvPr/>
          </p:nvSpPr>
          <p:spPr bwMode="auto">
            <a:xfrm>
              <a:off x="864" y="28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3" name="Line 163"/>
            <p:cNvSpPr>
              <a:spLocks noChangeShapeType="1"/>
            </p:cNvSpPr>
            <p:nvPr/>
          </p:nvSpPr>
          <p:spPr bwMode="auto">
            <a:xfrm>
              <a:off x="5337" y="2854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4" name="Rectangle 164"/>
            <p:cNvSpPr>
              <a:spLocks noChangeArrowheads="1"/>
            </p:cNvSpPr>
            <p:nvPr/>
          </p:nvSpPr>
          <p:spPr bwMode="auto">
            <a:xfrm>
              <a:off x="702" y="2816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25" name="Line 165"/>
            <p:cNvSpPr>
              <a:spLocks noChangeShapeType="1"/>
            </p:cNvSpPr>
            <p:nvPr/>
          </p:nvSpPr>
          <p:spPr bwMode="auto">
            <a:xfrm>
              <a:off x="864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6" name="Line 166"/>
            <p:cNvSpPr>
              <a:spLocks noChangeShapeType="1"/>
            </p:cNvSpPr>
            <p:nvPr/>
          </p:nvSpPr>
          <p:spPr bwMode="auto">
            <a:xfrm>
              <a:off x="5337" y="2687"/>
              <a:ext cx="1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7" name="Rectangle 167"/>
            <p:cNvSpPr>
              <a:spLocks noChangeArrowheads="1"/>
            </p:cNvSpPr>
            <p:nvPr/>
          </p:nvSpPr>
          <p:spPr bwMode="auto">
            <a:xfrm>
              <a:off x="702" y="2649"/>
              <a:ext cx="12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MS Sans Serif" charset="0"/>
                </a:rPr>
                <a:t>2.6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28" name="Line 168"/>
            <p:cNvSpPr>
              <a:spLocks noChangeShapeType="1"/>
            </p:cNvSpPr>
            <p:nvPr/>
          </p:nvSpPr>
          <p:spPr bwMode="auto">
            <a:xfrm>
              <a:off x="864" y="2687"/>
              <a:ext cx="4473" cy="1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29" name="Freeform 169"/>
            <p:cNvSpPr>
              <a:spLocks/>
            </p:cNvSpPr>
            <p:nvPr/>
          </p:nvSpPr>
          <p:spPr bwMode="auto">
            <a:xfrm>
              <a:off x="864" y="2687"/>
              <a:ext cx="4473" cy="15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181" y="396"/>
                </a:cxn>
                <a:cxn ang="0">
                  <a:pos x="1181" y="0"/>
                </a:cxn>
              </a:cxnLst>
              <a:rect l="0" t="0" r="r" b="b"/>
              <a:pathLst>
                <a:path w="1181" h="396">
                  <a:moveTo>
                    <a:pt x="0" y="396"/>
                  </a:moveTo>
                  <a:lnTo>
                    <a:pt x="1181" y="396"/>
                  </a:lnTo>
                  <a:lnTo>
                    <a:pt x="1181" y="0"/>
                  </a:lnTo>
                </a:path>
              </a:pathLst>
            </a:cu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20330" name="Line 170"/>
            <p:cNvSpPr>
              <a:spLocks noChangeShapeType="1"/>
            </p:cNvSpPr>
            <p:nvPr/>
          </p:nvSpPr>
          <p:spPr bwMode="auto">
            <a:xfrm flipV="1">
              <a:off x="864" y="2687"/>
              <a:ext cx="1" cy="1503"/>
            </a:xfrm>
            <a:prstGeom prst="line">
              <a:avLst/>
            </a:prstGeom>
            <a:noFill/>
            <a:ln w="0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1" name="Rectangle 171"/>
            <p:cNvSpPr>
              <a:spLocks noChangeArrowheads="1"/>
            </p:cNvSpPr>
            <p:nvPr/>
          </p:nvSpPr>
          <p:spPr bwMode="auto">
            <a:xfrm rot="16200000">
              <a:off x="582" y="3370"/>
              <a:ext cx="14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elvetica" charset="0"/>
                </a:rPr>
                <a:t>Nm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0332" name="Freeform 172"/>
            <p:cNvSpPr>
              <a:spLocks/>
            </p:cNvSpPr>
            <p:nvPr/>
          </p:nvSpPr>
          <p:spPr bwMode="auto">
            <a:xfrm>
              <a:off x="864" y="3002"/>
              <a:ext cx="409" cy="1119"/>
            </a:xfrm>
            <a:custGeom>
              <a:avLst/>
              <a:gdLst/>
              <a:ahLst/>
              <a:cxnLst>
                <a:cxn ang="0">
                  <a:pos x="4" y="144"/>
                </a:cxn>
                <a:cxn ang="0">
                  <a:pos x="7" y="76"/>
                </a:cxn>
                <a:cxn ang="0">
                  <a:pos x="15" y="38"/>
                </a:cxn>
                <a:cxn ang="0">
                  <a:pos x="19" y="0"/>
                </a:cxn>
                <a:cxn ang="0">
                  <a:pos x="23" y="72"/>
                </a:cxn>
                <a:cxn ang="0">
                  <a:pos x="30" y="114"/>
                </a:cxn>
                <a:cxn ang="0">
                  <a:pos x="34" y="175"/>
                </a:cxn>
                <a:cxn ang="0">
                  <a:pos x="42" y="205"/>
                </a:cxn>
                <a:cxn ang="0">
                  <a:pos x="45" y="1036"/>
                </a:cxn>
                <a:cxn ang="0">
                  <a:pos x="49" y="1108"/>
                </a:cxn>
                <a:cxn ang="0">
                  <a:pos x="57" y="1097"/>
                </a:cxn>
                <a:cxn ang="0">
                  <a:pos x="68" y="1097"/>
                </a:cxn>
                <a:cxn ang="0">
                  <a:pos x="79" y="1097"/>
                </a:cxn>
                <a:cxn ang="0">
                  <a:pos x="91" y="1097"/>
                </a:cxn>
                <a:cxn ang="0">
                  <a:pos x="102" y="1097"/>
                </a:cxn>
                <a:cxn ang="0">
                  <a:pos x="113" y="1097"/>
                </a:cxn>
                <a:cxn ang="0">
                  <a:pos x="125" y="1097"/>
                </a:cxn>
                <a:cxn ang="0">
                  <a:pos x="136" y="1097"/>
                </a:cxn>
                <a:cxn ang="0">
                  <a:pos x="148" y="1013"/>
                </a:cxn>
                <a:cxn ang="0">
                  <a:pos x="151" y="941"/>
                </a:cxn>
                <a:cxn ang="0">
                  <a:pos x="163" y="941"/>
                </a:cxn>
                <a:cxn ang="0">
                  <a:pos x="174" y="941"/>
                </a:cxn>
                <a:cxn ang="0">
                  <a:pos x="185" y="941"/>
                </a:cxn>
                <a:cxn ang="0">
                  <a:pos x="197" y="941"/>
                </a:cxn>
                <a:cxn ang="0">
                  <a:pos x="208" y="941"/>
                </a:cxn>
                <a:cxn ang="0">
                  <a:pos x="220" y="941"/>
                </a:cxn>
                <a:cxn ang="0">
                  <a:pos x="231" y="941"/>
                </a:cxn>
                <a:cxn ang="0">
                  <a:pos x="242" y="941"/>
                </a:cxn>
                <a:cxn ang="0">
                  <a:pos x="254" y="941"/>
                </a:cxn>
                <a:cxn ang="0">
                  <a:pos x="265" y="941"/>
                </a:cxn>
                <a:cxn ang="0">
                  <a:pos x="276" y="941"/>
                </a:cxn>
                <a:cxn ang="0">
                  <a:pos x="288" y="941"/>
                </a:cxn>
                <a:cxn ang="0">
                  <a:pos x="299" y="945"/>
                </a:cxn>
                <a:cxn ang="0">
                  <a:pos x="310" y="945"/>
                </a:cxn>
                <a:cxn ang="0">
                  <a:pos x="322" y="945"/>
                </a:cxn>
                <a:cxn ang="0">
                  <a:pos x="333" y="945"/>
                </a:cxn>
                <a:cxn ang="0">
                  <a:pos x="345" y="945"/>
                </a:cxn>
                <a:cxn ang="0">
                  <a:pos x="356" y="945"/>
                </a:cxn>
                <a:cxn ang="0">
                  <a:pos x="367" y="945"/>
                </a:cxn>
                <a:cxn ang="0">
                  <a:pos x="379" y="945"/>
                </a:cxn>
                <a:cxn ang="0">
                  <a:pos x="390" y="945"/>
                </a:cxn>
                <a:cxn ang="0">
                  <a:pos x="401" y="945"/>
                </a:cxn>
              </a:cxnLst>
              <a:rect l="0" t="0" r="r" b="b"/>
              <a:pathLst>
                <a:path w="409" h="1119">
                  <a:moveTo>
                    <a:pt x="0" y="186"/>
                  </a:moveTo>
                  <a:lnTo>
                    <a:pt x="0" y="148"/>
                  </a:lnTo>
                  <a:lnTo>
                    <a:pt x="4" y="144"/>
                  </a:lnTo>
                  <a:lnTo>
                    <a:pt x="4" y="114"/>
                  </a:lnTo>
                  <a:lnTo>
                    <a:pt x="7" y="110"/>
                  </a:lnTo>
                  <a:lnTo>
                    <a:pt x="7" y="76"/>
                  </a:lnTo>
                  <a:lnTo>
                    <a:pt x="11" y="72"/>
                  </a:lnTo>
                  <a:lnTo>
                    <a:pt x="11" y="42"/>
                  </a:lnTo>
                  <a:lnTo>
                    <a:pt x="15" y="38"/>
                  </a:lnTo>
                  <a:lnTo>
                    <a:pt x="15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34"/>
                  </a:lnTo>
                  <a:lnTo>
                    <a:pt x="23" y="38"/>
                  </a:lnTo>
                  <a:lnTo>
                    <a:pt x="23" y="72"/>
                  </a:lnTo>
                  <a:lnTo>
                    <a:pt x="26" y="76"/>
                  </a:lnTo>
                  <a:lnTo>
                    <a:pt x="26" y="110"/>
                  </a:lnTo>
                  <a:lnTo>
                    <a:pt x="30" y="114"/>
                  </a:lnTo>
                  <a:lnTo>
                    <a:pt x="30" y="144"/>
                  </a:lnTo>
                  <a:lnTo>
                    <a:pt x="34" y="148"/>
                  </a:lnTo>
                  <a:lnTo>
                    <a:pt x="34" y="175"/>
                  </a:lnTo>
                  <a:lnTo>
                    <a:pt x="38" y="178"/>
                  </a:lnTo>
                  <a:lnTo>
                    <a:pt x="38" y="201"/>
                  </a:lnTo>
                  <a:lnTo>
                    <a:pt x="42" y="205"/>
                  </a:lnTo>
                  <a:lnTo>
                    <a:pt x="42" y="228"/>
                  </a:lnTo>
                  <a:lnTo>
                    <a:pt x="45" y="231"/>
                  </a:lnTo>
                  <a:lnTo>
                    <a:pt x="45" y="1036"/>
                  </a:lnTo>
                  <a:lnTo>
                    <a:pt x="49" y="1051"/>
                  </a:lnTo>
                  <a:lnTo>
                    <a:pt x="49" y="1119"/>
                  </a:lnTo>
                  <a:lnTo>
                    <a:pt x="49" y="1108"/>
                  </a:lnTo>
                  <a:lnTo>
                    <a:pt x="53" y="1104"/>
                  </a:lnTo>
                  <a:lnTo>
                    <a:pt x="53" y="1093"/>
                  </a:lnTo>
                  <a:lnTo>
                    <a:pt x="57" y="1097"/>
                  </a:lnTo>
                  <a:lnTo>
                    <a:pt x="60" y="1097"/>
                  </a:lnTo>
                  <a:lnTo>
                    <a:pt x="64" y="1097"/>
                  </a:lnTo>
                  <a:lnTo>
                    <a:pt x="68" y="1097"/>
                  </a:lnTo>
                  <a:lnTo>
                    <a:pt x="72" y="1097"/>
                  </a:lnTo>
                  <a:lnTo>
                    <a:pt x="76" y="1097"/>
                  </a:lnTo>
                  <a:lnTo>
                    <a:pt x="79" y="1097"/>
                  </a:lnTo>
                  <a:lnTo>
                    <a:pt x="83" y="1097"/>
                  </a:lnTo>
                  <a:lnTo>
                    <a:pt x="87" y="1097"/>
                  </a:lnTo>
                  <a:lnTo>
                    <a:pt x="91" y="1097"/>
                  </a:lnTo>
                  <a:lnTo>
                    <a:pt x="95" y="1097"/>
                  </a:lnTo>
                  <a:lnTo>
                    <a:pt x="98" y="1097"/>
                  </a:lnTo>
                  <a:lnTo>
                    <a:pt x="102" y="1097"/>
                  </a:lnTo>
                  <a:lnTo>
                    <a:pt x="106" y="1097"/>
                  </a:lnTo>
                  <a:lnTo>
                    <a:pt x="110" y="1097"/>
                  </a:lnTo>
                  <a:lnTo>
                    <a:pt x="113" y="1097"/>
                  </a:lnTo>
                  <a:lnTo>
                    <a:pt x="117" y="1097"/>
                  </a:lnTo>
                  <a:lnTo>
                    <a:pt x="121" y="1097"/>
                  </a:lnTo>
                  <a:lnTo>
                    <a:pt x="125" y="1097"/>
                  </a:lnTo>
                  <a:lnTo>
                    <a:pt x="129" y="1097"/>
                  </a:lnTo>
                  <a:lnTo>
                    <a:pt x="132" y="1097"/>
                  </a:lnTo>
                  <a:lnTo>
                    <a:pt x="136" y="1097"/>
                  </a:lnTo>
                  <a:lnTo>
                    <a:pt x="140" y="1097"/>
                  </a:lnTo>
                  <a:lnTo>
                    <a:pt x="144" y="1097"/>
                  </a:lnTo>
                  <a:lnTo>
                    <a:pt x="148" y="1013"/>
                  </a:lnTo>
                  <a:lnTo>
                    <a:pt x="148" y="964"/>
                  </a:lnTo>
                  <a:lnTo>
                    <a:pt x="151" y="960"/>
                  </a:lnTo>
                  <a:lnTo>
                    <a:pt x="151" y="941"/>
                  </a:lnTo>
                  <a:lnTo>
                    <a:pt x="155" y="941"/>
                  </a:lnTo>
                  <a:lnTo>
                    <a:pt x="159" y="941"/>
                  </a:lnTo>
                  <a:lnTo>
                    <a:pt x="163" y="941"/>
                  </a:lnTo>
                  <a:lnTo>
                    <a:pt x="167" y="941"/>
                  </a:lnTo>
                  <a:lnTo>
                    <a:pt x="170" y="941"/>
                  </a:lnTo>
                  <a:lnTo>
                    <a:pt x="174" y="941"/>
                  </a:lnTo>
                  <a:lnTo>
                    <a:pt x="178" y="941"/>
                  </a:lnTo>
                  <a:lnTo>
                    <a:pt x="182" y="941"/>
                  </a:lnTo>
                  <a:lnTo>
                    <a:pt x="185" y="941"/>
                  </a:lnTo>
                  <a:lnTo>
                    <a:pt x="189" y="941"/>
                  </a:lnTo>
                  <a:lnTo>
                    <a:pt x="193" y="941"/>
                  </a:lnTo>
                  <a:lnTo>
                    <a:pt x="197" y="941"/>
                  </a:lnTo>
                  <a:lnTo>
                    <a:pt x="201" y="941"/>
                  </a:lnTo>
                  <a:lnTo>
                    <a:pt x="204" y="941"/>
                  </a:lnTo>
                  <a:lnTo>
                    <a:pt x="208" y="941"/>
                  </a:lnTo>
                  <a:lnTo>
                    <a:pt x="212" y="941"/>
                  </a:lnTo>
                  <a:lnTo>
                    <a:pt x="216" y="941"/>
                  </a:lnTo>
                  <a:lnTo>
                    <a:pt x="220" y="941"/>
                  </a:lnTo>
                  <a:lnTo>
                    <a:pt x="223" y="941"/>
                  </a:lnTo>
                  <a:lnTo>
                    <a:pt x="227" y="941"/>
                  </a:lnTo>
                  <a:lnTo>
                    <a:pt x="231" y="941"/>
                  </a:lnTo>
                  <a:lnTo>
                    <a:pt x="235" y="941"/>
                  </a:lnTo>
                  <a:lnTo>
                    <a:pt x="238" y="941"/>
                  </a:lnTo>
                  <a:lnTo>
                    <a:pt x="242" y="941"/>
                  </a:lnTo>
                  <a:lnTo>
                    <a:pt x="246" y="941"/>
                  </a:lnTo>
                  <a:lnTo>
                    <a:pt x="250" y="941"/>
                  </a:lnTo>
                  <a:lnTo>
                    <a:pt x="254" y="941"/>
                  </a:lnTo>
                  <a:lnTo>
                    <a:pt x="257" y="941"/>
                  </a:lnTo>
                  <a:lnTo>
                    <a:pt x="261" y="941"/>
                  </a:lnTo>
                  <a:lnTo>
                    <a:pt x="265" y="941"/>
                  </a:lnTo>
                  <a:lnTo>
                    <a:pt x="269" y="941"/>
                  </a:lnTo>
                  <a:lnTo>
                    <a:pt x="273" y="941"/>
                  </a:lnTo>
                  <a:lnTo>
                    <a:pt x="276" y="941"/>
                  </a:lnTo>
                  <a:lnTo>
                    <a:pt x="280" y="941"/>
                  </a:lnTo>
                  <a:lnTo>
                    <a:pt x="284" y="941"/>
                  </a:lnTo>
                  <a:lnTo>
                    <a:pt x="288" y="941"/>
                  </a:lnTo>
                  <a:lnTo>
                    <a:pt x="291" y="945"/>
                  </a:lnTo>
                  <a:lnTo>
                    <a:pt x="295" y="945"/>
                  </a:lnTo>
                  <a:lnTo>
                    <a:pt x="299" y="945"/>
                  </a:lnTo>
                  <a:lnTo>
                    <a:pt x="303" y="945"/>
                  </a:lnTo>
                  <a:lnTo>
                    <a:pt x="307" y="945"/>
                  </a:lnTo>
                  <a:lnTo>
                    <a:pt x="310" y="945"/>
                  </a:lnTo>
                  <a:lnTo>
                    <a:pt x="314" y="945"/>
                  </a:lnTo>
                  <a:lnTo>
                    <a:pt x="318" y="945"/>
                  </a:lnTo>
                  <a:lnTo>
                    <a:pt x="322" y="945"/>
                  </a:lnTo>
                  <a:lnTo>
                    <a:pt x="326" y="945"/>
                  </a:lnTo>
                  <a:lnTo>
                    <a:pt x="329" y="945"/>
                  </a:lnTo>
                  <a:lnTo>
                    <a:pt x="333" y="945"/>
                  </a:lnTo>
                  <a:lnTo>
                    <a:pt x="337" y="945"/>
                  </a:lnTo>
                  <a:lnTo>
                    <a:pt x="341" y="945"/>
                  </a:lnTo>
                  <a:lnTo>
                    <a:pt x="345" y="945"/>
                  </a:lnTo>
                  <a:lnTo>
                    <a:pt x="348" y="945"/>
                  </a:lnTo>
                  <a:lnTo>
                    <a:pt x="352" y="945"/>
                  </a:lnTo>
                  <a:lnTo>
                    <a:pt x="356" y="945"/>
                  </a:lnTo>
                  <a:lnTo>
                    <a:pt x="360" y="945"/>
                  </a:lnTo>
                  <a:lnTo>
                    <a:pt x="363" y="945"/>
                  </a:lnTo>
                  <a:lnTo>
                    <a:pt x="367" y="945"/>
                  </a:lnTo>
                  <a:lnTo>
                    <a:pt x="371" y="945"/>
                  </a:lnTo>
                  <a:lnTo>
                    <a:pt x="375" y="945"/>
                  </a:lnTo>
                  <a:lnTo>
                    <a:pt x="379" y="945"/>
                  </a:lnTo>
                  <a:lnTo>
                    <a:pt x="382" y="945"/>
                  </a:lnTo>
                  <a:lnTo>
                    <a:pt x="386" y="945"/>
                  </a:lnTo>
                  <a:lnTo>
                    <a:pt x="390" y="945"/>
                  </a:lnTo>
                  <a:lnTo>
                    <a:pt x="394" y="945"/>
                  </a:lnTo>
                  <a:lnTo>
                    <a:pt x="398" y="945"/>
                  </a:lnTo>
                  <a:lnTo>
                    <a:pt x="401" y="945"/>
                  </a:lnTo>
                  <a:lnTo>
                    <a:pt x="405" y="945"/>
                  </a:lnTo>
                  <a:lnTo>
                    <a:pt x="409" y="945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3" name="Freeform 173"/>
            <p:cNvSpPr>
              <a:spLocks/>
            </p:cNvSpPr>
            <p:nvPr/>
          </p:nvSpPr>
          <p:spPr bwMode="auto">
            <a:xfrm>
              <a:off x="1273" y="3947"/>
              <a:ext cx="481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2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4"/>
                </a:cxn>
                <a:cxn ang="0">
                  <a:pos x="223" y="4"/>
                </a:cxn>
                <a:cxn ang="0">
                  <a:pos x="235" y="4"/>
                </a:cxn>
                <a:cxn ang="0">
                  <a:pos x="246" y="4"/>
                </a:cxn>
                <a:cxn ang="0">
                  <a:pos x="257" y="4"/>
                </a:cxn>
                <a:cxn ang="0">
                  <a:pos x="269" y="4"/>
                </a:cxn>
                <a:cxn ang="0">
                  <a:pos x="280" y="4"/>
                </a:cxn>
                <a:cxn ang="0">
                  <a:pos x="292" y="4"/>
                </a:cxn>
                <a:cxn ang="0">
                  <a:pos x="303" y="4"/>
                </a:cxn>
                <a:cxn ang="0">
                  <a:pos x="314" y="4"/>
                </a:cxn>
                <a:cxn ang="0">
                  <a:pos x="326" y="4"/>
                </a:cxn>
                <a:cxn ang="0">
                  <a:pos x="337" y="4"/>
                </a:cxn>
                <a:cxn ang="0">
                  <a:pos x="348" y="4"/>
                </a:cxn>
                <a:cxn ang="0">
                  <a:pos x="360" y="4"/>
                </a:cxn>
                <a:cxn ang="0">
                  <a:pos x="371" y="4"/>
                </a:cxn>
                <a:cxn ang="0">
                  <a:pos x="382" y="4"/>
                </a:cxn>
                <a:cxn ang="0">
                  <a:pos x="394" y="4"/>
                </a:cxn>
                <a:cxn ang="0">
                  <a:pos x="405" y="4"/>
                </a:cxn>
                <a:cxn ang="0">
                  <a:pos x="417" y="4"/>
                </a:cxn>
                <a:cxn ang="0">
                  <a:pos x="428" y="4"/>
                </a:cxn>
                <a:cxn ang="0">
                  <a:pos x="439" y="4"/>
                </a:cxn>
                <a:cxn ang="0">
                  <a:pos x="451" y="4"/>
                </a:cxn>
                <a:cxn ang="0">
                  <a:pos x="462" y="4"/>
                </a:cxn>
                <a:cxn ang="0">
                  <a:pos x="473" y="4"/>
                </a:cxn>
              </a:cxnLst>
              <a:rect l="0" t="0" r="r" b="b"/>
              <a:pathLst>
                <a:path w="481" h="4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12" y="4"/>
                  </a:lnTo>
                  <a:lnTo>
                    <a:pt x="216" y="4"/>
                  </a:lnTo>
                  <a:lnTo>
                    <a:pt x="220" y="4"/>
                  </a:lnTo>
                  <a:lnTo>
                    <a:pt x="223" y="4"/>
                  </a:lnTo>
                  <a:lnTo>
                    <a:pt x="227" y="4"/>
                  </a:lnTo>
                  <a:lnTo>
                    <a:pt x="231" y="4"/>
                  </a:lnTo>
                  <a:lnTo>
                    <a:pt x="235" y="4"/>
                  </a:lnTo>
                  <a:lnTo>
                    <a:pt x="239" y="4"/>
                  </a:lnTo>
                  <a:lnTo>
                    <a:pt x="242" y="4"/>
                  </a:lnTo>
                  <a:lnTo>
                    <a:pt x="246" y="4"/>
                  </a:lnTo>
                  <a:lnTo>
                    <a:pt x="250" y="4"/>
                  </a:lnTo>
                  <a:lnTo>
                    <a:pt x="254" y="4"/>
                  </a:lnTo>
                  <a:lnTo>
                    <a:pt x="257" y="4"/>
                  </a:lnTo>
                  <a:lnTo>
                    <a:pt x="261" y="4"/>
                  </a:lnTo>
                  <a:lnTo>
                    <a:pt x="265" y="4"/>
                  </a:lnTo>
                  <a:lnTo>
                    <a:pt x="269" y="4"/>
                  </a:lnTo>
                  <a:lnTo>
                    <a:pt x="273" y="4"/>
                  </a:lnTo>
                  <a:lnTo>
                    <a:pt x="276" y="4"/>
                  </a:lnTo>
                  <a:lnTo>
                    <a:pt x="280" y="4"/>
                  </a:lnTo>
                  <a:lnTo>
                    <a:pt x="284" y="4"/>
                  </a:lnTo>
                  <a:lnTo>
                    <a:pt x="288" y="4"/>
                  </a:lnTo>
                  <a:lnTo>
                    <a:pt x="292" y="4"/>
                  </a:lnTo>
                  <a:lnTo>
                    <a:pt x="295" y="4"/>
                  </a:lnTo>
                  <a:lnTo>
                    <a:pt x="299" y="4"/>
                  </a:lnTo>
                  <a:lnTo>
                    <a:pt x="303" y="4"/>
                  </a:lnTo>
                  <a:lnTo>
                    <a:pt x="307" y="4"/>
                  </a:lnTo>
                  <a:lnTo>
                    <a:pt x="310" y="4"/>
                  </a:lnTo>
                  <a:lnTo>
                    <a:pt x="314" y="4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4"/>
                  </a:lnTo>
                  <a:lnTo>
                    <a:pt x="329" y="4"/>
                  </a:lnTo>
                  <a:lnTo>
                    <a:pt x="333" y="4"/>
                  </a:lnTo>
                  <a:lnTo>
                    <a:pt x="337" y="4"/>
                  </a:lnTo>
                  <a:lnTo>
                    <a:pt x="341" y="4"/>
                  </a:lnTo>
                  <a:lnTo>
                    <a:pt x="345" y="4"/>
                  </a:lnTo>
                  <a:lnTo>
                    <a:pt x="348" y="4"/>
                  </a:lnTo>
                  <a:lnTo>
                    <a:pt x="352" y="4"/>
                  </a:lnTo>
                  <a:lnTo>
                    <a:pt x="356" y="4"/>
                  </a:lnTo>
                  <a:lnTo>
                    <a:pt x="360" y="4"/>
                  </a:lnTo>
                  <a:lnTo>
                    <a:pt x="364" y="4"/>
                  </a:lnTo>
                  <a:lnTo>
                    <a:pt x="367" y="4"/>
                  </a:lnTo>
                  <a:lnTo>
                    <a:pt x="371" y="4"/>
                  </a:lnTo>
                  <a:lnTo>
                    <a:pt x="375" y="4"/>
                  </a:lnTo>
                  <a:lnTo>
                    <a:pt x="379" y="4"/>
                  </a:lnTo>
                  <a:lnTo>
                    <a:pt x="382" y="4"/>
                  </a:lnTo>
                  <a:lnTo>
                    <a:pt x="386" y="4"/>
                  </a:lnTo>
                  <a:lnTo>
                    <a:pt x="390" y="4"/>
                  </a:lnTo>
                  <a:lnTo>
                    <a:pt x="394" y="4"/>
                  </a:lnTo>
                  <a:lnTo>
                    <a:pt x="398" y="4"/>
                  </a:lnTo>
                  <a:lnTo>
                    <a:pt x="401" y="4"/>
                  </a:lnTo>
                  <a:lnTo>
                    <a:pt x="405" y="4"/>
                  </a:lnTo>
                  <a:lnTo>
                    <a:pt x="409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20" y="4"/>
                  </a:lnTo>
                  <a:lnTo>
                    <a:pt x="424" y="4"/>
                  </a:lnTo>
                  <a:lnTo>
                    <a:pt x="428" y="4"/>
                  </a:lnTo>
                  <a:lnTo>
                    <a:pt x="432" y="4"/>
                  </a:lnTo>
                  <a:lnTo>
                    <a:pt x="435" y="4"/>
                  </a:lnTo>
                  <a:lnTo>
                    <a:pt x="439" y="4"/>
                  </a:lnTo>
                  <a:lnTo>
                    <a:pt x="443" y="4"/>
                  </a:lnTo>
                  <a:lnTo>
                    <a:pt x="447" y="4"/>
                  </a:lnTo>
                  <a:lnTo>
                    <a:pt x="451" y="4"/>
                  </a:lnTo>
                  <a:lnTo>
                    <a:pt x="454" y="4"/>
                  </a:lnTo>
                  <a:lnTo>
                    <a:pt x="458" y="4"/>
                  </a:lnTo>
                  <a:lnTo>
                    <a:pt x="462" y="4"/>
                  </a:lnTo>
                  <a:lnTo>
                    <a:pt x="466" y="4"/>
                  </a:lnTo>
                  <a:lnTo>
                    <a:pt x="470" y="4"/>
                  </a:lnTo>
                  <a:lnTo>
                    <a:pt x="473" y="4"/>
                  </a:lnTo>
                  <a:lnTo>
                    <a:pt x="477" y="4"/>
                  </a:lnTo>
                  <a:lnTo>
                    <a:pt x="481" y="4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4" name="Freeform 174"/>
            <p:cNvSpPr>
              <a:spLocks/>
            </p:cNvSpPr>
            <p:nvPr/>
          </p:nvSpPr>
          <p:spPr bwMode="auto">
            <a:xfrm>
              <a:off x="1754" y="3951"/>
              <a:ext cx="481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2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7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2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3"/>
                </a:cxn>
              </a:cxnLst>
              <a:rect l="0" t="0" r="r" b="b"/>
              <a:pathLst>
                <a:path w="481" h="3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2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3"/>
                  </a:lnTo>
                  <a:lnTo>
                    <a:pt x="477" y="3"/>
                  </a:lnTo>
                  <a:lnTo>
                    <a:pt x="481" y="3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5" name="Freeform 175"/>
            <p:cNvSpPr>
              <a:spLocks/>
            </p:cNvSpPr>
            <p:nvPr/>
          </p:nvSpPr>
          <p:spPr bwMode="auto">
            <a:xfrm>
              <a:off x="2235" y="3954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2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7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2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2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6" name="Freeform 176"/>
            <p:cNvSpPr>
              <a:spLocks/>
            </p:cNvSpPr>
            <p:nvPr/>
          </p:nvSpPr>
          <p:spPr bwMode="auto">
            <a:xfrm>
              <a:off x="2716" y="3954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7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2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2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7" name="Freeform 177"/>
            <p:cNvSpPr>
              <a:spLocks/>
            </p:cNvSpPr>
            <p:nvPr/>
          </p:nvSpPr>
          <p:spPr bwMode="auto">
            <a:xfrm>
              <a:off x="3197" y="3954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2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2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8" name="Freeform 178"/>
            <p:cNvSpPr>
              <a:spLocks/>
            </p:cNvSpPr>
            <p:nvPr/>
          </p:nvSpPr>
          <p:spPr bwMode="auto">
            <a:xfrm>
              <a:off x="3678" y="3954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39" name="Freeform 179"/>
            <p:cNvSpPr>
              <a:spLocks/>
            </p:cNvSpPr>
            <p:nvPr/>
          </p:nvSpPr>
          <p:spPr bwMode="auto">
            <a:xfrm>
              <a:off x="4159" y="3954"/>
              <a:ext cx="481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9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40" name="Freeform 180"/>
            <p:cNvSpPr>
              <a:spLocks/>
            </p:cNvSpPr>
            <p:nvPr/>
          </p:nvSpPr>
          <p:spPr bwMode="auto">
            <a:xfrm>
              <a:off x="4640" y="3954"/>
              <a:ext cx="688" cy="3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87" y="0"/>
                </a:cxn>
                <a:cxn ang="0">
                  <a:pos x="98" y="0"/>
                </a:cxn>
                <a:cxn ang="0">
                  <a:pos x="110" y="0"/>
                </a:cxn>
                <a:cxn ang="0">
                  <a:pos x="121" y="0"/>
                </a:cxn>
                <a:cxn ang="0">
                  <a:pos x="133" y="0"/>
                </a:cxn>
                <a:cxn ang="0">
                  <a:pos x="144" y="0"/>
                </a:cxn>
                <a:cxn ang="0">
                  <a:pos x="155" y="0"/>
                </a:cxn>
                <a:cxn ang="0">
                  <a:pos x="167" y="0"/>
                </a:cxn>
                <a:cxn ang="0">
                  <a:pos x="178" y="0"/>
                </a:cxn>
                <a:cxn ang="0">
                  <a:pos x="189" y="0"/>
                </a:cxn>
                <a:cxn ang="0">
                  <a:pos x="201" y="0"/>
                </a:cxn>
                <a:cxn ang="0">
                  <a:pos x="212" y="0"/>
                </a:cxn>
                <a:cxn ang="0">
                  <a:pos x="223" y="0"/>
                </a:cxn>
                <a:cxn ang="0">
                  <a:pos x="235" y="0"/>
                </a:cxn>
                <a:cxn ang="0">
                  <a:pos x="246" y="0"/>
                </a:cxn>
                <a:cxn ang="0">
                  <a:pos x="258" y="0"/>
                </a:cxn>
                <a:cxn ang="0">
                  <a:pos x="269" y="0"/>
                </a:cxn>
                <a:cxn ang="0">
                  <a:pos x="280" y="0"/>
                </a:cxn>
                <a:cxn ang="0">
                  <a:pos x="292" y="0"/>
                </a:cxn>
                <a:cxn ang="0">
                  <a:pos x="303" y="0"/>
                </a:cxn>
                <a:cxn ang="0">
                  <a:pos x="314" y="0"/>
                </a:cxn>
                <a:cxn ang="0">
                  <a:pos x="326" y="0"/>
                </a:cxn>
                <a:cxn ang="0">
                  <a:pos x="337" y="0"/>
                </a:cxn>
                <a:cxn ang="0">
                  <a:pos x="348" y="0"/>
                </a:cxn>
                <a:cxn ang="0">
                  <a:pos x="360" y="0"/>
                </a:cxn>
                <a:cxn ang="0">
                  <a:pos x="371" y="0"/>
                </a:cxn>
                <a:cxn ang="0">
                  <a:pos x="383" y="0"/>
                </a:cxn>
                <a:cxn ang="0">
                  <a:pos x="394" y="0"/>
                </a:cxn>
                <a:cxn ang="0">
                  <a:pos x="405" y="0"/>
                </a:cxn>
                <a:cxn ang="0">
                  <a:pos x="417" y="0"/>
                </a:cxn>
                <a:cxn ang="0">
                  <a:pos x="428" y="0"/>
                </a:cxn>
                <a:cxn ang="0">
                  <a:pos x="439" y="0"/>
                </a:cxn>
                <a:cxn ang="0">
                  <a:pos x="451" y="0"/>
                </a:cxn>
                <a:cxn ang="0">
                  <a:pos x="462" y="0"/>
                </a:cxn>
                <a:cxn ang="0">
                  <a:pos x="473" y="0"/>
                </a:cxn>
              </a:cxnLst>
              <a:rect l="0" t="0" r="r" b="b"/>
              <a:pathLst>
                <a:path w="48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5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3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7" y="0"/>
                  </a:lnTo>
                  <a:lnTo>
                    <a:pt x="371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6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1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6" y="0"/>
                  </a:lnTo>
                  <a:lnTo>
                    <a:pt x="470" y="0"/>
                  </a:lnTo>
                  <a:lnTo>
                    <a:pt x="473" y="0"/>
                  </a:lnTo>
                  <a:lnTo>
                    <a:pt x="477" y="0"/>
                  </a:lnTo>
                  <a:lnTo>
                    <a:pt x="481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0342" name="Picture 18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4300"/>
              <a:ext cx="242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0343" name="Picture 18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6" y="4300"/>
              <a:ext cx="379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Model Building with </a:t>
            </a:r>
            <a:r>
              <a:rPr lang="en-US" sz="3200" dirty="0" err="1" smtClean="0">
                <a:solidFill>
                  <a:srgbClr val="FFFF00"/>
                </a:solidFill>
              </a:rPr>
              <a:t>Simulink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conclusion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MBSD is a powerful technique for complex system design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MBSD can </a:t>
            </a:r>
            <a:r>
              <a:rPr lang="en-US" sz="2800" dirty="0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nclude a lot of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different types of models in whole design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MBSD is common part of rapid prototyping process with no waste of time.</a:t>
            </a:r>
          </a:p>
          <a:p>
            <a:pPr indent="395288" algn="just"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We can </a:t>
            </a:r>
            <a:r>
              <a:rPr lang="en-US" sz="2800" dirty="0" smtClean="0">
                <a:solidFill>
                  <a:schemeClr val="bg1"/>
                </a:solidFill>
              </a:rPr>
              <a:t>“Smoke-free" </a:t>
            </a:r>
            <a:r>
              <a:rPr lang="en-US" sz="2800" dirty="0" smtClean="0">
                <a:solidFill>
                  <a:schemeClr val="bg1"/>
                </a:solidFill>
              </a:rPr>
              <a:t>testing all the plant parts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ubtitle 6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5334000" cy="838200"/>
          </a:xfrm>
        </p:spPr>
        <p:txBody>
          <a:bodyPr>
            <a:normAutofit/>
          </a:bodyPr>
          <a:lstStyle/>
          <a:p>
            <a:pPr indent="395288" algn="just">
              <a:spcAft>
                <a:spcPts val="600"/>
              </a:spcAft>
              <a:buClr>
                <a:srgbClr val="FF0000"/>
              </a:buClr>
            </a:pPr>
            <a:r>
              <a:rPr lang="en-US" sz="3600" dirty="0" smtClean="0">
                <a:solidFill>
                  <a:schemeClr val="bg1"/>
                </a:solidFill>
              </a:rPr>
              <a:t>Thank you for attention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Hardware in the Loop (HIL) Simulations: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Real-time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Controller implemented on our Target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Plant implemented on a real-time system.</a:t>
            </a:r>
            <a:endParaRPr lang="en-US" sz="2600" b="1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5356" y="3962400"/>
            <a:ext cx="7869044" cy="268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14000"/>
          </a:blip>
          <a:srcRect/>
          <a:stretch>
            <a:fillRect/>
          </a:stretch>
        </p:blipFill>
        <p:spPr bwMode="auto">
          <a:xfrm>
            <a:off x="665356" y="3962400"/>
            <a:ext cx="7869044" cy="268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Hardware in the Loop (HIL) Simulations: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Same physical interface as in actual system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“Smoke-free" testing of the controller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Tests:</a:t>
            </a:r>
          </a:p>
          <a:p>
            <a:pPr lvl="2" indent="395288" algn="l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Controller logic</a:t>
            </a:r>
          </a:p>
          <a:p>
            <a:pPr lvl="2" indent="395288" algn="l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Controller speed and processing power</a:t>
            </a:r>
          </a:p>
          <a:p>
            <a:pPr lvl="2" indent="395288" algn="l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Physical interface</a:t>
            </a:r>
            <a:r>
              <a:rPr lang="en-US" sz="2400" dirty="0" smtClean="0"/>
              <a:t>.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Model-Based-System Design?</a:t>
            </a:r>
            <a:endParaRPr lang="en-US" sz="3200" dirty="0">
              <a:solidFill>
                <a:srgbClr val="FFFF00"/>
              </a:solidFill>
              <a:latin typeface="Rockwell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indent="395288" algn="l">
              <a:spcAft>
                <a:spcPts val="12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Controller  deployment: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Given accurate models and a consistent interface, we can just plug in the controller to our plant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It should work perfectly the first time!! (Not)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It should work reasonable well, but we will notice that the plant model may have inaccuracies</a:t>
            </a:r>
          </a:p>
          <a:p>
            <a:pPr lvl="1" indent="395288" algn="l">
              <a:spcAft>
                <a:spcPts val="12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bg1"/>
                </a:solidFill>
              </a:rPr>
              <a:t>Typically we will need to modify the plant and controller to account for the differences.</a:t>
            </a:r>
            <a:endParaRPr lang="en-US" sz="2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0"/>
            <a:ext cx="6172200" cy="1905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dirty="0" smtClean="0">
                <a:solidFill>
                  <a:srgbClr val="FFFF00"/>
                </a:solidFill>
              </a:rPr>
              <a:t>Example: Model-Based Design of a Motor-Generator System in </a:t>
            </a:r>
            <a:r>
              <a:rPr lang="en-US" sz="4400" dirty="0" smtClean="0">
                <a:solidFill>
                  <a:srgbClr val="FFFF00"/>
                </a:solidFill>
              </a:rPr>
              <a:t>MATLAB/SIMULINK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9866</TotalTime>
  <Words>2710</Words>
  <Application>Microsoft Office PowerPoint</Application>
  <PresentationFormat>On-screen Show (4:3)</PresentationFormat>
  <Paragraphs>942</Paragraphs>
  <Slides>59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Flow</vt:lpstr>
      <vt:lpstr>Visio</vt:lpstr>
      <vt:lpstr>Equation</vt:lpstr>
      <vt:lpstr>Model-Based Systems Design with MATLAB/SIMULINK</vt:lpstr>
      <vt:lpstr>What is Model-Based-System Design?</vt:lpstr>
      <vt:lpstr>What is Model-Based-System Design?</vt:lpstr>
      <vt:lpstr>What is Model-Based-System Design?</vt:lpstr>
      <vt:lpstr>What is Model-Based-System Design?</vt:lpstr>
      <vt:lpstr>What is Model-Based-System Design?</vt:lpstr>
      <vt:lpstr>What is Model-Based-System Design?</vt:lpstr>
      <vt:lpstr>What is Model-Based-System Design?</vt:lpstr>
      <vt:lpstr>Example: Model-Based Design of a Motor-Generator System in MATLAB/SIMULINK</vt:lpstr>
      <vt:lpstr>Model-Based Design Solution</vt:lpstr>
      <vt:lpstr>Model-Based Design Solution</vt:lpstr>
      <vt:lpstr>Modeling Building Philosophy</vt:lpstr>
      <vt:lpstr>Modeling Building Philosophy</vt:lpstr>
      <vt:lpstr>Model Building with Simulink - High Level System</vt:lpstr>
      <vt:lpstr>Model Building with Simulink - High Level System</vt:lpstr>
      <vt:lpstr>Model Building with Simulink</vt:lpstr>
      <vt:lpstr>Model Building with Simulink- plant model</vt:lpstr>
      <vt:lpstr>Model Building with Simulink- motor model</vt:lpstr>
      <vt:lpstr>Model Building with Simulink- improved motor model</vt:lpstr>
      <vt:lpstr>Model Building with Simulink- improved motor model</vt:lpstr>
      <vt:lpstr>Model Building with Simulink- Generator Model </vt:lpstr>
      <vt:lpstr>Model Building with Simulink- Generator Model </vt:lpstr>
      <vt:lpstr>Model Building with Simulink- improved generator model</vt:lpstr>
      <vt:lpstr>Model Building with Simulink- improved generator model</vt:lpstr>
      <vt:lpstr>Model Building with Simulink- encoder model</vt:lpstr>
      <vt:lpstr>Model Building with Simulink- whole plant</vt:lpstr>
      <vt:lpstr>Plant model – transfer function</vt:lpstr>
      <vt:lpstr>Plant model – transfer function</vt:lpstr>
      <vt:lpstr>Plant model – transfer function</vt:lpstr>
      <vt:lpstr>Plant model – transfer function</vt:lpstr>
      <vt:lpstr>Plant model – transfer function</vt:lpstr>
      <vt:lpstr>Model Building with Simulink-controller</vt:lpstr>
      <vt:lpstr>Model Building with Simulink- Plant response for different controller Gain</vt:lpstr>
      <vt:lpstr>Model Based System design</vt:lpstr>
      <vt:lpstr>Model Building with Simulink - Improved Model - Friction</vt:lpstr>
      <vt:lpstr>Model Building with Simulink - Improved Model - Friction</vt:lpstr>
      <vt:lpstr>Model Building with Simulink - Improved Model - Friction</vt:lpstr>
      <vt:lpstr>Plant Model – Coast Down test</vt:lpstr>
      <vt:lpstr>Plant Model – Coast Down test</vt:lpstr>
      <vt:lpstr>Plant Model – Coast Down test</vt:lpstr>
      <vt:lpstr>Plant Model – Coast Down test</vt:lpstr>
      <vt:lpstr>Plant Model – Coast Down test</vt:lpstr>
      <vt:lpstr>Plant Model – Coast Down test</vt:lpstr>
      <vt:lpstr>Plant Model – Coast Down test</vt:lpstr>
      <vt:lpstr>Plant Model – Coast Down test</vt:lpstr>
      <vt:lpstr>Plant Model – Coast Down test</vt:lpstr>
      <vt:lpstr>Model Building with Simulink –  Friction Model Notes</vt:lpstr>
      <vt:lpstr>Model Building with Simulink –  Signal Filtering and scaling for dsPIC ECU</vt:lpstr>
      <vt:lpstr>Model Building with Simulink –   Signal Filtering and scaling for dsPIC ECU</vt:lpstr>
      <vt:lpstr>Model Building with Simulink –  Signal Filtering</vt:lpstr>
      <vt:lpstr>Model Building with Simulink    Improved Signals - Controller</vt:lpstr>
      <vt:lpstr>Model Building with Simulink    Improved Controller - PI</vt:lpstr>
      <vt:lpstr>Model Building with Simulink    Improved Controller - PI</vt:lpstr>
      <vt:lpstr>Model Building with Simulink    Improved Controller - PI</vt:lpstr>
      <vt:lpstr>Model Building with Simulink    Improved Controller - PI</vt:lpstr>
      <vt:lpstr>Model Building with Simulink    Improved Controller - PI</vt:lpstr>
      <vt:lpstr>Model Building with Simulink    Improved Controller - PI</vt:lpstr>
      <vt:lpstr>Model Building with Simulink    conclusion</vt:lpstr>
      <vt:lpstr>Slide 59</vt:lpstr>
    </vt:vector>
  </TitlesOfParts>
  <Company>ETF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laboratorije za Embedded sisteme na ETF I.Sarajevo</dc:title>
  <dc:creator>STROKS</dc:creator>
  <cp:lastModifiedBy>Stroks</cp:lastModifiedBy>
  <cp:revision>493</cp:revision>
  <dcterms:created xsi:type="dcterms:W3CDTF">2009-10-15T19:09:20Z</dcterms:created>
  <dcterms:modified xsi:type="dcterms:W3CDTF">2010-11-12T06:41:44Z</dcterms:modified>
</cp:coreProperties>
</file>